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0"/>
  </p:notesMasterIdLst>
  <p:sldIdLst>
    <p:sldId id="275" r:id="rId3"/>
    <p:sldId id="274" r:id="rId4"/>
    <p:sldId id="259" r:id="rId5"/>
    <p:sldId id="268" r:id="rId6"/>
    <p:sldId id="278" r:id="rId7"/>
    <p:sldId id="279" r:id="rId8"/>
    <p:sldId id="280"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D5E8"/>
    <a:srgbClr val="FC8394"/>
    <a:srgbClr val="000000"/>
    <a:srgbClr val="E10524"/>
    <a:srgbClr val="F8F8F8"/>
    <a:srgbClr val="BC0101"/>
    <a:srgbClr val="E10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262" autoAdjust="0"/>
    <p:restoredTop sz="95818" autoAdjust="0"/>
  </p:normalViewPr>
  <p:slideViewPr>
    <p:cSldViewPr snapToGrid="0" snapToObjects="1">
      <p:cViewPr varScale="1">
        <p:scale>
          <a:sx n="86" d="100"/>
          <a:sy n="86" d="100"/>
        </p:scale>
        <p:origin x="917"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CFF25A-BC4E-4DD2-9270-A42E27F89D64}" type="datetimeFigureOut">
              <a:rPr lang="fr-FR" smtClean="0"/>
              <a:t>11/01/2020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B7AB38-CB55-450B-8C58-2BDB40559EC9}" type="slidenum">
              <a:rPr lang="fr-FR" smtClean="0"/>
              <a:t>‹N°›</a:t>
            </a:fld>
            <a:endParaRPr lang="fr-FR"/>
          </a:p>
        </p:txBody>
      </p:sp>
    </p:spTree>
    <p:extLst>
      <p:ext uri="{BB962C8B-B14F-4D97-AF65-F5344CB8AC3E}">
        <p14:creationId xmlns:p14="http://schemas.microsoft.com/office/powerpoint/2010/main" val="1872139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B7AB38-CB55-450B-8C58-2BDB40559EC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970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r-F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92119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8B7AB38-CB55-450B-8C58-2BDB40559EC9}" type="slidenum">
              <a:rPr lang="fr-FR" smtClean="0"/>
              <a:t>4</a:t>
            </a:fld>
            <a:endParaRPr lang="fr-FR"/>
          </a:p>
        </p:txBody>
      </p:sp>
    </p:spTree>
    <p:extLst>
      <p:ext uri="{BB962C8B-B14F-4D97-AF65-F5344CB8AC3E}">
        <p14:creationId xmlns:p14="http://schemas.microsoft.com/office/powerpoint/2010/main" val="3977546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8B7AB38-CB55-450B-8C58-2BDB40559EC9}" type="slidenum">
              <a:rPr lang="fr-FR" smtClean="0"/>
              <a:t>5</a:t>
            </a:fld>
            <a:endParaRPr lang="fr-FR"/>
          </a:p>
        </p:txBody>
      </p:sp>
    </p:spTree>
    <p:extLst>
      <p:ext uri="{BB962C8B-B14F-4D97-AF65-F5344CB8AC3E}">
        <p14:creationId xmlns:p14="http://schemas.microsoft.com/office/powerpoint/2010/main" val="2957137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r-F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35801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r-F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24081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Cliquez et modifiez le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1647254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1289160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Cliquez et modifiez le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957370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1574325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Cliquez et modifiez le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538176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2076176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1977264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1730581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372974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71857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7DF3EF9-7B4A-EF49-BEFA-88E9F7435FC0}" type="datetimeFigureOut">
              <a:rPr lang="fr-FR" smtClean="0"/>
              <a:t>11/01/2020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CA5D0B4-8269-1049-8061-55DBC863C405}" type="slidenum">
              <a:rPr lang="fr-FR" smtClean="0"/>
              <a:t>‹N°›</a:t>
            </a:fld>
            <a:endParaRPr lang="fr-FR" dirty="0"/>
          </a:p>
        </p:txBody>
      </p:sp>
    </p:spTree>
    <p:extLst>
      <p:ext uri="{BB962C8B-B14F-4D97-AF65-F5344CB8AC3E}">
        <p14:creationId xmlns:p14="http://schemas.microsoft.com/office/powerpoint/2010/main" val="823058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apositive de titre" type="title">
  <p:cSld name="Diapositive de titr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588753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contenu" type="obj">
  <p:cSld name="Titre et contenu">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1491556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En-tête de section" type="secHead">
  <p:cSld name="En-tête de section">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704092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eux contenus" type="twoObj">
  <p:cSld name="Deux contenu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2644609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aison" type="twoTxTwoObj">
  <p:cSld name="Comparaison">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40769179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re seul" type="titleOnly">
  <p:cSld name="Titre seul">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885645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ide" type="blank">
  <p:cSld name="Vide">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470493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u avec légende" type="objTx">
  <p:cSld name="Contenu avec légende">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33538173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 avec légende" type="picTx">
  <p:cSld name="Image avec légende">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26932871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re et texte vertical" type="vertTx">
  <p:cSld name="Titre et texte vertical">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25634395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Titre vertical et texte">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3544038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F3EF9-7B4A-EF49-BEFA-88E9F7435FC0}" type="datetimeFigureOut">
              <a:rPr lang="fr-FR" smtClean="0"/>
              <a:t>11/01/2020</a:t>
            </a:fld>
            <a:endParaRPr lang="fr-FR" dirty="0"/>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A5D0B4-8269-1049-8061-55DBC863C405}" type="slidenum">
              <a:rPr lang="fr-FR" smtClean="0"/>
              <a:t>‹N°›</a:t>
            </a:fld>
            <a:endParaRPr lang="fr-FR" dirty="0"/>
          </a:p>
        </p:txBody>
      </p:sp>
    </p:spTree>
    <p:extLst>
      <p:ext uri="{BB962C8B-B14F-4D97-AF65-F5344CB8AC3E}">
        <p14:creationId xmlns:p14="http://schemas.microsoft.com/office/powerpoint/2010/main" val="1334305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319190692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jpeg"/><Relationship Id="rId12"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png"/><Relationship Id="rId4" Type="http://schemas.openxmlformats.org/officeDocument/2006/relationships/image" Target="../media/image12.png"/><Relationship Id="rId9" Type="http://schemas.openxmlformats.org/officeDocument/2006/relationships/image" Target="../media/image17.jpe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hyperlink" Target="http://crcm-tl.fr/index.php/diplomes/mercatique/bts-mco/bts-mco-les-ressources-pedagogiques/l-e-combox" TargetMode="External"/><Relationship Id="rId4" Type="http://schemas.openxmlformats.org/officeDocument/2006/relationships/image" Target="../media/image1.png"/><Relationship Id="rId9" Type="http://schemas.openxmlformats.org/officeDocument/2006/relationships/hyperlink" Target="https://www.viaeduc.fr/group/1974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47459" y="214602"/>
            <a:ext cx="8989595" cy="1354217"/>
          </a:xfrm>
          <a:prstGeom prst="rect">
            <a:avLst/>
          </a:prstGeom>
          <a:noFill/>
        </p:spPr>
        <p:txBody>
          <a:bodyPr wrap="square" rtlCol="0">
            <a:spAutoFit/>
          </a:bodyPr>
          <a:lstStyle/>
          <a:p>
            <a:r>
              <a:rPr lang="fr-FR" sz="3200" b="1" dirty="0">
                <a:ea typeface="Apple Braille" charset="0"/>
                <a:cs typeface="Apple Braille" charset="0"/>
              </a:rPr>
              <a:t>Accompagnement de la mise en œuvre du </a:t>
            </a:r>
            <a:r>
              <a:rPr lang="fr-FR" sz="3200" b="1" dirty="0">
                <a:solidFill>
                  <a:srgbClr val="FC8394"/>
                </a:solidFill>
                <a:ea typeface="Apple Braille" charset="0"/>
                <a:cs typeface="Apple Braille" charset="0"/>
              </a:rPr>
              <a:t>BTS MCO </a:t>
            </a:r>
            <a:r>
              <a:rPr lang="fr-FR" sz="3200" b="1" dirty="0">
                <a:ea typeface="Apple Braille" charset="0"/>
                <a:cs typeface="Apple Braille" charset="0"/>
              </a:rPr>
              <a:t>dans sa </a:t>
            </a:r>
            <a:r>
              <a:rPr lang="fr-FR" sz="3200" b="1" dirty="0">
                <a:solidFill>
                  <a:srgbClr val="FC8394"/>
                </a:solidFill>
                <a:ea typeface="Apple Braille" charset="0"/>
                <a:cs typeface="Apple Braille" charset="0"/>
              </a:rPr>
              <a:t>dimension numérique</a:t>
            </a:r>
          </a:p>
          <a:p>
            <a:endParaRPr lang="fr-FR" b="1" dirty="0">
              <a:solidFill>
                <a:schemeClr val="tx1">
                  <a:lumMod val="65000"/>
                  <a:lumOff val="35000"/>
                </a:schemeClr>
              </a:solidFill>
              <a:ea typeface="Apple Braille" charset="0"/>
              <a:cs typeface="Apple Braille" charset="0"/>
            </a:endParaRPr>
          </a:p>
        </p:txBody>
      </p:sp>
      <p:sp>
        <p:nvSpPr>
          <p:cNvPr id="7" name="ZoneTexte 6"/>
          <p:cNvSpPr txBox="1"/>
          <p:nvPr/>
        </p:nvSpPr>
        <p:spPr>
          <a:xfrm>
            <a:off x="4164581" y="1347537"/>
            <a:ext cx="184731" cy="369332"/>
          </a:xfrm>
          <a:prstGeom prst="rect">
            <a:avLst/>
          </a:prstGeom>
          <a:noFill/>
        </p:spPr>
        <p:txBody>
          <a:bodyPr wrap="none" rtlCol="0">
            <a:spAutoFit/>
          </a:bodyPr>
          <a:lstStyle/>
          <a:p>
            <a:endParaRPr lang="fr-FR" dirty="0"/>
          </a:p>
        </p:txBody>
      </p:sp>
      <p:grpSp>
        <p:nvGrpSpPr>
          <p:cNvPr id="5" name="Groupe 4">
            <a:extLst>
              <a:ext uri="{FF2B5EF4-FFF2-40B4-BE49-F238E27FC236}">
                <a16:creationId xmlns:a16="http://schemas.microsoft.com/office/drawing/2014/main" id="{601E2E4A-4D80-4183-9CEC-C2382F58AD16}"/>
              </a:ext>
            </a:extLst>
          </p:cNvPr>
          <p:cNvGrpSpPr/>
          <p:nvPr/>
        </p:nvGrpSpPr>
        <p:grpSpPr>
          <a:xfrm>
            <a:off x="704975" y="422370"/>
            <a:ext cx="11110513" cy="6130359"/>
            <a:chOff x="704975" y="422370"/>
            <a:chExt cx="11110513" cy="6130359"/>
          </a:xfrm>
        </p:grpSpPr>
        <p:sp>
          <p:nvSpPr>
            <p:cNvPr id="8" name="ZoneTexte 7"/>
            <p:cNvSpPr txBox="1"/>
            <p:nvPr/>
          </p:nvSpPr>
          <p:spPr>
            <a:xfrm>
              <a:off x="1328933" y="6091064"/>
              <a:ext cx="10486555" cy="461665"/>
            </a:xfrm>
            <a:prstGeom prst="rect">
              <a:avLst/>
            </a:prstGeom>
            <a:solidFill>
              <a:srgbClr val="72D5E8"/>
            </a:solidFill>
            <a:ln>
              <a:noFill/>
            </a:ln>
          </p:spPr>
          <p:txBody>
            <a:bodyPr wrap="square" rtlCol="0">
              <a:spAutoFit/>
            </a:bodyPr>
            <a:lstStyle/>
            <a:p>
              <a:pPr algn="ctr"/>
              <a:r>
                <a:rPr lang="fr-FR" sz="2400" b="1" dirty="0"/>
                <a:t>Réunion à distance  - 09 janvier 2020</a:t>
              </a:r>
              <a:r>
                <a:rPr lang="fr-FR" sz="2400" b="1" dirty="0">
                  <a:effectLst/>
                </a:rPr>
                <a:t> </a:t>
              </a:r>
              <a:endParaRPr lang="fr-FR" sz="2400" b="1" dirty="0"/>
            </a:p>
          </p:txBody>
        </p:sp>
        <p:sp>
          <p:nvSpPr>
            <p:cNvPr id="2" name="Rectangle 1">
              <a:extLst>
                <a:ext uri="{FF2B5EF4-FFF2-40B4-BE49-F238E27FC236}">
                  <a16:creationId xmlns:a16="http://schemas.microsoft.com/office/drawing/2014/main" id="{69C6F1B5-3CF7-4D55-9759-212A604A984E}"/>
                </a:ext>
              </a:extLst>
            </p:cNvPr>
            <p:cNvSpPr/>
            <p:nvPr/>
          </p:nvSpPr>
          <p:spPr>
            <a:xfrm>
              <a:off x="769875" y="615004"/>
              <a:ext cx="63572" cy="5937725"/>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Ellipse 23">
              <a:extLst>
                <a:ext uri="{FF2B5EF4-FFF2-40B4-BE49-F238E27FC236}">
                  <a16:creationId xmlns:a16="http://schemas.microsoft.com/office/drawing/2014/main" id="{512DB4A7-9F0B-409A-816B-0ED9F2F03380}"/>
                </a:ext>
              </a:extLst>
            </p:cNvPr>
            <p:cNvSpPr/>
            <p:nvPr/>
          </p:nvSpPr>
          <p:spPr>
            <a:xfrm>
              <a:off x="704975" y="422370"/>
              <a:ext cx="192634" cy="192634"/>
            </a:xfrm>
            <a:prstGeom prst="ellipse">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BA61C90-1B33-4DF9-8BC0-4F321E2B5F44}"/>
                </a:ext>
              </a:extLst>
            </p:cNvPr>
            <p:cNvSpPr/>
            <p:nvPr/>
          </p:nvSpPr>
          <p:spPr>
            <a:xfrm>
              <a:off x="860743" y="5721732"/>
              <a:ext cx="150125" cy="830997"/>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Rectangle 24">
              <a:extLst>
                <a:ext uri="{FF2B5EF4-FFF2-40B4-BE49-F238E27FC236}">
                  <a16:creationId xmlns:a16="http://schemas.microsoft.com/office/drawing/2014/main" id="{B46DF0E6-FB2D-4CC4-9135-B98C4B0B5ED8}"/>
                </a:ext>
              </a:extLst>
            </p:cNvPr>
            <p:cNvSpPr/>
            <p:nvPr/>
          </p:nvSpPr>
          <p:spPr>
            <a:xfrm>
              <a:off x="1047459" y="6091063"/>
              <a:ext cx="229118" cy="461665"/>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cxnSp>
        <p:nvCxnSpPr>
          <p:cNvPr id="10" name="Connecteur droit 9">
            <a:extLst>
              <a:ext uri="{FF2B5EF4-FFF2-40B4-BE49-F238E27FC236}">
                <a16:creationId xmlns:a16="http://schemas.microsoft.com/office/drawing/2014/main" id="{D1644F79-5388-4723-A09B-438866BCB012}"/>
              </a:ext>
            </a:extLst>
          </p:cNvPr>
          <p:cNvCxnSpPr>
            <a:cxnSpLocks/>
          </p:cNvCxnSpPr>
          <p:nvPr/>
        </p:nvCxnSpPr>
        <p:spPr>
          <a:xfrm>
            <a:off x="157324" y="1347537"/>
            <a:ext cx="661035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87CBA458-3CBA-40FE-8025-419E8C622311}"/>
              </a:ext>
            </a:extLst>
          </p:cNvPr>
          <p:cNvPicPr>
            <a:picLocks noChangeAspect="1"/>
          </p:cNvPicPr>
          <p:nvPr/>
        </p:nvPicPr>
        <p:blipFill>
          <a:blip r:embed="rId2"/>
          <a:stretch>
            <a:fillRect/>
          </a:stretch>
        </p:blipFill>
        <p:spPr>
          <a:xfrm>
            <a:off x="5262747" y="2253367"/>
            <a:ext cx="2618925" cy="2660997"/>
          </a:xfrm>
          <a:prstGeom prst="rect">
            <a:avLst/>
          </a:prstGeom>
        </p:spPr>
      </p:pic>
    </p:spTree>
    <p:extLst>
      <p:ext uri="{BB962C8B-B14F-4D97-AF65-F5344CB8AC3E}">
        <p14:creationId xmlns:p14="http://schemas.microsoft.com/office/powerpoint/2010/main" val="429306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1B511871-0DE5-4829-9FBC-1281D9BE8AFF}"/>
              </a:ext>
            </a:extLst>
          </p:cNvPr>
          <p:cNvSpPr txBox="1"/>
          <p:nvPr/>
        </p:nvSpPr>
        <p:spPr>
          <a:xfrm>
            <a:off x="4562246" y="294418"/>
            <a:ext cx="277368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72D5E8"/>
                </a:solidFill>
                <a:effectLst/>
                <a:uLnTx/>
                <a:uFillTx/>
                <a:latin typeface="Calibri" panose="020F0502020204030204"/>
                <a:ea typeface="+mn-ea"/>
                <a:cs typeface="+mn-cs"/>
              </a:rPr>
              <a:t>Caractère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72D5E8"/>
                </a:solidFill>
                <a:effectLst/>
                <a:uLnTx/>
                <a:uFillTx/>
                <a:latin typeface="Calibri" panose="020F0502020204030204"/>
                <a:ea typeface="+mn-ea"/>
                <a:cs typeface="+mn-cs"/>
              </a:rPr>
              <a:t>professionnel</a:t>
            </a:r>
          </a:p>
        </p:txBody>
      </p:sp>
      <p:sp>
        <p:nvSpPr>
          <p:cNvPr id="8" name="ZoneTexte 7">
            <a:extLst>
              <a:ext uri="{FF2B5EF4-FFF2-40B4-BE49-F238E27FC236}">
                <a16:creationId xmlns:a16="http://schemas.microsoft.com/office/drawing/2014/main" id="{A1E1959C-00E2-4DD8-B9E8-4D6F46637C47}"/>
              </a:ext>
            </a:extLst>
          </p:cNvPr>
          <p:cNvSpPr txBox="1"/>
          <p:nvPr/>
        </p:nvSpPr>
        <p:spPr>
          <a:xfrm>
            <a:off x="8352528" y="5286160"/>
            <a:ext cx="27736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Gratuité</a:t>
            </a:r>
          </a:p>
        </p:txBody>
      </p:sp>
      <p:sp>
        <p:nvSpPr>
          <p:cNvPr id="6" name="ZoneTexte 5">
            <a:extLst>
              <a:ext uri="{FF2B5EF4-FFF2-40B4-BE49-F238E27FC236}">
                <a16:creationId xmlns:a16="http://schemas.microsoft.com/office/drawing/2014/main" id="{2B7D52EA-400B-46EE-B01E-B075B4E70246}"/>
              </a:ext>
            </a:extLst>
          </p:cNvPr>
          <p:cNvSpPr txBox="1"/>
          <p:nvPr/>
        </p:nvSpPr>
        <p:spPr>
          <a:xfrm>
            <a:off x="752246" y="5286160"/>
            <a:ext cx="277368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E10524"/>
                </a:solidFill>
                <a:effectLst/>
                <a:uLnTx/>
                <a:uFillTx/>
                <a:latin typeface="Calibri" panose="020F0502020204030204"/>
                <a:ea typeface="+mn-ea"/>
                <a:cs typeface="+mn-cs"/>
              </a:rPr>
              <a:t>Accessibilité</a:t>
            </a:r>
          </a:p>
        </p:txBody>
      </p:sp>
      <p:sp>
        <p:nvSpPr>
          <p:cNvPr id="5" name="Ellipse 4">
            <a:extLst>
              <a:ext uri="{FF2B5EF4-FFF2-40B4-BE49-F238E27FC236}">
                <a16:creationId xmlns:a16="http://schemas.microsoft.com/office/drawing/2014/main" id="{F22A74E6-6D13-46B9-B1DE-C1E4FC8458C2}"/>
              </a:ext>
            </a:extLst>
          </p:cNvPr>
          <p:cNvSpPr/>
          <p:nvPr/>
        </p:nvSpPr>
        <p:spPr>
          <a:xfrm>
            <a:off x="3036422" y="1110175"/>
            <a:ext cx="5806306" cy="4985003"/>
          </a:xfrm>
          <a:custGeom>
            <a:avLst/>
            <a:gdLst>
              <a:gd name="connsiteX0" fmla="*/ 0 w 5151453"/>
              <a:gd name="connsiteY0" fmla="*/ 2468880 h 4937760"/>
              <a:gd name="connsiteX1" fmla="*/ 2575727 w 5151453"/>
              <a:gd name="connsiteY1" fmla="*/ 0 h 4937760"/>
              <a:gd name="connsiteX2" fmla="*/ 5151454 w 5151453"/>
              <a:gd name="connsiteY2" fmla="*/ 2468880 h 4937760"/>
              <a:gd name="connsiteX3" fmla="*/ 2575727 w 5151453"/>
              <a:gd name="connsiteY3" fmla="*/ 4937760 h 4937760"/>
              <a:gd name="connsiteX4" fmla="*/ 0 w 5151453"/>
              <a:gd name="connsiteY4" fmla="*/ 2468880 h 4937760"/>
              <a:gd name="connsiteX0" fmla="*/ 209836 w 5361290"/>
              <a:gd name="connsiteY0" fmla="*/ 2485742 h 4954622"/>
              <a:gd name="connsiteX1" fmla="*/ 445963 w 5361290"/>
              <a:gd name="connsiteY1" fmla="*/ 1451767 h 4954622"/>
              <a:gd name="connsiteX2" fmla="*/ 2785563 w 5361290"/>
              <a:gd name="connsiteY2" fmla="*/ 16862 h 4954622"/>
              <a:gd name="connsiteX3" fmla="*/ 5361290 w 5361290"/>
              <a:gd name="connsiteY3" fmla="*/ 2485742 h 4954622"/>
              <a:gd name="connsiteX4" fmla="*/ 2785563 w 5361290"/>
              <a:gd name="connsiteY4" fmla="*/ 4954622 h 4954622"/>
              <a:gd name="connsiteX5" fmla="*/ 209836 w 5361290"/>
              <a:gd name="connsiteY5" fmla="*/ 2485742 h 4954622"/>
              <a:gd name="connsiteX0" fmla="*/ 209836 w 5540072"/>
              <a:gd name="connsiteY0" fmla="*/ 2468916 h 4937796"/>
              <a:gd name="connsiteX1" fmla="*/ 445963 w 5540072"/>
              <a:gd name="connsiteY1" fmla="*/ 1434941 h 4937796"/>
              <a:gd name="connsiteX2" fmla="*/ 2785563 w 5540072"/>
              <a:gd name="connsiteY2" fmla="*/ 36 h 4937796"/>
              <a:gd name="connsiteX3" fmla="*/ 5039063 w 5540072"/>
              <a:gd name="connsiteY3" fmla="*/ 1477144 h 4937796"/>
              <a:gd name="connsiteX4" fmla="*/ 5361290 w 5540072"/>
              <a:gd name="connsiteY4" fmla="*/ 2468916 h 4937796"/>
              <a:gd name="connsiteX5" fmla="*/ 2785563 w 5540072"/>
              <a:gd name="connsiteY5" fmla="*/ 4937796 h 4937796"/>
              <a:gd name="connsiteX6" fmla="*/ 209836 w 5540072"/>
              <a:gd name="connsiteY6" fmla="*/ 2468916 h 4937796"/>
              <a:gd name="connsiteX0" fmla="*/ 63565 w 5393801"/>
              <a:gd name="connsiteY0" fmla="*/ 2468904 h 4937784"/>
              <a:gd name="connsiteX1" fmla="*/ 939772 w 5393801"/>
              <a:gd name="connsiteY1" fmla="*/ 1512301 h 4937784"/>
              <a:gd name="connsiteX2" fmla="*/ 2639292 w 5393801"/>
              <a:gd name="connsiteY2" fmla="*/ 24 h 4937784"/>
              <a:gd name="connsiteX3" fmla="*/ 4892792 w 5393801"/>
              <a:gd name="connsiteY3" fmla="*/ 1477132 h 4937784"/>
              <a:gd name="connsiteX4" fmla="*/ 5215019 w 5393801"/>
              <a:gd name="connsiteY4" fmla="*/ 2468904 h 4937784"/>
              <a:gd name="connsiteX5" fmla="*/ 2639292 w 5393801"/>
              <a:gd name="connsiteY5" fmla="*/ 4937784 h 4937784"/>
              <a:gd name="connsiteX6" fmla="*/ 63565 w 5393801"/>
              <a:gd name="connsiteY6" fmla="*/ 2468904 h 4937784"/>
              <a:gd name="connsiteX0" fmla="*/ 63565 w 5280537"/>
              <a:gd name="connsiteY0" fmla="*/ 2474860 h 4943740"/>
              <a:gd name="connsiteX1" fmla="*/ 939772 w 5280537"/>
              <a:gd name="connsiteY1" fmla="*/ 1518257 h 4943740"/>
              <a:gd name="connsiteX2" fmla="*/ 2639292 w 5280537"/>
              <a:gd name="connsiteY2" fmla="*/ 5980 h 4943740"/>
              <a:gd name="connsiteX3" fmla="*/ 3818372 w 5280537"/>
              <a:gd name="connsiteY3" fmla="*/ 2123168 h 4943740"/>
              <a:gd name="connsiteX4" fmla="*/ 5215019 w 5280537"/>
              <a:gd name="connsiteY4" fmla="*/ 2474860 h 4943740"/>
              <a:gd name="connsiteX5" fmla="*/ 2639292 w 5280537"/>
              <a:gd name="connsiteY5" fmla="*/ 4943740 h 4943740"/>
              <a:gd name="connsiteX6" fmla="*/ 63565 w 5280537"/>
              <a:gd name="connsiteY6" fmla="*/ 2474860 h 4943740"/>
              <a:gd name="connsiteX0" fmla="*/ 25042 w 5242014"/>
              <a:gd name="connsiteY0" fmla="*/ 2468976 h 4937856"/>
              <a:gd name="connsiteX1" fmla="*/ 1366069 w 5242014"/>
              <a:gd name="connsiteY1" fmla="*/ 2030533 h 4937856"/>
              <a:gd name="connsiteX2" fmla="*/ 2600769 w 5242014"/>
              <a:gd name="connsiteY2" fmla="*/ 96 h 4937856"/>
              <a:gd name="connsiteX3" fmla="*/ 3779849 w 5242014"/>
              <a:gd name="connsiteY3" fmla="*/ 2117284 h 4937856"/>
              <a:gd name="connsiteX4" fmla="*/ 5176496 w 5242014"/>
              <a:gd name="connsiteY4" fmla="*/ 2468976 h 4937856"/>
              <a:gd name="connsiteX5" fmla="*/ 2600769 w 5242014"/>
              <a:gd name="connsiteY5" fmla="*/ 4937856 h 4937856"/>
              <a:gd name="connsiteX6" fmla="*/ 25042 w 5242014"/>
              <a:gd name="connsiteY6" fmla="*/ 2468976 h 4937856"/>
              <a:gd name="connsiteX0" fmla="*/ 25042 w 5242014"/>
              <a:gd name="connsiteY0" fmla="*/ 2531295 h 5000175"/>
              <a:gd name="connsiteX1" fmla="*/ 1366069 w 5242014"/>
              <a:gd name="connsiteY1" fmla="*/ 2092852 h 5000175"/>
              <a:gd name="connsiteX2" fmla="*/ 2091139 w 5242014"/>
              <a:gd name="connsiteY2" fmla="*/ 697220 h 5000175"/>
              <a:gd name="connsiteX3" fmla="*/ 2600769 w 5242014"/>
              <a:gd name="connsiteY3" fmla="*/ 62415 h 5000175"/>
              <a:gd name="connsiteX4" fmla="*/ 3779849 w 5242014"/>
              <a:gd name="connsiteY4" fmla="*/ 2179603 h 5000175"/>
              <a:gd name="connsiteX5" fmla="*/ 5176496 w 5242014"/>
              <a:gd name="connsiteY5" fmla="*/ 2531295 h 5000175"/>
              <a:gd name="connsiteX6" fmla="*/ 2600769 w 5242014"/>
              <a:gd name="connsiteY6" fmla="*/ 5000175 h 5000175"/>
              <a:gd name="connsiteX7" fmla="*/ 25042 w 5242014"/>
              <a:gd name="connsiteY7" fmla="*/ 2531295 h 5000175"/>
              <a:gd name="connsiteX0" fmla="*/ 25042 w 5239526"/>
              <a:gd name="connsiteY0" fmla="*/ 2469070 h 4937950"/>
              <a:gd name="connsiteX1" fmla="*/ 1366069 w 5239526"/>
              <a:gd name="connsiteY1" fmla="*/ 2030627 h 4937950"/>
              <a:gd name="connsiteX2" fmla="*/ 2091139 w 5239526"/>
              <a:gd name="connsiteY2" fmla="*/ 634995 h 4937950"/>
              <a:gd name="connsiteX3" fmla="*/ 2600769 w 5239526"/>
              <a:gd name="connsiteY3" fmla="*/ 190 h 4937950"/>
              <a:gd name="connsiteX4" fmla="*/ 3005539 w 5239526"/>
              <a:gd name="connsiteY4" fmla="*/ 688336 h 4937950"/>
              <a:gd name="connsiteX5" fmla="*/ 3779849 w 5239526"/>
              <a:gd name="connsiteY5" fmla="*/ 2117378 h 4937950"/>
              <a:gd name="connsiteX6" fmla="*/ 5176496 w 5239526"/>
              <a:gd name="connsiteY6" fmla="*/ 2469070 h 4937950"/>
              <a:gd name="connsiteX7" fmla="*/ 2600769 w 5239526"/>
              <a:gd name="connsiteY7" fmla="*/ 4937950 h 4937950"/>
              <a:gd name="connsiteX8" fmla="*/ 25042 w 5239526"/>
              <a:gd name="connsiteY8" fmla="*/ 2469070 h 4937950"/>
              <a:gd name="connsiteX0" fmla="*/ 25042 w 5239526"/>
              <a:gd name="connsiteY0" fmla="*/ 2548701 h 5017581"/>
              <a:gd name="connsiteX1" fmla="*/ 1366069 w 5239526"/>
              <a:gd name="connsiteY1" fmla="*/ 2110258 h 5017581"/>
              <a:gd name="connsiteX2" fmla="*/ 1679659 w 5239526"/>
              <a:gd name="connsiteY2" fmla="*/ 242186 h 5017581"/>
              <a:gd name="connsiteX3" fmla="*/ 2600769 w 5239526"/>
              <a:gd name="connsiteY3" fmla="*/ 79821 h 5017581"/>
              <a:gd name="connsiteX4" fmla="*/ 3005539 w 5239526"/>
              <a:gd name="connsiteY4" fmla="*/ 767967 h 5017581"/>
              <a:gd name="connsiteX5" fmla="*/ 3779849 w 5239526"/>
              <a:gd name="connsiteY5" fmla="*/ 2197009 h 5017581"/>
              <a:gd name="connsiteX6" fmla="*/ 5176496 w 5239526"/>
              <a:gd name="connsiteY6" fmla="*/ 2548701 h 5017581"/>
              <a:gd name="connsiteX7" fmla="*/ 2600769 w 5239526"/>
              <a:gd name="connsiteY7" fmla="*/ 5017581 h 5017581"/>
              <a:gd name="connsiteX8" fmla="*/ 25042 w 5239526"/>
              <a:gd name="connsiteY8" fmla="*/ 2548701 h 5017581"/>
              <a:gd name="connsiteX0" fmla="*/ 25042 w 5239526"/>
              <a:gd name="connsiteY0" fmla="*/ 2518414 h 4987294"/>
              <a:gd name="connsiteX1" fmla="*/ 1366069 w 5239526"/>
              <a:gd name="connsiteY1" fmla="*/ 2079971 h 4987294"/>
              <a:gd name="connsiteX2" fmla="*/ 1679659 w 5239526"/>
              <a:gd name="connsiteY2" fmla="*/ 211899 h 4987294"/>
              <a:gd name="connsiteX3" fmla="*/ 2600769 w 5239526"/>
              <a:gd name="connsiteY3" fmla="*/ 49534 h 4987294"/>
              <a:gd name="connsiteX4" fmla="*/ 3531319 w 5239526"/>
              <a:gd name="connsiteY4" fmla="*/ 272860 h 4987294"/>
              <a:gd name="connsiteX5" fmla="*/ 3779849 w 5239526"/>
              <a:gd name="connsiteY5" fmla="*/ 2166722 h 4987294"/>
              <a:gd name="connsiteX6" fmla="*/ 5176496 w 5239526"/>
              <a:gd name="connsiteY6" fmla="*/ 2518414 h 4987294"/>
              <a:gd name="connsiteX7" fmla="*/ 2600769 w 5239526"/>
              <a:gd name="connsiteY7" fmla="*/ 4987294 h 4987294"/>
              <a:gd name="connsiteX8" fmla="*/ 25042 w 5239526"/>
              <a:gd name="connsiteY8" fmla="*/ 2518414 h 4987294"/>
              <a:gd name="connsiteX0" fmla="*/ 25042 w 5239526"/>
              <a:gd name="connsiteY0" fmla="*/ 2516055 h 4984935"/>
              <a:gd name="connsiteX1" fmla="*/ 1366069 w 5239526"/>
              <a:gd name="connsiteY1" fmla="*/ 2077612 h 4984935"/>
              <a:gd name="connsiteX2" fmla="*/ 1679659 w 5239526"/>
              <a:gd name="connsiteY2" fmla="*/ 209540 h 4984935"/>
              <a:gd name="connsiteX3" fmla="*/ 2600769 w 5239526"/>
              <a:gd name="connsiteY3" fmla="*/ 47175 h 4984935"/>
              <a:gd name="connsiteX4" fmla="*/ 3546559 w 5239526"/>
              <a:gd name="connsiteY4" fmla="*/ 232401 h 4984935"/>
              <a:gd name="connsiteX5" fmla="*/ 3779849 w 5239526"/>
              <a:gd name="connsiteY5" fmla="*/ 2164363 h 4984935"/>
              <a:gd name="connsiteX6" fmla="*/ 5176496 w 5239526"/>
              <a:gd name="connsiteY6" fmla="*/ 2516055 h 4984935"/>
              <a:gd name="connsiteX7" fmla="*/ 2600769 w 5239526"/>
              <a:gd name="connsiteY7" fmla="*/ 4984935 h 4984935"/>
              <a:gd name="connsiteX8" fmla="*/ 25042 w 5239526"/>
              <a:gd name="connsiteY8" fmla="*/ 2516055 h 4984935"/>
              <a:gd name="connsiteX0" fmla="*/ 22027 w 5411771"/>
              <a:gd name="connsiteY0" fmla="*/ 3841935 h 5019911"/>
              <a:gd name="connsiteX1" fmla="*/ 1538314 w 5411771"/>
              <a:gd name="connsiteY1" fmla="*/ 2077612 h 5019911"/>
              <a:gd name="connsiteX2" fmla="*/ 1851904 w 5411771"/>
              <a:gd name="connsiteY2" fmla="*/ 209540 h 5019911"/>
              <a:gd name="connsiteX3" fmla="*/ 2773014 w 5411771"/>
              <a:gd name="connsiteY3" fmla="*/ 47175 h 5019911"/>
              <a:gd name="connsiteX4" fmla="*/ 3718804 w 5411771"/>
              <a:gd name="connsiteY4" fmla="*/ 232401 h 5019911"/>
              <a:gd name="connsiteX5" fmla="*/ 3952094 w 5411771"/>
              <a:gd name="connsiteY5" fmla="*/ 2164363 h 5019911"/>
              <a:gd name="connsiteX6" fmla="*/ 5348741 w 5411771"/>
              <a:gd name="connsiteY6" fmla="*/ 2516055 h 5019911"/>
              <a:gd name="connsiteX7" fmla="*/ 2773014 w 5411771"/>
              <a:gd name="connsiteY7" fmla="*/ 4984935 h 5019911"/>
              <a:gd name="connsiteX8" fmla="*/ 22027 w 5411771"/>
              <a:gd name="connsiteY8" fmla="*/ 3841935 h 5019911"/>
              <a:gd name="connsiteX0" fmla="*/ 22027 w 5603298"/>
              <a:gd name="connsiteY0" fmla="*/ 3841935 h 4985022"/>
              <a:gd name="connsiteX1" fmla="*/ 1538314 w 5603298"/>
              <a:gd name="connsiteY1" fmla="*/ 2077612 h 4985022"/>
              <a:gd name="connsiteX2" fmla="*/ 1851904 w 5603298"/>
              <a:gd name="connsiteY2" fmla="*/ 209540 h 4985022"/>
              <a:gd name="connsiteX3" fmla="*/ 2773014 w 5603298"/>
              <a:gd name="connsiteY3" fmla="*/ 47175 h 4985022"/>
              <a:gd name="connsiteX4" fmla="*/ 3718804 w 5603298"/>
              <a:gd name="connsiteY4" fmla="*/ 232401 h 4985022"/>
              <a:gd name="connsiteX5" fmla="*/ 3952094 w 5603298"/>
              <a:gd name="connsiteY5" fmla="*/ 2164363 h 4985022"/>
              <a:gd name="connsiteX6" fmla="*/ 5546861 w 5603298"/>
              <a:gd name="connsiteY6" fmla="*/ 3788595 h 4985022"/>
              <a:gd name="connsiteX7" fmla="*/ 2773014 w 5603298"/>
              <a:gd name="connsiteY7" fmla="*/ 4984935 h 4985022"/>
              <a:gd name="connsiteX8" fmla="*/ 22027 w 5603298"/>
              <a:gd name="connsiteY8" fmla="*/ 3841935 h 4985022"/>
              <a:gd name="connsiteX0" fmla="*/ 19295 w 5806306"/>
              <a:gd name="connsiteY0" fmla="*/ 3742875 h 4985003"/>
              <a:gd name="connsiteX1" fmla="*/ 1741322 w 5806306"/>
              <a:gd name="connsiteY1" fmla="*/ 2077612 h 4985003"/>
              <a:gd name="connsiteX2" fmla="*/ 2054912 w 5806306"/>
              <a:gd name="connsiteY2" fmla="*/ 209540 h 4985003"/>
              <a:gd name="connsiteX3" fmla="*/ 2976022 w 5806306"/>
              <a:gd name="connsiteY3" fmla="*/ 47175 h 4985003"/>
              <a:gd name="connsiteX4" fmla="*/ 3921812 w 5806306"/>
              <a:gd name="connsiteY4" fmla="*/ 232401 h 4985003"/>
              <a:gd name="connsiteX5" fmla="*/ 4155102 w 5806306"/>
              <a:gd name="connsiteY5" fmla="*/ 2164363 h 4985003"/>
              <a:gd name="connsiteX6" fmla="*/ 5749869 w 5806306"/>
              <a:gd name="connsiteY6" fmla="*/ 3788595 h 4985003"/>
              <a:gd name="connsiteX7" fmla="*/ 2976022 w 5806306"/>
              <a:gd name="connsiteY7" fmla="*/ 4984935 h 4985003"/>
              <a:gd name="connsiteX8" fmla="*/ 19295 w 5806306"/>
              <a:gd name="connsiteY8" fmla="*/ 3742875 h 498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06306" h="4985003">
                <a:moveTo>
                  <a:pt x="19295" y="3742875"/>
                </a:moveTo>
                <a:cubicBezTo>
                  <a:pt x="-186488" y="3258321"/>
                  <a:pt x="1312034" y="2489092"/>
                  <a:pt x="1741322" y="2077612"/>
                </a:cubicBezTo>
                <a:cubicBezTo>
                  <a:pt x="2085672" y="1771933"/>
                  <a:pt x="1849129" y="547946"/>
                  <a:pt x="2054912" y="209540"/>
                </a:cubicBezTo>
                <a:cubicBezTo>
                  <a:pt x="2260695" y="-128866"/>
                  <a:pt x="2664872" y="43365"/>
                  <a:pt x="2976022" y="47175"/>
                </a:cubicBezTo>
                <a:cubicBezTo>
                  <a:pt x="3287172" y="50985"/>
                  <a:pt x="3725299" y="-120464"/>
                  <a:pt x="3921812" y="232401"/>
                </a:cubicBezTo>
                <a:cubicBezTo>
                  <a:pt x="4118325" y="585266"/>
                  <a:pt x="3793276" y="1867574"/>
                  <a:pt x="4155102" y="2164363"/>
                </a:cubicBezTo>
                <a:cubicBezTo>
                  <a:pt x="4516928" y="2461152"/>
                  <a:pt x="6125452" y="3211820"/>
                  <a:pt x="5749869" y="3788595"/>
                </a:cubicBezTo>
                <a:cubicBezTo>
                  <a:pt x="5374286" y="4365370"/>
                  <a:pt x="3931118" y="4992555"/>
                  <a:pt x="2976022" y="4984935"/>
                </a:cubicBezTo>
                <a:cubicBezTo>
                  <a:pt x="2020926" y="4977315"/>
                  <a:pt x="225078" y="4227429"/>
                  <a:pt x="19295" y="3742875"/>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grpSp>
        <p:nvGrpSpPr>
          <p:cNvPr id="9" name="Groupe 8">
            <a:extLst>
              <a:ext uri="{FF2B5EF4-FFF2-40B4-BE49-F238E27FC236}">
                <a16:creationId xmlns:a16="http://schemas.microsoft.com/office/drawing/2014/main" id="{9F1D1CD2-3A0A-4202-B934-4957A2EF0779}"/>
              </a:ext>
            </a:extLst>
          </p:cNvPr>
          <p:cNvGrpSpPr/>
          <p:nvPr/>
        </p:nvGrpSpPr>
        <p:grpSpPr>
          <a:xfrm>
            <a:off x="2106081" y="1133995"/>
            <a:ext cx="7599124" cy="5438167"/>
            <a:chOff x="2102600" y="1125415"/>
            <a:chExt cx="7599124" cy="5438167"/>
          </a:xfrm>
        </p:grpSpPr>
        <p:cxnSp>
          <p:nvCxnSpPr>
            <p:cNvPr id="15" name="Connecteur droit 14">
              <a:extLst>
                <a:ext uri="{FF2B5EF4-FFF2-40B4-BE49-F238E27FC236}">
                  <a16:creationId xmlns:a16="http://schemas.microsoft.com/office/drawing/2014/main" id="{286C461C-3595-4027-A127-962C463F7BAC}"/>
                </a:ext>
              </a:extLst>
            </p:cNvPr>
            <p:cNvCxnSpPr>
              <a:cxnSpLocks/>
            </p:cNvCxnSpPr>
            <p:nvPr/>
          </p:nvCxnSpPr>
          <p:spPr>
            <a:xfrm flipH="1">
              <a:off x="3525930" y="1719329"/>
              <a:ext cx="6175794" cy="3563089"/>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 name="Connecteur droit 2">
              <a:extLst>
                <a:ext uri="{FF2B5EF4-FFF2-40B4-BE49-F238E27FC236}">
                  <a16:creationId xmlns:a16="http://schemas.microsoft.com/office/drawing/2014/main" id="{E7D36CB7-2096-4A9E-8314-21D7E34092E8}"/>
                </a:ext>
              </a:extLst>
            </p:cNvPr>
            <p:cNvCxnSpPr>
              <a:cxnSpLocks/>
            </p:cNvCxnSpPr>
            <p:nvPr/>
          </p:nvCxnSpPr>
          <p:spPr>
            <a:xfrm flipH="1" flipV="1">
              <a:off x="2102600" y="1656737"/>
              <a:ext cx="6249929" cy="360209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02441E21-5F06-4DCE-BC83-9B0FEF106A08}"/>
                </a:ext>
              </a:extLst>
            </p:cNvPr>
            <p:cNvCxnSpPr>
              <a:cxnSpLocks/>
              <a:endCxn id="4" idx="0"/>
            </p:cNvCxnSpPr>
            <p:nvPr/>
          </p:nvCxnSpPr>
          <p:spPr>
            <a:xfrm flipH="1" flipV="1">
              <a:off x="5949087" y="1125415"/>
              <a:ext cx="31164" cy="543816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 name="Triangle isocèle 3">
              <a:extLst>
                <a:ext uri="{FF2B5EF4-FFF2-40B4-BE49-F238E27FC236}">
                  <a16:creationId xmlns:a16="http://schemas.microsoft.com/office/drawing/2014/main" id="{013407DF-EE1D-456E-B2B3-ACBFB08516FF}"/>
                </a:ext>
              </a:extLst>
            </p:cNvPr>
            <p:cNvSpPr/>
            <p:nvPr/>
          </p:nvSpPr>
          <p:spPr>
            <a:xfrm>
              <a:off x="3538025" y="1125415"/>
              <a:ext cx="4822123" cy="4157003"/>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38" name="Image 37">
            <a:extLst>
              <a:ext uri="{FF2B5EF4-FFF2-40B4-BE49-F238E27FC236}">
                <a16:creationId xmlns:a16="http://schemas.microsoft.com/office/drawing/2014/main" id="{F10AF9DC-86FE-4867-98EA-A825CA8016DB}"/>
              </a:ext>
            </a:extLst>
          </p:cNvPr>
          <p:cNvPicPr>
            <a:picLocks noChangeAspect="1"/>
          </p:cNvPicPr>
          <p:nvPr/>
        </p:nvPicPr>
        <p:blipFill rotWithShape="1">
          <a:blip r:embed="rId3"/>
          <a:srcRect r="7756" b="3377"/>
          <a:stretch/>
        </p:blipFill>
        <p:spPr>
          <a:xfrm>
            <a:off x="5621986" y="3429000"/>
            <a:ext cx="701268" cy="746358"/>
          </a:xfrm>
          <a:prstGeom prst="rect">
            <a:avLst/>
          </a:prstGeom>
        </p:spPr>
      </p:pic>
      <p:grpSp>
        <p:nvGrpSpPr>
          <p:cNvPr id="2" name="Groupe 1">
            <a:extLst>
              <a:ext uri="{FF2B5EF4-FFF2-40B4-BE49-F238E27FC236}">
                <a16:creationId xmlns:a16="http://schemas.microsoft.com/office/drawing/2014/main" id="{5F3C2A86-02DF-44E0-BB1F-905F45EB9BF9}"/>
              </a:ext>
            </a:extLst>
          </p:cNvPr>
          <p:cNvGrpSpPr/>
          <p:nvPr/>
        </p:nvGrpSpPr>
        <p:grpSpPr>
          <a:xfrm>
            <a:off x="4199407" y="1832075"/>
            <a:ext cx="3289993" cy="3350229"/>
            <a:chOff x="4199407" y="1832075"/>
            <a:chExt cx="3289993" cy="3350229"/>
          </a:xfrm>
        </p:grpSpPr>
        <p:grpSp>
          <p:nvGrpSpPr>
            <p:cNvPr id="10" name="Groupe 9">
              <a:extLst>
                <a:ext uri="{FF2B5EF4-FFF2-40B4-BE49-F238E27FC236}">
                  <a16:creationId xmlns:a16="http://schemas.microsoft.com/office/drawing/2014/main" id="{3A65C094-E0E6-48C7-8EEF-3522045482F9}"/>
                </a:ext>
              </a:extLst>
            </p:cNvPr>
            <p:cNvGrpSpPr/>
            <p:nvPr/>
          </p:nvGrpSpPr>
          <p:grpSpPr>
            <a:xfrm>
              <a:off x="4199407" y="4141437"/>
              <a:ext cx="1286545" cy="805482"/>
              <a:chOff x="4199407" y="4141437"/>
              <a:chExt cx="1286545" cy="805482"/>
            </a:xfrm>
          </p:grpSpPr>
          <p:sp>
            <p:nvSpPr>
              <p:cNvPr id="22" name="Ellipse 21">
                <a:extLst>
                  <a:ext uri="{FF2B5EF4-FFF2-40B4-BE49-F238E27FC236}">
                    <a16:creationId xmlns:a16="http://schemas.microsoft.com/office/drawing/2014/main" id="{2351F82A-8932-4C63-96EF-29BA81620A13}"/>
                  </a:ext>
                </a:extLst>
              </p:cNvPr>
              <p:cNvSpPr/>
              <p:nvPr/>
            </p:nvSpPr>
            <p:spPr>
              <a:xfrm>
                <a:off x="4199407" y="4754285"/>
                <a:ext cx="192634" cy="192634"/>
              </a:xfrm>
              <a:prstGeom prst="ellipse">
                <a:avLst/>
              </a:prstGeom>
              <a:solidFill>
                <a:srgbClr val="FC8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Ellipse 23">
                <a:extLst>
                  <a:ext uri="{FF2B5EF4-FFF2-40B4-BE49-F238E27FC236}">
                    <a16:creationId xmlns:a16="http://schemas.microsoft.com/office/drawing/2014/main" id="{E32FD5BA-F459-455B-A77E-CA6432F29D5D}"/>
                  </a:ext>
                </a:extLst>
              </p:cNvPr>
              <p:cNvSpPr/>
              <p:nvPr/>
            </p:nvSpPr>
            <p:spPr>
              <a:xfrm>
                <a:off x="4573453" y="4539032"/>
                <a:ext cx="192634" cy="192634"/>
              </a:xfrm>
              <a:prstGeom prst="ellipse">
                <a:avLst/>
              </a:prstGeom>
              <a:solidFill>
                <a:srgbClr val="FC8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Ellipse 24">
                <a:extLst>
                  <a:ext uri="{FF2B5EF4-FFF2-40B4-BE49-F238E27FC236}">
                    <a16:creationId xmlns:a16="http://schemas.microsoft.com/office/drawing/2014/main" id="{7710BCC4-E755-4CFC-B616-1F1722C72FEE}"/>
                  </a:ext>
                </a:extLst>
              </p:cNvPr>
              <p:cNvSpPr/>
              <p:nvPr/>
            </p:nvSpPr>
            <p:spPr>
              <a:xfrm>
                <a:off x="4925952" y="4350010"/>
                <a:ext cx="192634" cy="192634"/>
              </a:xfrm>
              <a:prstGeom prst="ellipse">
                <a:avLst/>
              </a:prstGeom>
              <a:solidFill>
                <a:srgbClr val="FC8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Ellipse 25">
                <a:extLst>
                  <a:ext uri="{FF2B5EF4-FFF2-40B4-BE49-F238E27FC236}">
                    <a16:creationId xmlns:a16="http://schemas.microsoft.com/office/drawing/2014/main" id="{B14BCF2F-E9FF-4E10-A22D-6D0344AD25A0}"/>
                  </a:ext>
                </a:extLst>
              </p:cNvPr>
              <p:cNvSpPr/>
              <p:nvPr/>
            </p:nvSpPr>
            <p:spPr>
              <a:xfrm>
                <a:off x="5293318" y="4141437"/>
                <a:ext cx="192634" cy="192634"/>
              </a:xfrm>
              <a:prstGeom prst="ellipse">
                <a:avLst/>
              </a:prstGeom>
              <a:solidFill>
                <a:srgbClr val="FC8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7" name="Groupe 26">
              <a:extLst>
                <a:ext uri="{FF2B5EF4-FFF2-40B4-BE49-F238E27FC236}">
                  <a16:creationId xmlns:a16="http://schemas.microsoft.com/office/drawing/2014/main" id="{899BA3FD-A8A8-4203-A9CC-8C52DDCA673F}"/>
                </a:ext>
              </a:extLst>
            </p:cNvPr>
            <p:cNvGrpSpPr/>
            <p:nvPr/>
          </p:nvGrpSpPr>
          <p:grpSpPr>
            <a:xfrm rot="3582371">
              <a:off x="6443386" y="4136291"/>
              <a:ext cx="1286545" cy="805482"/>
              <a:chOff x="4199407" y="4141437"/>
              <a:chExt cx="1286545" cy="805482"/>
            </a:xfrm>
          </p:grpSpPr>
          <p:sp>
            <p:nvSpPr>
              <p:cNvPr id="28" name="Ellipse 27">
                <a:extLst>
                  <a:ext uri="{FF2B5EF4-FFF2-40B4-BE49-F238E27FC236}">
                    <a16:creationId xmlns:a16="http://schemas.microsoft.com/office/drawing/2014/main" id="{AD44E5E4-00F6-4FA5-A6A7-9F5DACD8E2B2}"/>
                  </a:ext>
                </a:extLst>
              </p:cNvPr>
              <p:cNvSpPr/>
              <p:nvPr/>
            </p:nvSpPr>
            <p:spPr>
              <a:xfrm>
                <a:off x="4199407" y="4754285"/>
                <a:ext cx="192634" cy="19263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Ellipse 28">
                <a:extLst>
                  <a:ext uri="{FF2B5EF4-FFF2-40B4-BE49-F238E27FC236}">
                    <a16:creationId xmlns:a16="http://schemas.microsoft.com/office/drawing/2014/main" id="{E29A3B29-338D-45D5-BBAC-AC970F06C0FD}"/>
                  </a:ext>
                </a:extLst>
              </p:cNvPr>
              <p:cNvSpPr/>
              <p:nvPr/>
            </p:nvSpPr>
            <p:spPr>
              <a:xfrm>
                <a:off x="4573453" y="4539032"/>
                <a:ext cx="192634" cy="19263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Ellipse 29">
                <a:extLst>
                  <a:ext uri="{FF2B5EF4-FFF2-40B4-BE49-F238E27FC236}">
                    <a16:creationId xmlns:a16="http://schemas.microsoft.com/office/drawing/2014/main" id="{2EDF4150-A9D3-4106-8AC2-D3BCDBEC0D9C}"/>
                  </a:ext>
                </a:extLst>
              </p:cNvPr>
              <p:cNvSpPr/>
              <p:nvPr/>
            </p:nvSpPr>
            <p:spPr>
              <a:xfrm>
                <a:off x="4925952" y="4350010"/>
                <a:ext cx="192634" cy="19263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Ellipse 30">
                <a:extLst>
                  <a:ext uri="{FF2B5EF4-FFF2-40B4-BE49-F238E27FC236}">
                    <a16:creationId xmlns:a16="http://schemas.microsoft.com/office/drawing/2014/main" id="{0E885D01-4BB8-40CE-8079-98540E52977F}"/>
                  </a:ext>
                </a:extLst>
              </p:cNvPr>
              <p:cNvSpPr/>
              <p:nvPr/>
            </p:nvSpPr>
            <p:spPr>
              <a:xfrm>
                <a:off x="5293318" y="4141437"/>
                <a:ext cx="192634" cy="19263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2" name="Groupe 31">
              <a:extLst>
                <a:ext uri="{FF2B5EF4-FFF2-40B4-BE49-F238E27FC236}">
                  <a16:creationId xmlns:a16="http://schemas.microsoft.com/office/drawing/2014/main" id="{84C49A55-E45C-45BA-BA71-D9AF654899FB}"/>
                </a:ext>
              </a:extLst>
            </p:cNvPr>
            <p:cNvGrpSpPr/>
            <p:nvPr/>
          </p:nvGrpSpPr>
          <p:grpSpPr>
            <a:xfrm rot="17967510">
              <a:off x="5318780" y="2072607"/>
              <a:ext cx="1286545" cy="805482"/>
              <a:chOff x="4199407" y="4141437"/>
              <a:chExt cx="1286545" cy="805482"/>
            </a:xfrm>
          </p:grpSpPr>
          <p:sp>
            <p:nvSpPr>
              <p:cNvPr id="33" name="Ellipse 32">
                <a:extLst>
                  <a:ext uri="{FF2B5EF4-FFF2-40B4-BE49-F238E27FC236}">
                    <a16:creationId xmlns:a16="http://schemas.microsoft.com/office/drawing/2014/main" id="{90F41523-2CBB-4312-9CF6-0087EA878517}"/>
                  </a:ext>
                </a:extLst>
              </p:cNvPr>
              <p:cNvSpPr/>
              <p:nvPr/>
            </p:nvSpPr>
            <p:spPr>
              <a:xfrm>
                <a:off x="4199407" y="4754285"/>
                <a:ext cx="192634" cy="192634"/>
              </a:xfrm>
              <a:prstGeom prst="ellipse">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Ellipse 33">
                <a:extLst>
                  <a:ext uri="{FF2B5EF4-FFF2-40B4-BE49-F238E27FC236}">
                    <a16:creationId xmlns:a16="http://schemas.microsoft.com/office/drawing/2014/main" id="{9B52814B-46E8-4109-867A-B393A3ACCF0F}"/>
                  </a:ext>
                </a:extLst>
              </p:cNvPr>
              <p:cNvSpPr/>
              <p:nvPr/>
            </p:nvSpPr>
            <p:spPr>
              <a:xfrm>
                <a:off x="4573453" y="4539032"/>
                <a:ext cx="192634" cy="192634"/>
              </a:xfrm>
              <a:prstGeom prst="ellipse">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Ellipse 34">
                <a:extLst>
                  <a:ext uri="{FF2B5EF4-FFF2-40B4-BE49-F238E27FC236}">
                    <a16:creationId xmlns:a16="http://schemas.microsoft.com/office/drawing/2014/main" id="{4ED5BFE2-4931-4797-997A-E1352520A51E}"/>
                  </a:ext>
                </a:extLst>
              </p:cNvPr>
              <p:cNvSpPr/>
              <p:nvPr/>
            </p:nvSpPr>
            <p:spPr>
              <a:xfrm>
                <a:off x="4925952" y="4350010"/>
                <a:ext cx="192634" cy="192634"/>
              </a:xfrm>
              <a:prstGeom prst="ellipse">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Ellipse 35">
                <a:extLst>
                  <a:ext uri="{FF2B5EF4-FFF2-40B4-BE49-F238E27FC236}">
                    <a16:creationId xmlns:a16="http://schemas.microsoft.com/office/drawing/2014/main" id="{35BA0063-DFFA-4346-B099-0CBD728A25D1}"/>
                  </a:ext>
                </a:extLst>
              </p:cNvPr>
              <p:cNvSpPr/>
              <p:nvPr/>
            </p:nvSpPr>
            <p:spPr>
              <a:xfrm>
                <a:off x="5293318" y="4141437"/>
                <a:ext cx="192634" cy="192634"/>
              </a:xfrm>
              <a:prstGeom prst="ellipse">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11" name="Rectangle 10">
            <a:extLst>
              <a:ext uri="{FF2B5EF4-FFF2-40B4-BE49-F238E27FC236}">
                <a16:creationId xmlns:a16="http://schemas.microsoft.com/office/drawing/2014/main" id="{498E54AE-8CB8-48F4-8088-D7F14E575C65}"/>
              </a:ext>
            </a:extLst>
          </p:cNvPr>
          <p:cNvSpPr/>
          <p:nvPr/>
        </p:nvSpPr>
        <p:spPr>
          <a:xfrm>
            <a:off x="286095" y="2537722"/>
            <a:ext cx="6096000" cy="1938992"/>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E10524"/>
                </a:solidFill>
                <a:effectLst/>
                <a:uLnTx/>
                <a:uFillTx/>
                <a:latin typeface="Calibri" panose="020F0502020204030204"/>
                <a:ea typeface="+mn-ea"/>
                <a:cs typeface="+mn-cs"/>
              </a:rPr>
              <a:t>Développement </a:t>
            </a:r>
            <a:r>
              <a:rPr kumimoji="0" lang="fr-FR" sz="2000" b="1" i="0" u="none" strike="noStrike" kern="1200" cap="none" spc="0" normalizeH="0" baseline="0" noProof="0" dirty="0" err="1">
                <a:ln>
                  <a:noFill/>
                </a:ln>
                <a:solidFill>
                  <a:srgbClr val="E10524"/>
                </a:solidFill>
                <a:effectLst/>
                <a:uLnTx/>
                <a:uFillTx/>
                <a:latin typeface="Calibri" panose="020F0502020204030204"/>
                <a:ea typeface="+mn-ea"/>
                <a:cs typeface="+mn-cs"/>
              </a:rPr>
              <a:t>Certa</a:t>
            </a:r>
            <a:r>
              <a:rPr kumimoji="0" lang="fr-FR" sz="2000" b="1" i="0" u="none" strike="noStrike" kern="1200" cap="none" spc="0" normalizeH="0" baseline="0" noProof="0" dirty="0">
                <a:ln>
                  <a:noFill/>
                </a:ln>
                <a:solidFill>
                  <a:srgbClr val="E10524"/>
                </a:solidFill>
                <a:effectLst/>
                <a:uLnTx/>
                <a:uFillTx/>
                <a:latin typeface="Calibri" panose="020F0502020204030204"/>
                <a:ea typeface="+mn-ea"/>
                <a:cs typeface="+mn-cs"/>
              </a:rPr>
              <a:t> / </a:t>
            </a:r>
            <a:br>
              <a:rPr kumimoji="0" lang="fr-FR" sz="2000" b="1" i="0" u="none" strike="noStrike" kern="1200" cap="none" spc="0" normalizeH="0" baseline="0" noProof="0" dirty="0">
                <a:ln>
                  <a:noFill/>
                </a:ln>
                <a:solidFill>
                  <a:srgbClr val="E10524"/>
                </a:solidFill>
                <a:effectLst/>
                <a:uLnTx/>
                <a:uFillTx/>
                <a:latin typeface="Calibri" panose="020F0502020204030204"/>
                <a:ea typeface="+mn-ea"/>
                <a:cs typeface="+mn-cs"/>
              </a:rPr>
            </a:br>
            <a:r>
              <a:rPr kumimoji="0" lang="fr-FR" sz="2000" b="1" i="0" u="none" strike="noStrike" kern="1200" cap="none" spc="0" normalizeH="0" baseline="0" noProof="0" dirty="0">
                <a:ln>
                  <a:noFill/>
                </a:ln>
                <a:solidFill>
                  <a:srgbClr val="E10524"/>
                </a:solidFill>
                <a:effectLst/>
                <a:uLnTx/>
                <a:uFillTx/>
                <a:latin typeface="Calibri" panose="020F0502020204030204"/>
                <a:ea typeface="+mn-ea"/>
                <a:cs typeface="+mn-cs"/>
              </a:rPr>
              <a:t>BTS SIO du Lycée Laetitia Bonaparte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fr-FR" sz="2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br>
            <a:r>
              <a:rPr kumimoji="0" lang="fr-FR" sz="2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t>- Cécile NIVAGGIONI </a:t>
            </a:r>
            <a:br>
              <a:rPr kumimoji="0" lang="fr-FR" sz="2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br>
            <a:r>
              <a:rPr kumimoji="0" lang="fr-FR" sz="2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t>- </a:t>
            </a:r>
            <a:r>
              <a:rPr kumimoji="0" lang="fr-FR" sz="2000" b="1" i="0" u="none" strike="noStrike" kern="1200" cap="none" spc="0" normalizeH="0" baseline="0" noProof="0" dirty="0" err="1">
                <a:ln>
                  <a:noFill/>
                </a:ln>
                <a:solidFill>
                  <a:prstClr val="black">
                    <a:lumMod val="75000"/>
                    <a:lumOff val="25000"/>
                  </a:prstClr>
                </a:solidFill>
                <a:effectLst/>
                <a:uLnTx/>
                <a:uFillTx/>
                <a:latin typeface="Calibri Light" panose="020F0302020204030204"/>
                <a:ea typeface="+mn-ea"/>
                <a:cs typeface="+mn-cs"/>
              </a:rPr>
              <a:t>Apollonie</a:t>
            </a:r>
            <a:r>
              <a:rPr kumimoji="0" lang="fr-FR" sz="2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t> RAFFALI</a:t>
            </a:r>
            <a:br>
              <a:rPr kumimoji="0" lang="fr-FR" sz="2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br>
            <a:r>
              <a:rPr kumimoji="0" lang="fr-FR" sz="2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n-ea"/>
                <a:cs typeface="+mn-cs"/>
              </a:rPr>
              <a:t>- Christelle THIRY</a:t>
            </a:r>
            <a:endParaRPr kumimoji="0" lang="fr-FR" sz="20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2" name="Rectangle 11">
            <a:extLst>
              <a:ext uri="{FF2B5EF4-FFF2-40B4-BE49-F238E27FC236}">
                <a16:creationId xmlns:a16="http://schemas.microsoft.com/office/drawing/2014/main" id="{89D8C113-4B9D-410B-AD8E-635979A2CBBF}"/>
              </a:ext>
            </a:extLst>
          </p:cNvPr>
          <p:cNvSpPr/>
          <p:nvPr/>
        </p:nvSpPr>
        <p:spPr>
          <a:xfrm>
            <a:off x="10035787" y="4630300"/>
            <a:ext cx="194008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Téléchargement </a:t>
            </a:r>
            <a:br>
              <a:rPr kumimoji="0" lang="fr-FR" sz="20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br>
            <a:r>
              <a:rPr kumimoji="0" lang="fr-FR" sz="20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en ligne </a:t>
            </a:r>
          </a:p>
        </p:txBody>
      </p:sp>
      <p:pic>
        <p:nvPicPr>
          <p:cNvPr id="43" name="Image 42">
            <a:extLst>
              <a:ext uri="{FF2B5EF4-FFF2-40B4-BE49-F238E27FC236}">
                <a16:creationId xmlns:a16="http://schemas.microsoft.com/office/drawing/2014/main" id="{E5183CEB-EAA0-475F-AE95-68DBBC7086CD}"/>
              </a:ext>
            </a:extLst>
          </p:cNvPr>
          <p:cNvPicPr>
            <a:picLocks noChangeAspect="1"/>
          </p:cNvPicPr>
          <p:nvPr/>
        </p:nvPicPr>
        <p:blipFill>
          <a:blip r:embed="rId4"/>
          <a:stretch>
            <a:fillRect/>
          </a:stretch>
        </p:blipFill>
        <p:spPr>
          <a:xfrm>
            <a:off x="10138765" y="6254457"/>
            <a:ext cx="1449248" cy="533770"/>
          </a:xfrm>
          <a:prstGeom prst="rect">
            <a:avLst/>
          </a:prstGeom>
          <a:ln>
            <a:noFill/>
          </a:ln>
          <a:effectLst>
            <a:softEdge rad="25400"/>
          </a:effectLst>
        </p:spPr>
      </p:pic>
      <p:pic>
        <p:nvPicPr>
          <p:cNvPr id="44" name="Picture 2" descr="http://www.crcm-tl.fr/images/logocrcm.png">
            <a:extLst>
              <a:ext uri="{FF2B5EF4-FFF2-40B4-BE49-F238E27FC236}">
                <a16:creationId xmlns:a16="http://schemas.microsoft.com/office/drawing/2014/main" id="{158F0E01-EB6F-4CE8-A139-62AA6DD99B8E}"/>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5682" b="89773" l="2899" r="97585">
                        <a14:foregroundMark x1="2899" y1="60227" x2="2899" y2="60227"/>
                        <a14:foregroundMark x1="61353" y1="26136" x2="61353" y2="26136"/>
                        <a14:foregroundMark x1="66184" y1="39773" x2="66184" y2="39773"/>
                        <a14:foregroundMark x1="4348" y1="50000" x2="4348" y2="50000"/>
                        <a14:foregroundMark x1="62319" y1="31818" x2="62319" y2="31818"/>
                        <a14:foregroundMark x1="66184" y1="6818" x2="66184" y2="6818"/>
                        <a14:foregroundMark x1="87440" y1="77273" x2="87440" y2="77273"/>
                        <a14:foregroundMark x1="97585" y1="27273" x2="97585" y2="27273"/>
                        <a14:foregroundMark x1="75845" y1="48864" x2="75845" y2="48864"/>
                        <a14:foregroundMark x1="82126" y1="48864" x2="82126" y2="48864"/>
                      </a14:backgroundRemoval>
                    </a14:imgEffect>
                  </a14:imgLayer>
                </a14:imgProps>
              </a:ext>
              <a:ext uri="{28A0092B-C50C-407E-A947-70E740481C1C}">
                <a14:useLocalDpi xmlns:a14="http://schemas.microsoft.com/office/drawing/2010/main" val="0"/>
              </a:ext>
            </a:extLst>
          </a:blip>
          <a:srcRect/>
          <a:stretch>
            <a:fillRect/>
          </a:stretch>
        </p:blipFill>
        <p:spPr bwMode="auto">
          <a:xfrm>
            <a:off x="10145397" y="5564298"/>
            <a:ext cx="1442616" cy="613286"/>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44">
            <a:extLst>
              <a:ext uri="{FF2B5EF4-FFF2-40B4-BE49-F238E27FC236}">
                <a16:creationId xmlns:a16="http://schemas.microsoft.com/office/drawing/2014/main" id="{D45B6760-DC23-496C-8AD8-89D6F0A505BD}"/>
              </a:ext>
            </a:extLst>
          </p:cNvPr>
          <p:cNvSpPr/>
          <p:nvPr/>
        </p:nvSpPr>
        <p:spPr>
          <a:xfrm>
            <a:off x="8087507" y="213053"/>
            <a:ext cx="2169184" cy="16312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72D5E8"/>
                </a:solidFill>
                <a:effectLst/>
                <a:uLnTx/>
                <a:uFillTx/>
                <a:latin typeface="Calibri" panose="020F0502020204030204"/>
                <a:ea typeface="+mn-ea"/>
                <a:cs typeface="+mn-cs"/>
              </a:rPr>
              <a:t>Applicatifs métiers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Calibri Light" panose="020F0302020204030204"/>
                <a:ea typeface="+mn-ea"/>
                <a:cs typeface="+mn-cs"/>
              </a:rPr>
              <a:t>E-commerce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Calibri Light" panose="020F0302020204030204"/>
                <a:ea typeface="+mn-ea"/>
                <a:cs typeface="+mn-cs"/>
              </a:rPr>
              <a:t>Blog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Calibri Light" panose="020F0302020204030204"/>
                <a:ea typeface="+mn-ea"/>
                <a:cs typeface="+mn-cs"/>
              </a:rPr>
              <a:t>Marketing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Calibri Light" panose="020F0302020204030204"/>
                <a:ea typeface="+mn-ea"/>
                <a:cs typeface="+mn-cs"/>
              </a:rPr>
              <a:t>PGI</a:t>
            </a:r>
          </a:p>
        </p:txBody>
      </p:sp>
      <p:pic>
        <p:nvPicPr>
          <p:cNvPr id="46" name="Picture 2" descr="RÃ©sultat de recherche d'images pour &quot;prestashop&quot;">
            <a:extLst>
              <a:ext uri="{FF2B5EF4-FFF2-40B4-BE49-F238E27FC236}">
                <a16:creationId xmlns:a16="http://schemas.microsoft.com/office/drawing/2014/main" id="{621A419A-C6A3-4BF0-B8DE-2F04151DDF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23813" y="130494"/>
            <a:ext cx="510567" cy="42929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RÃ©sultat de recherche d'images pour &quot;wordpress&quot;">
            <a:extLst>
              <a:ext uri="{FF2B5EF4-FFF2-40B4-BE49-F238E27FC236}">
                <a16:creationId xmlns:a16="http://schemas.microsoft.com/office/drawing/2014/main" id="{3B25FDDA-DFC5-4BF2-ACE4-D7B70082EB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79672" y="624352"/>
            <a:ext cx="693071" cy="44714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6" descr="Image associÃ©e">
            <a:extLst>
              <a:ext uri="{FF2B5EF4-FFF2-40B4-BE49-F238E27FC236}">
                <a16:creationId xmlns:a16="http://schemas.microsoft.com/office/drawing/2014/main" id="{1641D76D-B2A2-43E8-A589-685A9D0604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360213" y="1010795"/>
            <a:ext cx="567431" cy="442553"/>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8" descr="RÃ©sultat de recherche d'images pour &quot;suite crm&quot;">
            <a:extLst>
              <a:ext uri="{FF2B5EF4-FFF2-40B4-BE49-F238E27FC236}">
                <a16:creationId xmlns:a16="http://schemas.microsoft.com/office/drawing/2014/main" id="{753C0CDD-8C44-4B49-8129-B79F366857C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82507" y="1232072"/>
            <a:ext cx="793177" cy="150146"/>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Résultat de recherche d'images pour &quot;Woocommerce&quot;">
            <a:extLst>
              <a:ext uri="{FF2B5EF4-FFF2-40B4-BE49-F238E27FC236}">
                <a16:creationId xmlns:a16="http://schemas.microsoft.com/office/drawing/2014/main" id="{C141E4E2-750D-49A7-A490-19B788C3401F}"/>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233" t="17025" r="18097" b="22309"/>
          <a:stretch/>
        </p:blipFill>
        <p:spPr bwMode="auto">
          <a:xfrm>
            <a:off x="11248382" y="160104"/>
            <a:ext cx="679262" cy="37007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Résultat de recherche d'images pour &quot;odoo&quot;">
            <a:extLst>
              <a:ext uri="{FF2B5EF4-FFF2-40B4-BE49-F238E27FC236}">
                <a16:creationId xmlns:a16="http://schemas.microsoft.com/office/drawing/2014/main" id="{89680B86-B973-4837-97A7-62F733761E5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825382" y="1518578"/>
            <a:ext cx="723641" cy="233912"/>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Connecteur droit 17">
            <a:extLst>
              <a:ext uri="{FF2B5EF4-FFF2-40B4-BE49-F238E27FC236}">
                <a16:creationId xmlns:a16="http://schemas.microsoft.com/office/drawing/2014/main" id="{53F26929-34E1-4F78-8AE8-860693A20FAC}"/>
              </a:ext>
            </a:extLst>
          </p:cNvPr>
          <p:cNvCxnSpPr/>
          <p:nvPr/>
        </p:nvCxnSpPr>
        <p:spPr>
          <a:xfrm>
            <a:off x="7975600" y="345220"/>
            <a:ext cx="0" cy="1370899"/>
          </a:xfrm>
          <a:prstGeom prst="line">
            <a:avLst/>
          </a:prstGeom>
          <a:ln>
            <a:solidFill>
              <a:srgbClr val="72D5E8"/>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82A39648-2E74-4945-9A18-87C622E20B36}"/>
              </a:ext>
            </a:extLst>
          </p:cNvPr>
          <p:cNvCxnSpPr>
            <a:cxnSpLocks/>
          </p:cNvCxnSpPr>
          <p:nvPr/>
        </p:nvCxnSpPr>
        <p:spPr>
          <a:xfrm>
            <a:off x="220134" y="2634706"/>
            <a:ext cx="0" cy="1718379"/>
          </a:xfrm>
          <a:prstGeom prst="line">
            <a:avLst/>
          </a:prstGeom>
          <a:ln>
            <a:solidFill>
              <a:srgbClr val="FC8394"/>
            </a:solidFill>
          </a:ln>
        </p:spPr>
        <p:style>
          <a:lnRef idx="1">
            <a:schemeClr val="accent1"/>
          </a:lnRef>
          <a:fillRef idx="0">
            <a:schemeClr val="accent1"/>
          </a:fillRef>
          <a:effectRef idx="0">
            <a:schemeClr val="accent1"/>
          </a:effectRef>
          <a:fontRef idx="minor">
            <a:schemeClr val="tx1"/>
          </a:fontRef>
        </p:style>
      </p:cxnSp>
      <p:cxnSp>
        <p:nvCxnSpPr>
          <p:cNvPr id="59" name="Connecteur droit 58">
            <a:extLst>
              <a:ext uri="{FF2B5EF4-FFF2-40B4-BE49-F238E27FC236}">
                <a16:creationId xmlns:a16="http://schemas.microsoft.com/office/drawing/2014/main" id="{339B67E2-A825-4DBE-9824-C48BCEE7F576}"/>
              </a:ext>
            </a:extLst>
          </p:cNvPr>
          <p:cNvCxnSpPr>
            <a:cxnSpLocks/>
          </p:cNvCxnSpPr>
          <p:nvPr/>
        </p:nvCxnSpPr>
        <p:spPr>
          <a:xfrm>
            <a:off x="9931400" y="4724279"/>
            <a:ext cx="0" cy="19643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4247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5"/>
        <p:cNvGrpSpPr/>
        <p:nvPr/>
      </p:nvGrpSpPr>
      <p:grpSpPr>
        <a:xfrm>
          <a:off x="0" y="0"/>
          <a:ext cx="0" cy="0"/>
          <a:chOff x="0" y="0"/>
          <a:chExt cx="0" cy="0"/>
        </a:xfrm>
      </p:grpSpPr>
      <p:cxnSp>
        <p:nvCxnSpPr>
          <p:cNvPr id="40" name="Connecteur droit 39">
            <a:extLst>
              <a:ext uri="{FF2B5EF4-FFF2-40B4-BE49-F238E27FC236}">
                <a16:creationId xmlns:a16="http://schemas.microsoft.com/office/drawing/2014/main" id="{E6BA9EE8-E5E7-4C5A-A339-15F4096F60B3}"/>
              </a:ext>
            </a:extLst>
          </p:cNvPr>
          <p:cNvCxnSpPr>
            <a:cxnSpLocks/>
          </p:cNvCxnSpPr>
          <p:nvPr/>
        </p:nvCxnSpPr>
        <p:spPr>
          <a:xfrm>
            <a:off x="157324" y="881869"/>
            <a:ext cx="661035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68" name="Google Shape;168;p16"/>
          <p:cNvSpPr txBox="1"/>
          <p:nvPr/>
        </p:nvSpPr>
        <p:spPr>
          <a:xfrm>
            <a:off x="4716379" y="1347537"/>
            <a:ext cx="184731" cy="36933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aphicFrame>
        <p:nvGraphicFramePr>
          <p:cNvPr id="172" name="Google Shape;172;p16"/>
          <p:cNvGraphicFramePr/>
          <p:nvPr>
            <p:extLst>
              <p:ext uri="{D42A27DB-BD31-4B8C-83A1-F6EECF244321}">
                <p14:modId xmlns:p14="http://schemas.microsoft.com/office/powerpoint/2010/main" val="2339307693"/>
              </p:ext>
            </p:extLst>
          </p:nvPr>
        </p:nvGraphicFramePr>
        <p:xfrm>
          <a:off x="1450039" y="1054337"/>
          <a:ext cx="8140200" cy="4785240"/>
        </p:xfrm>
        <a:graphic>
          <a:graphicData uri="http://schemas.openxmlformats.org/drawingml/2006/table">
            <a:tbl>
              <a:tblPr>
                <a:noFill/>
              </a:tblPr>
              <a:tblGrid>
                <a:gridCol w="770125">
                  <a:extLst>
                    <a:ext uri="{9D8B030D-6E8A-4147-A177-3AD203B41FA5}">
                      <a16:colId xmlns:a16="http://schemas.microsoft.com/office/drawing/2014/main" val="20000"/>
                    </a:ext>
                  </a:extLst>
                </a:gridCol>
                <a:gridCol w="4656675">
                  <a:extLst>
                    <a:ext uri="{9D8B030D-6E8A-4147-A177-3AD203B41FA5}">
                      <a16:colId xmlns:a16="http://schemas.microsoft.com/office/drawing/2014/main" val="20001"/>
                    </a:ext>
                  </a:extLst>
                </a:gridCol>
                <a:gridCol w="2713400">
                  <a:extLst>
                    <a:ext uri="{9D8B030D-6E8A-4147-A177-3AD203B41FA5}">
                      <a16:colId xmlns:a16="http://schemas.microsoft.com/office/drawing/2014/main" val="20002"/>
                    </a:ext>
                  </a:extLst>
                </a:gridCol>
              </a:tblGrid>
              <a:tr h="1219550">
                <a:tc>
                  <a:txBody>
                    <a:bodyPr/>
                    <a:lstStyle/>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r>
                        <a:rPr lang="fr-FR"/>
                        <a:t>BC1</a:t>
                      </a:r>
                      <a:endParaRPr/>
                    </a:p>
                  </a:txBody>
                  <a:tcPr marL="91425" marR="91425" marT="91425" marB="91425"/>
                </a:tc>
                <a:tc>
                  <a:txBody>
                    <a:bodyPr/>
                    <a:lstStyle/>
                    <a:p>
                      <a:pPr marL="0" lvl="0" indent="0" algn="ctr" rtl="0">
                        <a:spcBef>
                          <a:spcPts val="0"/>
                        </a:spcBef>
                        <a:spcAft>
                          <a:spcPts val="0"/>
                        </a:spcAft>
                        <a:buNone/>
                      </a:pPr>
                      <a:endParaRPr dirty="0">
                        <a:solidFill>
                          <a:schemeClr val="dk1"/>
                        </a:solidFill>
                      </a:endParaRPr>
                    </a:p>
                    <a:p>
                      <a:pPr marL="0" lvl="0" indent="0" algn="ctr" rtl="0">
                        <a:spcBef>
                          <a:spcPts val="0"/>
                        </a:spcBef>
                        <a:spcAft>
                          <a:spcPts val="0"/>
                        </a:spcAft>
                        <a:buNone/>
                      </a:pPr>
                      <a:endParaRPr dirty="0">
                        <a:solidFill>
                          <a:schemeClr val="dk1"/>
                        </a:solidFill>
                      </a:endParaRPr>
                    </a:p>
                    <a:p>
                      <a:pPr marL="0" lvl="0" indent="0" algn="ctr" rtl="0">
                        <a:spcBef>
                          <a:spcPts val="0"/>
                        </a:spcBef>
                        <a:spcAft>
                          <a:spcPts val="0"/>
                        </a:spcAft>
                        <a:buClr>
                          <a:schemeClr val="dk1"/>
                        </a:buClr>
                        <a:buSzPts val="1100"/>
                        <a:buFont typeface="Arial"/>
                        <a:buNone/>
                      </a:pPr>
                      <a:r>
                        <a:rPr lang="fr-FR" dirty="0">
                          <a:solidFill>
                            <a:schemeClr val="dk1"/>
                          </a:solidFill>
                        </a:rPr>
                        <a:t>Développer la relation client et assurer la vente conseil	</a:t>
                      </a:r>
                      <a:endParaRPr dirty="0">
                        <a:solidFill>
                          <a:schemeClr val="dk1"/>
                        </a:solidFill>
                      </a:endParaRPr>
                    </a:p>
                    <a:p>
                      <a:pPr marL="0" lvl="0" indent="0" algn="ctr"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0"/>
                  </a:ext>
                </a:extLst>
              </a:tr>
              <a:tr h="893275">
                <a:tc>
                  <a:txBody>
                    <a:bodyPr/>
                    <a:lstStyle/>
                    <a:p>
                      <a:pPr marL="0" lvl="0" indent="0" algn="ctr" rtl="0">
                        <a:spcBef>
                          <a:spcPts val="0"/>
                        </a:spcBef>
                        <a:spcAft>
                          <a:spcPts val="0"/>
                        </a:spcAft>
                        <a:buNone/>
                      </a:pPr>
                      <a:endParaRPr dirty="0"/>
                    </a:p>
                    <a:p>
                      <a:pPr marL="0" lvl="0" indent="0" algn="ctr" rtl="0">
                        <a:spcBef>
                          <a:spcPts val="0"/>
                        </a:spcBef>
                        <a:spcAft>
                          <a:spcPts val="0"/>
                        </a:spcAft>
                        <a:buNone/>
                      </a:pPr>
                      <a:endParaRPr lang="fr-FR" dirty="0"/>
                    </a:p>
                    <a:p>
                      <a:pPr marL="0" lvl="0" indent="0" algn="ctr" rtl="0">
                        <a:spcBef>
                          <a:spcPts val="0"/>
                        </a:spcBef>
                        <a:spcAft>
                          <a:spcPts val="0"/>
                        </a:spcAft>
                        <a:buNone/>
                      </a:pPr>
                      <a:r>
                        <a:rPr lang="fr-FR" dirty="0"/>
                        <a:t>BC2</a:t>
                      </a:r>
                      <a:endParaRPr dirty="0"/>
                    </a:p>
                  </a:txBody>
                  <a:tcPr marL="91425" marR="91425" marT="91425" marB="91425"/>
                </a:tc>
                <a:tc>
                  <a:txBody>
                    <a:bodyPr/>
                    <a:lstStyle/>
                    <a:p>
                      <a:pPr marL="0" lvl="0" indent="0" algn="ctr" rtl="0">
                        <a:spcBef>
                          <a:spcPts val="0"/>
                        </a:spcBef>
                        <a:spcAft>
                          <a:spcPts val="0"/>
                        </a:spcAft>
                        <a:buNone/>
                      </a:pPr>
                      <a:endParaRPr lang="fr-FR" dirty="0"/>
                    </a:p>
                    <a:p>
                      <a:pPr marL="0" lvl="0" indent="0" algn="ctr" rtl="0">
                        <a:spcBef>
                          <a:spcPts val="0"/>
                        </a:spcBef>
                        <a:spcAft>
                          <a:spcPts val="0"/>
                        </a:spcAft>
                        <a:buNone/>
                      </a:pPr>
                      <a:endParaRPr dirty="0"/>
                    </a:p>
                    <a:p>
                      <a:pPr marL="0" lvl="0" indent="0" algn="ctr" rtl="0">
                        <a:spcBef>
                          <a:spcPts val="0"/>
                        </a:spcBef>
                        <a:spcAft>
                          <a:spcPts val="0"/>
                        </a:spcAft>
                        <a:buNone/>
                      </a:pPr>
                      <a:r>
                        <a:rPr lang="fr-FR" dirty="0"/>
                        <a:t>Animer et dynamiser l’offre commerciale</a:t>
                      </a:r>
                    </a:p>
                    <a:p>
                      <a:pPr marL="0" lvl="0" indent="0" algn="ctr" rtl="0">
                        <a:spcBef>
                          <a:spcPts val="0"/>
                        </a:spcBef>
                        <a:spcAft>
                          <a:spcPts val="0"/>
                        </a:spcAft>
                        <a:buNone/>
                      </a:pPr>
                      <a:endParaRPr lang="fr-FR" dirty="0"/>
                    </a:p>
                    <a:p>
                      <a:pPr marL="0" lvl="0" indent="0" algn="ctr"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1"/>
                  </a:ext>
                </a:extLst>
              </a:tr>
              <a:tr h="893275">
                <a:tc>
                  <a:txBody>
                    <a:bodyPr/>
                    <a:lstStyle/>
                    <a:p>
                      <a:pPr marL="0" lvl="0" indent="0" algn="ctr" rtl="0">
                        <a:spcBef>
                          <a:spcPts val="0"/>
                        </a:spcBef>
                        <a:spcAft>
                          <a:spcPts val="0"/>
                        </a:spcAft>
                        <a:buNone/>
                      </a:pPr>
                      <a:endParaRPr dirty="0"/>
                    </a:p>
                    <a:p>
                      <a:pPr marL="0" lvl="0" indent="0" algn="ctr" rtl="0">
                        <a:spcBef>
                          <a:spcPts val="0"/>
                        </a:spcBef>
                        <a:spcAft>
                          <a:spcPts val="0"/>
                        </a:spcAft>
                        <a:buNone/>
                      </a:pPr>
                      <a:endParaRPr lang="fr-FR" dirty="0"/>
                    </a:p>
                    <a:p>
                      <a:pPr marL="0" lvl="0" indent="0" algn="ctr" rtl="0">
                        <a:spcBef>
                          <a:spcPts val="0"/>
                        </a:spcBef>
                        <a:spcAft>
                          <a:spcPts val="0"/>
                        </a:spcAft>
                        <a:buNone/>
                      </a:pPr>
                      <a:r>
                        <a:rPr lang="fr-FR" dirty="0"/>
                        <a:t>BC3</a:t>
                      </a:r>
                      <a:endParaRPr dirty="0"/>
                    </a:p>
                  </a:txBody>
                  <a:tcPr marL="91425" marR="91425" marT="91425" marB="91425"/>
                </a:tc>
                <a:tc>
                  <a:txBody>
                    <a:bodyPr/>
                    <a:lstStyle/>
                    <a:p>
                      <a:pPr marL="0" lvl="0" indent="0" algn="ctr" rtl="0">
                        <a:spcBef>
                          <a:spcPts val="0"/>
                        </a:spcBef>
                        <a:spcAft>
                          <a:spcPts val="0"/>
                        </a:spcAft>
                        <a:buNone/>
                      </a:pPr>
                      <a:endParaRPr lang="fr-FR" dirty="0"/>
                    </a:p>
                    <a:p>
                      <a:pPr marL="0" lvl="0" indent="0" algn="ctr" rtl="0">
                        <a:spcBef>
                          <a:spcPts val="0"/>
                        </a:spcBef>
                        <a:spcAft>
                          <a:spcPts val="0"/>
                        </a:spcAft>
                        <a:buNone/>
                      </a:pPr>
                      <a:endParaRPr dirty="0"/>
                    </a:p>
                    <a:p>
                      <a:pPr marL="0" lvl="0" indent="0" algn="ctr" rtl="0">
                        <a:spcBef>
                          <a:spcPts val="0"/>
                        </a:spcBef>
                        <a:spcAft>
                          <a:spcPts val="0"/>
                        </a:spcAft>
                        <a:buNone/>
                      </a:pPr>
                      <a:r>
                        <a:rPr lang="fr-FR" dirty="0"/>
                        <a:t>Assurer la gestion opérationnelle</a:t>
                      </a:r>
                    </a:p>
                    <a:p>
                      <a:pPr marL="0" lvl="0" indent="0" algn="ctr" rtl="0">
                        <a:spcBef>
                          <a:spcPts val="0"/>
                        </a:spcBef>
                        <a:spcAft>
                          <a:spcPts val="0"/>
                        </a:spcAft>
                        <a:buNone/>
                      </a:pPr>
                      <a:endParaRPr lang="fr-FR" dirty="0"/>
                    </a:p>
                    <a:p>
                      <a:pPr marL="0" lvl="0" indent="0" algn="ctr"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2"/>
                  </a:ext>
                </a:extLst>
              </a:tr>
              <a:tr h="893275">
                <a:tc>
                  <a:txBody>
                    <a:bodyPr/>
                    <a:lstStyle/>
                    <a:p>
                      <a:pPr marL="0" lvl="0" indent="0" algn="ctr" rtl="0">
                        <a:spcBef>
                          <a:spcPts val="0"/>
                        </a:spcBef>
                        <a:spcAft>
                          <a:spcPts val="0"/>
                        </a:spcAft>
                        <a:buNone/>
                      </a:pPr>
                      <a:endParaRPr/>
                    </a:p>
                    <a:p>
                      <a:pPr marL="0" lvl="0" indent="0" algn="ctr" rtl="0">
                        <a:spcBef>
                          <a:spcPts val="0"/>
                        </a:spcBef>
                        <a:spcAft>
                          <a:spcPts val="0"/>
                        </a:spcAft>
                        <a:buNone/>
                      </a:pPr>
                      <a:r>
                        <a:rPr lang="fr-FR"/>
                        <a:t>BC4</a:t>
                      </a:r>
                      <a:endParaRPr/>
                    </a:p>
                  </a:txBody>
                  <a:tcPr marL="91425" marR="91425" marT="91425" marB="91425"/>
                </a:tc>
                <a:tc>
                  <a:txBody>
                    <a:bodyPr/>
                    <a:lstStyle/>
                    <a:p>
                      <a:pPr marL="0" lvl="0" indent="0" algn="ctr" rtl="0">
                        <a:spcBef>
                          <a:spcPts val="0"/>
                        </a:spcBef>
                        <a:spcAft>
                          <a:spcPts val="0"/>
                        </a:spcAft>
                        <a:buNone/>
                      </a:pPr>
                      <a:endParaRPr dirty="0"/>
                    </a:p>
                    <a:p>
                      <a:pPr marL="0" lvl="0" indent="0" algn="ctr" rtl="0">
                        <a:spcBef>
                          <a:spcPts val="0"/>
                        </a:spcBef>
                        <a:spcAft>
                          <a:spcPts val="0"/>
                        </a:spcAft>
                        <a:buNone/>
                      </a:pPr>
                      <a:r>
                        <a:rPr lang="fr-FR" dirty="0"/>
                        <a:t>Manager l’équipe commerciale</a:t>
                      </a:r>
                    </a:p>
                    <a:p>
                      <a:pPr marL="0" lvl="0" indent="0" algn="ctr" rtl="0">
                        <a:spcBef>
                          <a:spcPts val="0"/>
                        </a:spcBef>
                        <a:spcAft>
                          <a:spcPts val="0"/>
                        </a:spcAft>
                        <a:buNone/>
                      </a:pPr>
                      <a:endParaRPr lang="fr-FR" dirty="0"/>
                    </a:p>
                    <a:p>
                      <a:pPr marL="0" lvl="0" indent="0" algn="ctr"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3"/>
                  </a:ext>
                </a:extLst>
              </a:tr>
            </a:tbl>
          </a:graphicData>
        </a:graphic>
      </p:graphicFrame>
      <p:pic>
        <p:nvPicPr>
          <p:cNvPr id="30" name="Picture 8" descr="ésultat de recherche d'images pour &quot;logo suite crm&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3624" y="6166040"/>
            <a:ext cx="889518" cy="224603"/>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2234" y="6073384"/>
            <a:ext cx="409914" cy="409914"/>
          </a:xfrm>
          <a:prstGeom prst="rect">
            <a:avLst/>
          </a:prstGeom>
        </p:spPr>
      </p:pic>
      <p:pic>
        <p:nvPicPr>
          <p:cNvPr id="1026" name="Picture 2" descr="ésultat de recherche d'images pour &quot;logo+ prestashop&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1839" y="1260133"/>
            <a:ext cx="548850" cy="4606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ésultat de recherche d'images pour &quot;logo woocommerce&quo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90689" y="1243756"/>
            <a:ext cx="844416" cy="5432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ésultat de recherche d'images pour &quot;logo wordpress&quo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50991" y="1336630"/>
            <a:ext cx="350050" cy="3500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ésultat de recherche d'images pour &quot;logo suite crm&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4401" y="1935435"/>
            <a:ext cx="889518" cy="22460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ésultat de recherche d'images pour &quot;logo mautic&quo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97531" y="1296410"/>
            <a:ext cx="424365" cy="42436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ésultat de recherche d'images pour &quot;logo+ prestashop&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9781" y="2436955"/>
            <a:ext cx="548850" cy="46064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ésultat de recherche d'images pour &quot;logo woocommerce&quo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8631" y="2420578"/>
            <a:ext cx="844416" cy="54322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ésultat de recherche d'images pour &quot;logo suite crm&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2343" y="3112257"/>
            <a:ext cx="889518" cy="22460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ésultat de recherche d'images pour &quot;logo mautic&quo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25473" y="2473232"/>
            <a:ext cx="424365" cy="42436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ésultat de recherche d'images pour &quot;logo+ prestashop&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9781" y="3693537"/>
            <a:ext cx="548850" cy="46064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ésultat de recherche d'images pour &quot;logo woocommerce&quo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8631" y="3677160"/>
            <a:ext cx="844416" cy="54322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ésultat de recherche d'images pour &quot;logo suite crm&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2343" y="4368839"/>
            <a:ext cx="889518" cy="22460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ésultat de recherche d'images pour &quot;logo+ prestashop&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9781" y="4900512"/>
            <a:ext cx="548850" cy="46064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ésultat de recherche d'images pour &quot;logo woocommerce&quo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8631" y="4884135"/>
            <a:ext cx="844416" cy="54322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etail Visual Merchandisi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20424" y="2575053"/>
            <a:ext cx="1530088" cy="461665"/>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9744345" y="3019601"/>
            <a:ext cx="191425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100" b="1" i="0" u="none" strike="noStrike" kern="0" cap="none" spc="0" normalizeH="0" baseline="0" noProof="0" dirty="0">
                <a:ln>
                  <a:noFill/>
                </a:ln>
                <a:solidFill>
                  <a:srgbClr val="000000"/>
                </a:solidFill>
                <a:effectLst/>
                <a:uLnTx/>
                <a:uFillTx/>
                <a:latin typeface="Arial"/>
                <a:cs typeface="Arial"/>
                <a:sym typeface="Arial"/>
              </a:rPr>
              <a:t>Offre hors e-</a:t>
            </a:r>
            <a:r>
              <a:rPr kumimoji="0" lang="fr-FR" sz="1100" b="1" i="0" u="none" strike="noStrike" kern="0" cap="none" spc="0" normalizeH="0" baseline="0" noProof="0" dirty="0" err="1">
                <a:ln>
                  <a:noFill/>
                </a:ln>
                <a:solidFill>
                  <a:srgbClr val="000000"/>
                </a:solidFill>
                <a:effectLst/>
                <a:uLnTx/>
                <a:uFillTx/>
                <a:latin typeface="Arial"/>
                <a:cs typeface="Arial"/>
                <a:sym typeface="Arial"/>
              </a:rPr>
              <a:t>comBox</a:t>
            </a:r>
            <a:endParaRPr kumimoji="0" lang="fr-FR" sz="1100" b="1" i="0" u="none" strike="noStrike" kern="0" cap="none" spc="0" normalizeH="0" baseline="0" noProof="0" dirty="0">
              <a:ln>
                <a:noFill/>
              </a:ln>
              <a:solidFill>
                <a:srgbClr val="000000"/>
              </a:solidFill>
              <a:effectLst/>
              <a:uLnTx/>
              <a:uFillTx/>
              <a:latin typeface="Arial"/>
              <a:cs typeface="Arial"/>
              <a:sym typeface="Arial"/>
            </a:endParaRPr>
          </a:p>
        </p:txBody>
      </p:sp>
      <p:grpSp>
        <p:nvGrpSpPr>
          <p:cNvPr id="32" name="Groupe 31">
            <a:extLst>
              <a:ext uri="{FF2B5EF4-FFF2-40B4-BE49-F238E27FC236}">
                <a16:creationId xmlns:a16="http://schemas.microsoft.com/office/drawing/2014/main" id="{518DD2E6-A44E-4BB0-B4A6-1FDA546BF632}"/>
              </a:ext>
            </a:extLst>
          </p:cNvPr>
          <p:cNvGrpSpPr/>
          <p:nvPr/>
        </p:nvGrpSpPr>
        <p:grpSpPr>
          <a:xfrm>
            <a:off x="775922" y="422370"/>
            <a:ext cx="11110513" cy="6130359"/>
            <a:chOff x="704975" y="422370"/>
            <a:chExt cx="11110513" cy="6130359"/>
          </a:xfrm>
        </p:grpSpPr>
        <p:sp>
          <p:nvSpPr>
            <p:cNvPr id="33" name="ZoneTexte 32">
              <a:extLst>
                <a:ext uri="{FF2B5EF4-FFF2-40B4-BE49-F238E27FC236}">
                  <a16:creationId xmlns:a16="http://schemas.microsoft.com/office/drawing/2014/main" id="{9E4A4ADC-155B-4F00-ABA8-ECFE42F46A37}"/>
                </a:ext>
              </a:extLst>
            </p:cNvPr>
            <p:cNvSpPr txBox="1"/>
            <p:nvPr/>
          </p:nvSpPr>
          <p:spPr>
            <a:xfrm>
              <a:off x="1328933" y="6091064"/>
              <a:ext cx="10486555" cy="461665"/>
            </a:xfrm>
            <a:prstGeom prst="rect">
              <a:avLst/>
            </a:prstGeom>
            <a:solidFill>
              <a:srgbClr val="72D5E8"/>
            </a:solidFill>
            <a:ln>
              <a:noFill/>
            </a:ln>
          </p:spPr>
          <p:txBody>
            <a:bodyPr wrap="square" rtlCol="0">
              <a:spAutoFit/>
            </a:bodyPr>
            <a:lstStyle/>
            <a:p>
              <a:pPr algn="ctr"/>
              <a:r>
                <a:rPr lang="fr-FR" sz="2400" b="1" dirty="0"/>
                <a:t>Réunion à distance  - 09 janvier 2020</a:t>
              </a:r>
              <a:r>
                <a:rPr lang="fr-FR" sz="2400" b="1" dirty="0">
                  <a:effectLst/>
                </a:rPr>
                <a:t> </a:t>
              </a:r>
              <a:endParaRPr lang="fr-FR" sz="2400" b="1" dirty="0"/>
            </a:p>
          </p:txBody>
        </p:sp>
        <p:sp>
          <p:nvSpPr>
            <p:cNvPr id="34" name="Rectangle 33">
              <a:extLst>
                <a:ext uri="{FF2B5EF4-FFF2-40B4-BE49-F238E27FC236}">
                  <a16:creationId xmlns:a16="http://schemas.microsoft.com/office/drawing/2014/main" id="{C138C628-4480-485A-8E39-943ED56FEAB8}"/>
                </a:ext>
              </a:extLst>
            </p:cNvPr>
            <p:cNvSpPr/>
            <p:nvPr/>
          </p:nvSpPr>
          <p:spPr>
            <a:xfrm>
              <a:off x="769875" y="615004"/>
              <a:ext cx="63572" cy="5937725"/>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Ellipse 34">
              <a:extLst>
                <a:ext uri="{FF2B5EF4-FFF2-40B4-BE49-F238E27FC236}">
                  <a16:creationId xmlns:a16="http://schemas.microsoft.com/office/drawing/2014/main" id="{D5929CFA-0331-4FAE-8A1D-97BCEFCDF3FA}"/>
                </a:ext>
              </a:extLst>
            </p:cNvPr>
            <p:cNvSpPr/>
            <p:nvPr/>
          </p:nvSpPr>
          <p:spPr>
            <a:xfrm>
              <a:off x="704975" y="422370"/>
              <a:ext cx="192634" cy="192634"/>
            </a:xfrm>
            <a:prstGeom prst="ellipse">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Rectangle 35">
              <a:extLst>
                <a:ext uri="{FF2B5EF4-FFF2-40B4-BE49-F238E27FC236}">
                  <a16:creationId xmlns:a16="http://schemas.microsoft.com/office/drawing/2014/main" id="{CA3BA363-289A-431F-AF1B-D7C73E054878}"/>
                </a:ext>
              </a:extLst>
            </p:cNvPr>
            <p:cNvSpPr/>
            <p:nvPr/>
          </p:nvSpPr>
          <p:spPr>
            <a:xfrm>
              <a:off x="860743" y="5721732"/>
              <a:ext cx="150125" cy="830997"/>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Rectangle 36">
              <a:extLst>
                <a:ext uri="{FF2B5EF4-FFF2-40B4-BE49-F238E27FC236}">
                  <a16:creationId xmlns:a16="http://schemas.microsoft.com/office/drawing/2014/main" id="{3D070993-329D-421F-941D-8C0E910D63A5}"/>
                </a:ext>
              </a:extLst>
            </p:cNvPr>
            <p:cNvSpPr/>
            <p:nvPr/>
          </p:nvSpPr>
          <p:spPr>
            <a:xfrm>
              <a:off x="1047459" y="6091063"/>
              <a:ext cx="229118" cy="461665"/>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8" name="Image 37">
            <a:extLst>
              <a:ext uri="{FF2B5EF4-FFF2-40B4-BE49-F238E27FC236}">
                <a16:creationId xmlns:a16="http://schemas.microsoft.com/office/drawing/2014/main" id="{DF0003B9-1F49-4591-8263-32B64A34EC8F}"/>
              </a:ext>
            </a:extLst>
          </p:cNvPr>
          <p:cNvPicPr>
            <a:picLocks noChangeAspect="1"/>
          </p:cNvPicPr>
          <p:nvPr/>
        </p:nvPicPr>
        <p:blipFill>
          <a:blip r:embed="rId10"/>
          <a:stretch>
            <a:fillRect/>
          </a:stretch>
        </p:blipFill>
        <p:spPr>
          <a:xfrm>
            <a:off x="97524" y="5652271"/>
            <a:ext cx="994704" cy="1010683"/>
          </a:xfrm>
          <a:prstGeom prst="rect">
            <a:avLst/>
          </a:prstGeom>
        </p:spPr>
      </p:pic>
      <p:sp>
        <p:nvSpPr>
          <p:cNvPr id="52" name="ZoneTexte 51">
            <a:extLst>
              <a:ext uri="{FF2B5EF4-FFF2-40B4-BE49-F238E27FC236}">
                <a16:creationId xmlns:a16="http://schemas.microsoft.com/office/drawing/2014/main" id="{30B6A129-8FF3-4B34-A116-1385E4838BD5}"/>
              </a:ext>
            </a:extLst>
          </p:cNvPr>
          <p:cNvSpPr txBox="1"/>
          <p:nvPr/>
        </p:nvSpPr>
        <p:spPr>
          <a:xfrm>
            <a:off x="1047459" y="214602"/>
            <a:ext cx="8989595" cy="584775"/>
          </a:xfrm>
          <a:prstGeom prst="rect">
            <a:avLst/>
          </a:prstGeom>
          <a:noFill/>
        </p:spPr>
        <p:txBody>
          <a:bodyPr wrap="square" rtlCol="0">
            <a:spAutoFit/>
          </a:bodyPr>
          <a:lstStyle/>
          <a:p>
            <a:r>
              <a:rPr lang="fr-FR" sz="3200" b="1" dirty="0">
                <a:ea typeface="Apple Braille" charset="0"/>
                <a:cs typeface="Apple Braille" charset="0"/>
              </a:rPr>
              <a:t>Liens avec le référentiel </a:t>
            </a:r>
            <a:r>
              <a:rPr lang="fr-FR" sz="3200" b="1" dirty="0">
                <a:solidFill>
                  <a:srgbClr val="FC8394"/>
                </a:solidFill>
                <a:ea typeface="Apple Braille" charset="0"/>
                <a:cs typeface="Apple Braille" charset="0"/>
              </a:rPr>
              <a:t>MCO</a:t>
            </a:r>
            <a:endParaRPr lang="fr-FR" b="1" dirty="0">
              <a:solidFill>
                <a:schemeClr val="tx1">
                  <a:lumMod val="65000"/>
                  <a:lumOff val="35000"/>
                </a:schemeClr>
              </a:solidFill>
              <a:ea typeface="Apple Braille" charset="0"/>
              <a:cs typeface="Apple Braille" charset="0"/>
            </a:endParaRPr>
          </a:p>
        </p:txBody>
      </p:sp>
      <p:pic>
        <p:nvPicPr>
          <p:cNvPr id="39" name="Image 38">
            <a:extLst>
              <a:ext uri="{FF2B5EF4-FFF2-40B4-BE49-F238E27FC236}">
                <a16:creationId xmlns:a16="http://schemas.microsoft.com/office/drawing/2014/main" id="{C9326858-C8B9-483E-927E-EAE7955180D8}"/>
              </a:ext>
            </a:extLst>
          </p:cNvPr>
          <p:cNvPicPr>
            <a:picLocks noChangeAspect="1"/>
          </p:cNvPicPr>
          <p:nvPr/>
        </p:nvPicPr>
        <p:blipFill rotWithShape="1">
          <a:blip r:embed="rId4">
            <a:extLst>
              <a:ext uri="{28A0092B-C50C-407E-A947-70E740481C1C}">
                <a14:useLocalDpi xmlns:a14="http://schemas.microsoft.com/office/drawing/2010/main" val="0"/>
              </a:ext>
            </a:extLst>
          </a:blip>
          <a:srcRect t="20470" b="22026"/>
          <a:stretch/>
        </p:blipFill>
        <p:spPr>
          <a:xfrm>
            <a:off x="7684608" y="5425465"/>
            <a:ext cx="656578" cy="377558"/>
          </a:xfrm>
          <a:prstGeom prst="rect">
            <a:avLst/>
          </a:prstGeom>
        </p:spPr>
      </p:pic>
      <p:pic>
        <p:nvPicPr>
          <p:cNvPr id="2" name="Image 1">
            <a:extLst>
              <a:ext uri="{FF2B5EF4-FFF2-40B4-BE49-F238E27FC236}">
                <a16:creationId xmlns:a16="http://schemas.microsoft.com/office/drawing/2014/main" id="{F548DCFA-7833-4F04-8A33-49A1C4E7BC0E}"/>
              </a:ext>
            </a:extLst>
          </p:cNvPr>
          <p:cNvPicPr>
            <a:picLocks noChangeAspect="1"/>
          </p:cNvPicPr>
          <p:nvPr/>
        </p:nvPicPr>
        <p:blipFill>
          <a:blip r:embed="rId11"/>
          <a:stretch>
            <a:fillRect/>
          </a:stretch>
        </p:blipFill>
        <p:spPr>
          <a:xfrm>
            <a:off x="8494401" y="5453036"/>
            <a:ext cx="889518" cy="362092"/>
          </a:xfrm>
          <a:prstGeom prst="rect">
            <a:avLst/>
          </a:prstGeom>
        </p:spPr>
      </p:pic>
      <p:pic>
        <p:nvPicPr>
          <p:cNvPr id="41" name="Image 40">
            <a:extLst>
              <a:ext uri="{FF2B5EF4-FFF2-40B4-BE49-F238E27FC236}">
                <a16:creationId xmlns:a16="http://schemas.microsoft.com/office/drawing/2014/main" id="{DC004F7A-B697-4EBF-8409-B89D3E0D43B1}"/>
              </a:ext>
            </a:extLst>
          </p:cNvPr>
          <p:cNvPicPr>
            <a:picLocks noChangeAspect="1"/>
          </p:cNvPicPr>
          <p:nvPr/>
        </p:nvPicPr>
        <p:blipFill rotWithShape="1">
          <a:blip r:embed="rId4">
            <a:extLst>
              <a:ext uri="{28A0092B-C50C-407E-A947-70E740481C1C}">
                <a14:useLocalDpi xmlns:a14="http://schemas.microsoft.com/office/drawing/2010/main" val="0"/>
              </a:ext>
            </a:extLst>
          </a:blip>
          <a:srcRect t="20470" b="22026"/>
          <a:stretch/>
        </p:blipFill>
        <p:spPr>
          <a:xfrm>
            <a:off x="7716661" y="1838980"/>
            <a:ext cx="656578" cy="377558"/>
          </a:xfrm>
          <a:prstGeom prst="rect">
            <a:avLst/>
          </a:prstGeom>
        </p:spPr>
      </p:pic>
      <p:pic>
        <p:nvPicPr>
          <p:cNvPr id="42" name="Image 41">
            <a:extLst>
              <a:ext uri="{FF2B5EF4-FFF2-40B4-BE49-F238E27FC236}">
                <a16:creationId xmlns:a16="http://schemas.microsoft.com/office/drawing/2014/main" id="{C34B2C85-28B0-43B6-81D7-6024197FB226}"/>
              </a:ext>
            </a:extLst>
          </p:cNvPr>
          <p:cNvPicPr>
            <a:picLocks noChangeAspect="1"/>
          </p:cNvPicPr>
          <p:nvPr/>
        </p:nvPicPr>
        <p:blipFill rotWithShape="1">
          <a:blip r:embed="rId4">
            <a:extLst>
              <a:ext uri="{28A0092B-C50C-407E-A947-70E740481C1C}">
                <a14:useLocalDpi xmlns:a14="http://schemas.microsoft.com/office/drawing/2010/main" val="0"/>
              </a:ext>
            </a:extLst>
          </a:blip>
          <a:srcRect t="20470" b="22026"/>
          <a:stretch/>
        </p:blipFill>
        <p:spPr>
          <a:xfrm>
            <a:off x="7712550" y="3058822"/>
            <a:ext cx="656578" cy="377558"/>
          </a:xfrm>
          <a:prstGeom prst="rect">
            <a:avLst/>
          </a:prstGeom>
        </p:spPr>
      </p:pic>
      <p:pic>
        <p:nvPicPr>
          <p:cNvPr id="43" name="Image 42">
            <a:extLst>
              <a:ext uri="{FF2B5EF4-FFF2-40B4-BE49-F238E27FC236}">
                <a16:creationId xmlns:a16="http://schemas.microsoft.com/office/drawing/2014/main" id="{068332FF-1507-4B54-8C2B-9786044CFC8F}"/>
              </a:ext>
            </a:extLst>
          </p:cNvPr>
          <p:cNvPicPr>
            <a:picLocks noChangeAspect="1"/>
          </p:cNvPicPr>
          <p:nvPr/>
        </p:nvPicPr>
        <p:blipFill rotWithShape="1">
          <a:blip r:embed="rId4">
            <a:extLst>
              <a:ext uri="{28A0092B-C50C-407E-A947-70E740481C1C}">
                <a14:useLocalDpi xmlns:a14="http://schemas.microsoft.com/office/drawing/2010/main" val="0"/>
              </a:ext>
            </a:extLst>
          </a:blip>
          <a:srcRect t="20470" b="22026"/>
          <a:stretch/>
        </p:blipFill>
        <p:spPr>
          <a:xfrm>
            <a:off x="7714289" y="4308958"/>
            <a:ext cx="656578" cy="377558"/>
          </a:xfrm>
          <a:prstGeom prst="rect">
            <a:avLst/>
          </a:prstGeom>
        </p:spPr>
      </p:pic>
      <p:pic>
        <p:nvPicPr>
          <p:cNvPr id="3" name="Image 2">
            <a:extLst>
              <a:ext uri="{FF2B5EF4-FFF2-40B4-BE49-F238E27FC236}">
                <a16:creationId xmlns:a16="http://schemas.microsoft.com/office/drawing/2014/main" id="{15D81263-BA28-4CE9-A392-9A7B5BEF2645}"/>
              </a:ext>
            </a:extLst>
          </p:cNvPr>
          <p:cNvPicPr>
            <a:picLocks noChangeAspect="1"/>
          </p:cNvPicPr>
          <p:nvPr/>
        </p:nvPicPr>
        <p:blipFill rotWithShape="1">
          <a:blip r:embed="rId12"/>
          <a:srcRect b="6791"/>
          <a:stretch/>
        </p:blipFill>
        <p:spPr>
          <a:xfrm>
            <a:off x="9209713" y="28430"/>
            <a:ext cx="2943225" cy="11985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4716379" y="1347537"/>
            <a:ext cx="184731" cy="369332"/>
          </a:xfrm>
          <a:prstGeom prst="rect">
            <a:avLst/>
          </a:prstGeom>
          <a:noFill/>
        </p:spPr>
        <p:txBody>
          <a:bodyPr wrap="none" rtlCol="0">
            <a:spAutoFit/>
          </a:bodyPr>
          <a:lstStyle/>
          <a:p>
            <a:endParaRPr lang="fr-FR" dirty="0"/>
          </a:p>
        </p:txBody>
      </p:sp>
      <p:pic>
        <p:nvPicPr>
          <p:cNvPr id="11" name="Picture 2" descr="http://www.crcm-tl.fr/images/logocrcm.png">
            <a:extLst>
              <a:ext uri="{FF2B5EF4-FFF2-40B4-BE49-F238E27FC236}">
                <a16:creationId xmlns:a16="http://schemas.microsoft.com/office/drawing/2014/main" id="{5A48D573-FF24-418A-A7C3-BB4E96B6D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9750" y="1347537"/>
            <a:ext cx="1971675" cy="838200"/>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a:extLst>
              <a:ext uri="{FF2B5EF4-FFF2-40B4-BE49-F238E27FC236}">
                <a16:creationId xmlns:a16="http://schemas.microsoft.com/office/drawing/2014/main" id="{B9137C20-4C67-48D3-9550-A8DCD879DA06}"/>
              </a:ext>
            </a:extLst>
          </p:cNvPr>
          <p:cNvGrpSpPr/>
          <p:nvPr/>
        </p:nvGrpSpPr>
        <p:grpSpPr>
          <a:xfrm>
            <a:off x="775922" y="422370"/>
            <a:ext cx="11110513" cy="6130359"/>
            <a:chOff x="704975" y="422370"/>
            <a:chExt cx="11110513" cy="6130359"/>
          </a:xfrm>
        </p:grpSpPr>
        <p:sp>
          <p:nvSpPr>
            <p:cNvPr id="14" name="ZoneTexte 13">
              <a:extLst>
                <a:ext uri="{FF2B5EF4-FFF2-40B4-BE49-F238E27FC236}">
                  <a16:creationId xmlns:a16="http://schemas.microsoft.com/office/drawing/2014/main" id="{D2DD6878-E780-419B-914C-860C55C477B8}"/>
                </a:ext>
              </a:extLst>
            </p:cNvPr>
            <p:cNvSpPr txBox="1"/>
            <p:nvPr/>
          </p:nvSpPr>
          <p:spPr>
            <a:xfrm>
              <a:off x="1328933" y="6091064"/>
              <a:ext cx="10486555" cy="461665"/>
            </a:xfrm>
            <a:prstGeom prst="rect">
              <a:avLst/>
            </a:prstGeom>
            <a:solidFill>
              <a:srgbClr val="72D5E8"/>
            </a:solidFill>
            <a:ln>
              <a:noFill/>
            </a:ln>
          </p:spPr>
          <p:txBody>
            <a:bodyPr wrap="square" rtlCol="0">
              <a:spAutoFit/>
            </a:bodyPr>
            <a:lstStyle/>
            <a:p>
              <a:pPr algn="ctr"/>
              <a:r>
                <a:rPr lang="fr-FR" sz="2400" b="1" dirty="0"/>
                <a:t>Réunion à distance  - 09 janvier 2020</a:t>
              </a:r>
              <a:r>
                <a:rPr lang="fr-FR" sz="2400" b="1" dirty="0">
                  <a:effectLst/>
                </a:rPr>
                <a:t> </a:t>
              </a:r>
              <a:endParaRPr lang="fr-FR" sz="2400" b="1" dirty="0"/>
            </a:p>
          </p:txBody>
        </p:sp>
        <p:sp>
          <p:nvSpPr>
            <p:cNvPr id="15" name="Rectangle 14">
              <a:extLst>
                <a:ext uri="{FF2B5EF4-FFF2-40B4-BE49-F238E27FC236}">
                  <a16:creationId xmlns:a16="http://schemas.microsoft.com/office/drawing/2014/main" id="{FBDB322E-672D-42B3-B448-392145308283}"/>
                </a:ext>
              </a:extLst>
            </p:cNvPr>
            <p:cNvSpPr/>
            <p:nvPr/>
          </p:nvSpPr>
          <p:spPr>
            <a:xfrm>
              <a:off x="769875" y="615004"/>
              <a:ext cx="63572" cy="5937725"/>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9A25FAF7-C116-4306-A19B-81FD11551BAA}"/>
                </a:ext>
              </a:extLst>
            </p:cNvPr>
            <p:cNvSpPr/>
            <p:nvPr/>
          </p:nvSpPr>
          <p:spPr>
            <a:xfrm>
              <a:off x="704975" y="422370"/>
              <a:ext cx="192634" cy="192634"/>
            </a:xfrm>
            <a:prstGeom prst="ellipse">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5C923CB7-3127-4A9E-AFC8-4B89E976ED1B}"/>
                </a:ext>
              </a:extLst>
            </p:cNvPr>
            <p:cNvSpPr/>
            <p:nvPr/>
          </p:nvSpPr>
          <p:spPr>
            <a:xfrm>
              <a:off x="860743" y="5721732"/>
              <a:ext cx="150125" cy="830997"/>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E7D0374D-1CDB-4FA9-9682-6C560D0BD602}"/>
                </a:ext>
              </a:extLst>
            </p:cNvPr>
            <p:cNvSpPr/>
            <p:nvPr/>
          </p:nvSpPr>
          <p:spPr>
            <a:xfrm>
              <a:off x="1047459" y="6091063"/>
              <a:ext cx="229118" cy="461665"/>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0" name="Image 9">
            <a:extLst>
              <a:ext uri="{FF2B5EF4-FFF2-40B4-BE49-F238E27FC236}">
                <a16:creationId xmlns:a16="http://schemas.microsoft.com/office/drawing/2014/main" id="{88BCAD52-2FA0-401E-B160-6A1D96F86DBC}"/>
              </a:ext>
            </a:extLst>
          </p:cNvPr>
          <p:cNvPicPr>
            <a:picLocks noChangeAspect="1"/>
          </p:cNvPicPr>
          <p:nvPr/>
        </p:nvPicPr>
        <p:blipFill>
          <a:blip r:embed="rId4"/>
          <a:stretch>
            <a:fillRect/>
          </a:stretch>
        </p:blipFill>
        <p:spPr>
          <a:xfrm>
            <a:off x="97524" y="5652271"/>
            <a:ext cx="994704" cy="1010683"/>
          </a:xfrm>
          <a:prstGeom prst="rect">
            <a:avLst/>
          </a:prstGeom>
        </p:spPr>
      </p:pic>
      <p:sp>
        <p:nvSpPr>
          <p:cNvPr id="19" name="ZoneTexte 18">
            <a:extLst>
              <a:ext uri="{FF2B5EF4-FFF2-40B4-BE49-F238E27FC236}">
                <a16:creationId xmlns:a16="http://schemas.microsoft.com/office/drawing/2014/main" id="{B6AFDD61-B8D9-4B87-BD48-0A0C222675AB}"/>
              </a:ext>
            </a:extLst>
          </p:cNvPr>
          <p:cNvSpPr txBox="1"/>
          <p:nvPr/>
        </p:nvSpPr>
        <p:spPr>
          <a:xfrm>
            <a:off x="1047459" y="214602"/>
            <a:ext cx="8989595" cy="584775"/>
          </a:xfrm>
          <a:prstGeom prst="rect">
            <a:avLst/>
          </a:prstGeom>
          <a:noFill/>
        </p:spPr>
        <p:txBody>
          <a:bodyPr wrap="square" rtlCol="0">
            <a:spAutoFit/>
          </a:bodyPr>
          <a:lstStyle/>
          <a:p>
            <a:r>
              <a:rPr lang="fr-FR" sz="3200" b="1" dirty="0">
                <a:ea typeface="Apple Braille" charset="0"/>
                <a:cs typeface="Apple Braille" charset="0"/>
              </a:rPr>
              <a:t>Dispositif </a:t>
            </a:r>
            <a:r>
              <a:rPr lang="fr-FR" sz="3200" b="1" dirty="0">
                <a:solidFill>
                  <a:srgbClr val="FC8394"/>
                </a:solidFill>
                <a:ea typeface="Apple Braille" charset="0"/>
                <a:cs typeface="Apple Braille" charset="0"/>
              </a:rPr>
              <a:t>d’accompagnement</a:t>
            </a:r>
            <a:endParaRPr lang="fr-FR" b="1" dirty="0">
              <a:solidFill>
                <a:schemeClr val="tx1">
                  <a:lumMod val="65000"/>
                  <a:lumOff val="35000"/>
                </a:schemeClr>
              </a:solidFill>
              <a:ea typeface="Apple Braille" charset="0"/>
              <a:cs typeface="Apple Braille" charset="0"/>
            </a:endParaRPr>
          </a:p>
        </p:txBody>
      </p:sp>
      <p:sp>
        <p:nvSpPr>
          <p:cNvPr id="2" name="ZoneTexte 1">
            <a:extLst>
              <a:ext uri="{FF2B5EF4-FFF2-40B4-BE49-F238E27FC236}">
                <a16:creationId xmlns:a16="http://schemas.microsoft.com/office/drawing/2014/main" id="{098F620E-C7FA-47ED-9B09-D7EF0F174AB4}"/>
              </a:ext>
            </a:extLst>
          </p:cNvPr>
          <p:cNvSpPr txBox="1"/>
          <p:nvPr/>
        </p:nvSpPr>
        <p:spPr>
          <a:xfrm>
            <a:off x="247008" y="1093658"/>
            <a:ext cx="8033392" cy="1969770"/>
          </a:xfrm>
          <a:prstGeom prst="rect">
            <a:avLst/>
          </a:prstGeom>
          <a:noFill/>
        </p:spPr>
        <p:txBody>
          <a:bodyPr wrap="square" rtlCol="0">
            <a:spAutoFit/>
          </a:bodyPr>
          <a:lstStyle/>
          <a:p>
            <a:endParaRPr lang="fr-FR" dirty="0"/>
          </a:p>
          <a:p>
            <a:pPr lvl="1"/>
            <a:r>
              <a:rPr lang="fr-FR" sz="3200" dirty="0"/>
              <a:t>	Centre national de ressources</a:t>
            </a:r>
          </a:p>
          <a:p>
            <a:pPr lvl="2">
              <a:tabLst>
                <a:tab pos="7086600" algn="l"/>
                <a:tab pos="8432800" algn="l"/>
                <a:tab pos="8610600" algn="l"/>
              </a:tabLst>
            </a:pPr>
            <a:endParaRPr lang="fr-FR" sz="2400" dirty="0">
              <a:hlinkClick r:id="rId5"/>
            </a:endParaRPr>
          </a:p>
          <a:p>
            <a:pPr lvl="2">
              <a:tabLst>
                <a:tab pos="7086600" algn="l"/>
                <a:tab pos="8432800" algn="l"/>
                <a:tab pos="8610600" algn="l"/>
              </a:tabLst>
            </a:pPr>
            <a:r>
              <a:rPr lang="fr-FR" sz="2400" dirty="0">
                <a:hlinkClick r:id="rId5"/>
              </a:rPr>
              <a:t>http://crcm-tl.fr/index.php/diplomes/mercatique/bts-mco/bts-mco-les-ressources-pedagogiques/l-e-combox</a:t>
            </a:r>
            <a:endParaRPr lang="fr-FR" sz="2400" dirty="0"/>
          </a:p>
        </p:txBody>
      </p:sp>
      <p:pic>
        <p:nvPicPr>
          <p:cNvPr id="3" name="Image 2">
            <a:extLst>
              <a:ext uri="{FF2B5EF4-FFF2-40B4-BE49-F238E27FC236}">
                <a16:creationId xmlns:a16="http://schemas.microsoft.com/office/drawing/2014/main" id="{54963E2A-145B-45B1-8778-FC4C4309F76D}"/>
              </a:ext>
            </a:extLst>
          </p:cNvPr>
          <p:cNvPicPr>
            <a:picLocks noChangeAspect="1"/>
          </p:cNvPicPr>
          <p:nvPr/>
        </p:nvPicPr>
        <p:blipFill>
          <a:blip r:embed="rId6"/>
          <a:stretch>
            <a:fillRect/>
          </a:stretch>
        </p:blipFill>
        <p:spPr>
          <a:xfrm>
            <a:off x="9739872" y="1059614"/>
            <a:ext cx="2282884" cy="2345088"/>
          </a:xfrm>
          <a:prstGeom prst="rect">
            <a:avLst/>
          </a:prstGeom>
        </p:spPr>
      </p:pic>
      <p:pic>
        <p:nvPicPr>
          <p:cNvPr id="5" name="Image 4">
            <a:extLst>
              <a:ext uri="{FF2B5EF4-FFF2-40B4-BE49-F238E27FC236}">
                <a16:creationId xmlns:a16="http://schemas.microsoft.com/office/drawing/2014/main" id="{504B152A-F4CA-420F-81F5-22B827C3635E}"/>
              </a:ext>
            </a:extLst>
          </p:cNvPr>
          <p:cNvPicPr>
            <a:picLocks noChangeAspect="1"/>
          </p:cNvPicPr>
          <p:nvPr/>
        </p:nvPicPr>
        <p:blipFill>
          <a:blip r:embed="rId7"/>
          <a:stretch>
            <a:fillRect/>
          </a:stretch>
        </p:blipFill>
        <p:spPr>
          <a:xfrm>
            <a:off x="9739872" y="3826556"/>
            <a:ext cx="2282884" cy="2253766"/>
          </a:xfrm>
          <a:prstGeom prst="rect">
            <a:avLst/>
          </a:prstGeom>
        </p:spPr>
      </p:pic>
      <p:pic>
        <p:nvPicPr>
          <p:cNvPr id="12" name="Image 11">
            <a:extLst>
              <a:ext uri="{FF2B5EF4-FFF2-40B4-BE49-F238E27FC236}">
                <a16:creationId xmlns:a16="http://schemas.microsoft.com/office/drawing/2014/main" id="{A25934C7-CC84-4313-BD47-28C256937CB6}"/>
              </a:ext>
            </a:extLst>
          </p:cNvPr>
          <p:cNvPicPr>
            <a:picLocks noChangeAspect="1"/>
          </p:cNvPicPr>
          <p:nvPr/>
        </p:nvPicPr>
        <p:blipFill>
          <a:blip r:embed="rId8"/>
          <a:stretch>
            <a:fillRect/>
          </a:stretch>
        </p:blipFill>
        <p:spPr>
          <a:xfrm>
            <a:off x="7262279" y="4067255"/>
            <a:ext cx="2036241" cy="699069"/>
          </a:xfrm>
          <a:prstGeom prst="rect">
            <a:avLst/>
          </a:prstGeom>
        </p:spPr>
      </p:pic>
      <p:cxnSp>
        <p:nvCxnSpPr>
          <p:cNvPr id="21" name="Connecteur droit 20">
            <a:extLst>
              <a:ext uri="{FF2B5EF4-FFF2-40B4-BE49-F238E27FC236}">
                <a16:creationId xmlns:a16="http://schemas.microsoft.com/office/drawing/2014/main" id="{F93E433F-22DB-44B5-B6FA-595F6CFC18DD}"/>
              </a:ext>
            </a:extLst>
          </p:cNvPr>
          <p:cNvCxnSpPr>
            <a:cxnSpLocks/>
          </p:cNvCxnSpPr>
          <p:nvPr/>
        </p:nvCxnSpPr>
        <p:spPr>
          <a:xfrm>
            <a:off x="157324" y="881869"/>
            <a:ext cx="661035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836351B6-A769-44E0-9D89-BCDDCD2F4B92}"/>
              </a:ext>
            </a:extLst>
          </p:cNvPr>
          <p:cNvSpPr/>
          <p:nvPr/>
        </p:nvSpPr>
        <p:spPr>
          <a:xfrm>
            <a:off x="1162062" y="4135382"/>
            <a:ext cx="11571388" cy="1261884"/>
          </a:xfrm>
          <a:prstGeom prst="rect">
            <a:avLst/>
          </a:prstGeom>
        </p:spPr>
        <p:txBody>
          <a:bodyPr wrap="square">
            <a:spAutoFit/>
          </a:bodyPr>
          <a:lstStyle/>
          <a:p>
            <a:pPr marL="0" lvl="1"/>
            <a:r>
              <a:rPr lang="fr-FR" sz="3200" dirty="0"/>
              <a:t>Groupe BTS MCO sur </a:t>
            </a:r>
            <a:r>
              <a:rPr lang="fr-FR" sz="3200" dirty="0" err="1"/>
              <a:t>Viaéduc</a:t>
            </a:r>
            <a:endParaRPr lang="fr-FR" sz="3200" dirty="0"/>
          </a:p>
          <a:p>
            <a:pPr marL="0" lvl="1"/>
            <a:endParaRPr lang="fr-FR" sz="2000" dirty="0"/>
          </a:p>
          <a:p>
            <a:pPr marL="0" lvl="1"/>
            <a:r>
              <a:rPr lang="fr-FR" sz="2400" dirty="0">
                <a:hlinkClick r:id="rId9"/>
              </a:rPr>
              <a:t>https://www.viaeduc.fr/group/19742</a:t>
            </a:r>
            <a:r>
              <a:rPr lang="fr-FR" sz="2400" dirty="0"/>
              <a:t> </a:t>
            </a:r>
          </a:p>
        </p:txBody>
      </p:sp>
    </p:spTree>
    <p:extLst>
      <p:ext uri="{BB962C8B-B14F-4D97-AF65-F5344CB8AC3E}">
        <p14:creationId xmlns:p14="http://schemas.microsoft.com/office/powerpoint/2010/main" val="322107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Connecteur droit 19">
            <a:extLst>
              <a:ext uri="{FF2B5EF4-FFF2-40B4-BE49-F238E27FC236}">
                <a16:creationId xmlns:a16="http://schemas.microsoft.com/office/drawing/2014/main" id="{8F062E43-90C8-4E54-A37F-0A48FFF39265}"/>
              </a:ext>
            </a:extLst>
          </p:cNvPr>
          <p:cNvCxnSpPr>
            <a:cxnSpLocks/>
          </p:cNvCxnSpPr>
          <p:nvPr/>
        </p:nvCxnSpPr>
        <p:spPr>
          <a:xfrm>
            <a:off x="157324" y="881869"/>
            <a:ext cx="661035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4716379" y="1347537"/>
            <a:ext cx="184731" cy="369332"/>
          </a:xfrm>
          <a:prstGeom prst="rect">
            <a:avLst/>
          </a:prstGeom>
          <a:noFill/>
        </p:spPr>
        <p:txBody>
          <a:bodyPr wrap="none" rtlCol="0">
            <a:spAutoFit/>
          </a:bodyPr>
          <a:lstStyle/>
          <a:p>
            <a:endParaRPr lang="fr-FR" dirty="0"/>
          </a:p>
        </p:txBody>
      </p:sp>
      <p:grpSp>
        <p:nvGrpSpPr>
          <p:cNvPr id="13" name="Groupe 12">
            <a:extLst>
              <a:ext uri="{FF2B5EF4-FFF2-40B4-BE49-F238E27FC236}">
                <a16:creationId xmlns:a16="http://schemas.microsoft.com/office/drawing/2014/main" id="{B9137C20-4C67-48D3-9550-A8DCD879DA06}"/>
              </a:ext>
            </a:extLst>
          </p:cNvPr>
          <p:cNvGrpSpPr/>
          <p:nvPr/>
        </p:nvGrpSpPr>
        <p:grpSpPr>
          <a:xfrm>
            <a:off x="775922" y="422370"/>
            <a:ext cx="11110513" cy="6130359"/>
            <a:chOff x="704975" y="422370"/>
            <a:chExt cx="11110513" cy="6130359"/>
          </a:xfrm>
        </p:grpSpPr>
        <p:sp>
          <p:nvSpPr>
            <p:cNvPr id="14" name="ZoneTexte 13">
              <a:extLst>
                <a:ext uri="{FF2B5EF4-FFF2-40B4-BE49-F238E27FC236}">
                  <a16:creationId xmlns:a16="http://schemas.microsoft.com/office/drawing/2014/main" id="{D2DD6878-E780-419B-914C-860C55C477B8}"/>
                </a:ext>
              </a:extLst>
            </p:cNvPr>
            <p:cNvSpPr txBox="1"/>
            <p:nvPr/>
          </p:nvSpPr>
          <p:spPr>
            <a:xfrm>
              <a:off x="1328933" y="6091064"/>
              <a:ext cx="10486555" cy="461665"/>
            </a:xfrm>
            <a:prstGeom prst="rect">
              <a:avLst/>
            </a:prstGeom>
            <a:solidFill>
              <a:srgbClr val="72D5E8"/>
            </a:solidFill>
            <a:ln>
              <a:noFill/>
            </a:ln>
          </p:spPr>
          <p:txBody>
            <a:bodyPr wrap="square" rtlCol="0">
              <a:spAutoFit/>
            </a:bodyPr>
            <a:lstStyle/>
            <a:p>
              <a:pPr algn="ctr"/>
              <a:r>
                <a:rPr lang="fr-FR" sz="2400" b="1" dirty="0"/>
                <a:t>Réunion à distance  - 09 janvier 2020</a:t>
              </a:r>
              <a:r>
                <a:rPr lang="fr-FR" sz="2400" b="1" dirty="0">
                  <a:effectLst/>
                </a:rPr>
                <a:t> </a:t>
              </a:r>
              <a:endParaRPr lang="fr-FR" sz="2400" b="1" dirty="0"/>
            </a:p>
          </p:txBody>
        </p:sp>
        <p:sp>
          <p:nvSpPr>
            <p:cNvPr id="15" name="Rectangle 14">
              <a:extLst>
                <a:ext uri="{FF2B5EF4-FFF2-40B4-BE49-F238E27FC236}">
                  <a16:creationId xmlns:a16="http://schemas.microsoft.com/office/drawing/2014/main" id="{FBDB322E-672D-42B3-B448-392145308283}"/>
                </a:ext>
              </a:extLst>
            </p:cNvPr>
            <p:cNvSpPr/>
            <p:nvPr/>
          </p:nvSpPr>
          <p:spPr>
            <a:xfrm>
              <a:off x="769875" y="615004"/>
              <a:ext cx="63572" cy="5937725"/>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9A25FAF7-C116-4306-A19B-81FD11551BAA}"/>
                </a:ext>
              </a:extLst>
            </p:cNvPr>
            <p:cNvSpPr/>
            <p:nvPr/>
          </p:nvSpPr>
          <p:spPr>
            <a:xfrm>
              <a:off x="704975" y="422370"/>
              <a:ext cx="192634" cy="192634"/>
            </a:xfrm>
            <a:prstGeom prst="ellipse">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5C923CB7-3127-4A9E-AFC8-4B89E976ED1B}"/>
                </a:ext>
              </a:extLst>
            </p:cNvPr>
            <p:cNvSpPr/>
            <p:nvPr/>
          </p:nvSpPr>
          <p:spPr>
            <a:xfrm>
              <a:off x="860743" y="5721732"/>
              <a:ext cx="150125" cy="830997"/>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E7D0374D-1CDB-4FA9-9682-6C560D0BD602}"/>
                </a:ext>
              </a:extLst>
            </p:cNvPr>
            <p:cNvSpPr/>
            <p:nvPr/>
          </p:nvSpPr>
          <p:spPr>
            <a:xfrm>
              <a:off x="1047459" y="6091063"/>
              <a:ext cx="229118" cy="461665"/>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0" name="Image 9">
            <a:extLst>
              <a:ext uri="{FF2B5EF4-FFF2-40B4-BE49-F238E27FC236}">
                <a16:creationId xmlns:a16="http://schemas.microsoft.com/office/drawing/2014/main" id="{88BCAD52-2FA0-401E-B160-6A1D96F86DBC}"/>
              </a:ext>
            </a:extLst>
          </p:cNvPr>
          <p:cNvPicPr>
            <a:picLocks noChangeAspect="1"/>
          </p:cNvPicPr>
          <p:nvPr/>
        </p:nvPicPr>
        <p:blipFill>
          <a:blip r:embed="rId3"/>
          <a:stretch>
            <a:fillRect/>
          </a:stretch>
        </p:blipFill>
        <p:spPr>
          <a:xfrm>
            <a:off x="97524" y="5652271"/>
            <a:ext cx="994704" cy="1010683"/>
          </a:xfrm>
          <a:prstGeom prst="rect">
            <a:avLst/>
          </a:prstGeom>
        </p:spPr>
      </p:pic>
      <p:sp>
        <p:nvSpPr>
          <p:cNvPr id="19" name="ZoneTexte 18">
            <a:extLst>
              <a:ext uri="{FF2B5EF4-FFF2-40B4-BE49-F238E27FC236}">
                <a16:creationId xmlns:a16="http://schemas.microsoft.com/office/drawing/2014/main" id="{B6AFDD61-B8D9-4B87-BD48-0A0C222675AB}"/>
              </a:ext>
            </a:extLst>
          </p:cNvPr>
          <p:cNvSpPr txBox="1"/>
          <p:nvPr/>
        </p:nvSpPr>
        <p:spPr>
          <a:xfrm>
            <a:off x="1047459" y="214602"/>
            <a:ext cx="8989595" cy="584775"/>
          </a:xfrm>
          <a:prstGeom prst="rect">
            <a:avLst/>
          </a:prstGeom>
          <a:noFill/>
        </p:spPr>
        <p:txBody>
          <a:bodyPr wrap="square" rtlCol="0">
            <a:spAutoFit/>
          </a:bodyPr>
          <a:lstStyle/>
          <a:p>
            <a:r>
              <a:rPr lang="fr-FR" sz="3200" b="1" dirty="0">
                <a:ea typeface="Apple Braille" charset="0"/>
                <a:cs typeface="Apple Braille" charset="0"/>
              </a:rPr>
              <a:t>Plan de </a:t>
            </a:r>
            <a:r>
              <a:rPr lang="fr-FR" sz="3200" b="1" dirty="0">
                <a:solidFill>
                  <a:srgbClr val="FC8394"/>
                </a:solidFill>
                <a:ea typeface="Apple Braille" charset="0"/>
                <a:cs typeface="Apple Braille" charset="0"/>
              </a:rPr>
              <a:t>formation </a:t>
            </a:r>
            <a:r>
              <a:rPr lang="fr-FR" sz="3200" b="1" dirty="0">
                <a:solidFill>
                  <a:srgbClr val="72D5E8"/>
                </a:solidFill>
                <a:ea typeface="Apple Braille" charset="0"/>
                <a:cs typeface="Apple Braille" charset="0"/>
              </a:rPr>
              <a:t>|</a:t>
            </a:r>
            <a:r>
              <a:rPr lang="fr-FR" sz="3200" b="1" dirty="0">
                <a:solidFill>
                  <a:srgbClr val="FC8394"/>
                </a:solidFill>
                <a:ea typeface="Apple Braille" charset="0"/>
                <a:cs typeface="Apple Braille" charset="0"/>
              </a:rPr>
              <a:t> </a:t>
            </a:r>
            <a:r>
              <a:rPr lang="fr-FR" sz="3200" b="1" i="1" dirty="0">
                <a:solidFill>
                  <a:srgbClr val="72D5E8"/>
                </a:solidFill>
                <a:ea typeface="Apple Braille" charset="0"/>
                <a:cs typeface="Apple Braille" charset="0"/>
              </a:rPr>
              <a:t>Saison 1 : les basiques</a:t>
            </a:r>
            <a:endParaRPr lang="fr-FR" b="1" i="1" dirty="0">
              <a:solidFill>
                <a:srgbClr val="72D5E8"/>
              </a:solidFill>
              <a:ea typeface="Apple Braille" charset="0"/>
              <a:cs typeface="Apple Braille" charset="0"/>
            </a:endParaRPr>
          </a:p>
        </p:txBody>
      </p:sp>
      <p:sp>
        <p:nvSpPr>
          <p:cNvPr id="23" name="ZoneTexte 22">
            <a:extLst>
              <a:ext uri="{FF2B5EF4-FFF2-40B4-BE49-F238E27FC236}">
                <a16:creationId xmlns:a16="http://schemas.microsoft.com/office/drawing/2014/main" id="{A88E8C50-9FAF-4436-B8F9-46ED96A7974E}"/>
              </a:ext>
            </a:extLst>
          </p:cNvPr>
          <p:cNvSpPr txBox="1"/>
          <p:nvPr/>
        </p:nvSpPr>
        <p:spPr>
          <a:xfrm>
            <a:off x="4842218" y="1126828"/>
            <a:ext cx="184731" cy="369332"/>
          </a:xfrm>
          <a:prstGeom prst="rect">
            <a:avLst/>
          </a:prstGeom>
          <a:noFill/>
        </p:spPr>
        <p:txBody>
          <a:bodyPr wrap="none" rtlCol="0">
            <a:spAutoFit/>
          </a:bodyPr>
          <a:lstStyle/>
          <a:p>
            <a:endParaRPr lang="fr-FR" dirty="0"/>
          </a:p>
        </p:txBody>
      </p:sp>
      <p:graphicFrame>
        <p:nvGraphicFramePr>
          <p:cNvPr id="2" name="Tableau 2">
            <a:extLst>
              <a:ext uri="{FF2B5EF4-FFF2-40B4-BE49-F238E27FC236}">
                <a16:creationId xmlns:a16="http://schemas.microsoft.com/office/drawing/2014/main" id="{C9E83B0A-0AF8-4ADD-967E-977C2683B18A}"/>
              </a:ext>
            </a:extLst>
          </p:cNvPr>
          <p:cNvGraphicFramePr>
            <a:graphicFrameLocks noGrp="1"/>
          </p:cNvGraphicFramePr>
          <p:nvPr>
            <p:extLst>
              <p:ext uri="{D42A27DB-BD31-4B8C-83A1-F6EECF244321}">
                <p14:modId xmlns:p14="http://schemas.microsoft.com/office/powerpoint/2010/main" val="4026586881"/>
              </p:ext>
            </p:extLst>
          </p:nvPr>
        </p:nvGraphicFramePr>
        <p:xfrm>
          <a:off x="1399879" y="1227629"/>
          <a:ext cx="10486556" cy="4678816"/>
        </p:xfrm>
        <a:graphic>
          <a:graphicData uri="http://schemas.openxmlformats.org/drawingml/2006/table">
            <a:tbl>
              <a:tblPr firstRow="1" bandRow="1">
                <a:tableStyleId>{5C22544A-7EE6-4342-B048-85BDC9FD1C3A}</a:tableStyleId>
              </a:tblPr>
              <a:tblGrid>
                <a:gridCol w="2621639">
                  <a:extLst>
                    <a:ext uri="{9D8B030D-6E8A-4147-A177-3AD203B41FA5}">
                      <a16:colId xmlns:a16="http://schemas.microsoft.com/office/drawing/2014/main" val="1829881891"/>
                    </a:ext>
                  </a:extLst>
                </a:gridCol>
                <a:gridCol w="2621639">
                  <a:extLst>
                    <a:ext uri="{9D8B030D-6E8A-4147-A177-3AD203B41FA5}">
                      <a16:colId xmlns:a16="http://schemas.microsoft.com/office/drawing/2014/main" val="339399386"/>
                    </a:ext>
                  </a:extLst>
                </a:gridCol>
                <a:gridCol w="2621639">
                  <a:extLst>
                    <a:ext uri="{9D8B030D-6E8A-4147-A177-3AD203B41FA5}">
                      <a16:colId xmlns:a16="http://schemas.microsoft.com/office/drawing/2014/main" val="4155187865"/>
                    </a:ext>
                  </a:extLst>
                </a:gridCol>
                <a:gridCol w="2621639">
                  <a:extLst>
                    <a:ext uri="{9D8B030D-6E8A-4147-A177-3AD203B41FA5}">
                      <a16:colId xmlns:a16="http://schemas.microsoft.com/office/drawing/2014/main" val="2887158032"/>
                    </a:ext>
                  </a:extLst>
                </a:gridCol>
              </a:tblGrid>
              <a:tr h="537206">
                <a:tc>
                  <a:txBody>
                    <a:bodyPr/>
                    <a:lstStyle/>
                    <a:p>
                      <a:pPr algn="ctr"/>
                      <a:r>
                        <a:rPr lang="fr-FR" sz="2100" dirty="0">
                          <a:solidFill>
                            <a:schemeClr val="tx1"/>
                          </a:solidFill>
                        </a:rPr>
                        <a:t>Journée 1</a:t>
                      </a:r>
                    </a:p>
                  </a:txBody>
                  <a:tcPr marL="109109" marR="109109" marT="54554" marB="54554" anchor="ctr">
                    <a:lnB w="38100" cmpd="sng">
                      <a:noFill/>
                    </a:lnB>
                    <a:solidFill>
                      <a:srgbClr val="72D5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100" dirty="0">
                          <a:solidFill>
                            <a:schemeClr val="tx1"/>
                          </a:solidFill>
                        </a:rPr>
                        <a:t>Journée 2</a:t>
                      </a:r>
                      <a:endParaRPr lang="fr-FR" sz="2100" dirty="0"/>
                    </a:p>
                  </a:txBody>
                  <a:tcPr marL="109109" marR="109109" marT="54554" marB="54554" anchor="ctr">
                    <a:lnB w="38100" cmpd="sng">
                      <a:noFill/>
                    </a:lnB>
                    <a:solidFill>
                      <a:srgbClr val="72D5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100" dirty="0">
                          <a:solidFill>
                            <a:schemeClr val="tx1"/>
                          </a:solidFill>
                        </a:rPr>
                        <a:t>Journée 3</a:t>
                      </a:r>
                      <a:endParaRPr lang="fr-FR" sz="2100" dirty="0"/>
                    </a:p>
                  </a:txBody>
                  <a:tcPr marL="109109" marR="109109" marT="54554" marB="54554" anchor="ctr">
                    <a:lnB w="38100" cmpd="sng">
                      <a:noFill/>
                    </a:lnB>
                    <a:solidFill>
                      <a:srgbClr val="72D5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100" dirty="0">
                          <a:solidFill>
                            <a:schemeClr val="tx1"/>
                          </a:solidFill>
                        </a:rPr>
                        <a:t>Journée 4</a:t>
                      </a:r>
                      <a:endParaRPr lang="fr-FR" sz="2100" dirty="0"/>
                    </a:p>
                  </a:txBody>
                  <a:tcPr marL="109109" marR="109109" marT="54554" marB="54554" anchor="ctr">
                    <a:lnB w="38100" cmpd="sng">
                      <a:noFill/>
                    </a:lnB>
                    <a:solidFill>
                      <a:srgbClr val="72D5E8"/>
                    </a:solidFill>
                  </a:tcPr>
                </a:tc>
                <a:extLst>
                  <a:ext uri="{0D108BD9-81ED-4DB2-BD59-A6C34878D82A}">
                    <a16:rowId xmlns:a16="http://schemas.microsoft.com/office/drawing/2014/main" val="4114561017"/>
                  </a:ext>
                </a:extLst>
              </a:tr>
              <a:tr h="1889758">
                <a:tc>
                  <a:txBody>
                    <a:bodyPr/>
                    <a:lstStyle/>
                    <a:p>
                      <a:pPr algn="ctr"/>
                      <a:r>
                        <a:rPr lang="fr-FR" sz="2900" dirty="0"/>
                        <a:t>E-</a:t>
                      </a:r>
                      <a:r>
                        <a:rPr lang="fr-FR" sz="2900" dirty="0" err="1"/>
                        <a:t>comBox</a:t>
                      </a:r>
                      <a:endParaRPr lang="fr-FR" sz="2900" dirty="0"/>
                    </a:p>
                    <a:p>
                      <a:pPr algn="ctr"/>
                      <a:endParaRPr lang="fr-FR" sz="2900" dirty="0"/>
                    </a:p>
                    <a:p>
                      <a:pPr algn="ctr"/>
                      <a:endParaRPr lang="fr-FR" sz="2900" b="1" dirty="0"/>
                    </a:p>
                  </a:txBody>
                  <a:tcPr marL="109109" marR="109109" marT="54554" marB="54554">
                    <a:lnL w="12700" cmpd="sng">
                      <a:noFill/>
                    </a:lnL>
                    <a:lnR w="12700" cap="flat" cmpd="sng" algn="ctr">
                      <a:solidFill>
                        <a:srgbClr val="72D5E8"/>
                      </a:solidFill>
                      <a:prstDash val="solid"/>
                      <a:round/>
                      <a:headEnd type="none" w="med" len="med"/>
                      <a:tailEnd type="none" w="med" len="med"/>
                    </a:lnR>
                    <a:lnT w="38100" cmpd="sng">
                      <a:noFill/>
                    </a:lnT>
                    <a:lnB w="12700" cap="flat" cmpd="sng" algn="ctr">
                      <a:solidFill>
                        <a:srgbClr val="72D5E8"/>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2900" dirty="0"/>
                        <a:t>Prestashop</a:t>
                      </a:r>
                      <a:endParaRPr lang="fr-FR" sz="2900" b="1" dirty="0"/>
                    </a:p>
                  </a:txBody>
                  <a:tcPr marL="109109" marR="109109" marT="54554" marB="54554">
                    <a:lnL w="12700" cap="flat" cmpd="sng" algn="ctr">
                      <a:solidFill>
                        <a:srgbClr val="72D5E8"/>
                      </a:solidFill>
                      <a:prstDash val="solid"/>
                      <a:round/>
                      <a:headEnd type="none" w="med" len="med"/>
                      <a:tailEnd type="none" w="med" len="med"/>
                    </a:lnL>
                    <a:lnR w="12700" cap="flat" cmpd="sng" algn="ctr">
                      <a:solidFill>
                        <a:srgbClr val="72D5E8"/>
                      </a:solidFill>
                      <a:prstDash val="solid"/>
                      <a:round/>
                      <a:headEnd type="none" w="med" len="med"/>
                      <a:tailEnd type="none" w="med" len="med"/>
                    </a:lnR>
                    <a:lnT w="38100" cmpd="sng">
                      <a:noFill/>
                    </a:lnT>
                    <a:lnB w="12700" cap="flat" cmpd="sng" algn="ctr">
                      <a:solidFill>
                        <a:srgbClr val="72D5E8"/>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900" dirty="0"/>
                        <a:t>Prestashop</a:t>
                      </a:r>
                    </a:p>
                    <a:p>
                      <a:pPr algn="ctr"/>
                      <a:endParaRPr lang="fr-FR" sz="2900" b="1" dirty="0"/>
                    </a:p>
                  </a:txBody>
                  <a:tcPr marL="109109" marR="109109" marT="54554" marB="54554">
                    <a:lnL w="12700" cap="flat" cmpd="sng" algn="ctr">
                      <a:solidFill>
                        <a:srgbClr val="72D5E8"/>
                      </a:solidFill>
                      <a:prstDash val="solid"/>
                      <a:round/>
                      <a:headEnd type="none" w="med" len="med"/>
                      <a:tailEnd type="none" w="med" len="med"/>
                    </a:lnL>
                    <a:lnR w="12700" cap="flat" cmpd="sng" algn="ctr">
                      <a:solidFill>
                        <a:srgbClr val="72D5E8"/>
                      </a:solidFill>
                      <a:prstDash val="solid"/>
                      <a:round/>
                      <a:headEnd type="none" w="med" len="med"/>
                      <a:tailEnd type="none" w="med" len="med"/>
                    </a:lnR>
                    <a:lnT w="38100" cmpd="sng">
                      <a:noFill/>
                    </a:lnT>
                    <a:lnB w="12700" cap="flat" cmpd="sng" algn="ctr">
                      <a:solidFill>
                        <a:srgbClr val="72D5E8"/>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2900" dirty="0" err="1"/>
                        <a:t>Mautic</a:t>
                      </a:r>
                      <a:endParaRPr lang="fr-FR" sz="2900" b="1" dirty="0"/>
                    </a:p>
                  </a:txBody>
                  <a:tcPr marL="109109" marR="109109" marT="54554" marB="54554">
                    <a:lnL w="12700" cap="flat" cmpd="sng" algn="ctr">
                      <a:solidFill>
                        <a:srgbClr val="72D5E8"/>
                      </a:solidFill>
                      <a:prstDash val="solid"/>
                      <a:round/>
                      <a:headEnd type="none" w="med" len="med"/>
                      <a:tailEnd type="none" w="med" len="med"/>
                    </a:lnL>
                    <a:lnR w="12700" cmpd="sng">
                      <a:noFill/>
                    </a:lnR>
                    <a:lnT w="38100" cmpd="sng">
                      <a:noFill/>
                    </a:lnT>
                    <a:lnB w="12700" cap="flat" cmpd="sng" algn="ctr">
                      <a:solidFill>
                        <a:srgbClr val="72D5E8"/>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82345454"/>
                  </a:ext>
                </a:extLst>
              </a:tr>
              <a:tr h="22518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900" dirty="0"/>
                        <a:t>Blog Wordpress</a:t>
                      </a:r>
                    </a:p>
                    <a:p>
                      <a:pPr algn="ctr"/>
                      <a:endParaRPr lang="fr-FR" sz="2900" b="1" dirty="0"/>
                    </a:p>
                  </a:txBody>
                  <a:tcPr marL="109109" marR="109109" marT="54554" marB="54554">
                    <a:lnL w="12700" cmpd="sng">
                      <a:noFill/>
                    </a:lnL>
                    <a:lnR w="12700" cap="flat" cmpd="sng" algn="ctr">
                      <a:solidFill>
                        <a:srgbClr val="72D5E8"/>
                      </a:solidFill>
                      <a:prstDash val="solid"/>
                      <a:round/>
                      <a:headEnd type="none" w="med" len="med"/>
                      <a:tailEnd type="none" w="med" len="med"/>
                    </a:lnR>
                    <a:lnT w="12700" cap="flat" cmpd="sng" algn="ctr">
                      <a:solidFill>
                        <a:srgbClr val="72D5E8"/>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900" dirty="0"/>
                        <a:t>Prestashop</a:t>
                      </a:r>
                    </a:p>
                    <a:p>
                      <a:pPr algn="ctr"/>
                      <a:endParaRPr lang="fr-FR" sz="2900" b="1" dirty="0"/>
                    </a:p>
                  </a:txBody>
                  <a:tcPr marL="109109" marR="109109" marT="54554" marB="54554">
                    <a:lnL w="12700" cap="flat" cmpd="sng" algn="ctr">
                      <a:solidFill>
                        <a:srgbClr val="72D5E8"/>
                      </a:solidFill>
                      <a:prstDash val="solid"/>
                      <a:round/>
                      <a:headEnd type="none" w="med" len="med"/>
                      <a:tailEnd type="none" w="med" len="med"/>
                    </a:lnL>
                    <a:lnR w="12700" cap="flat" cmpd="sng" algn="ctr">
                      <a:solidFill>
                        <a:srgbClr val="72D5E8"/>
                      </a:solidFill>
                      <a:prstDash val="solid"/>
                      <a:round/>
                      <a:headEnd type="none" w="med" len="med"/>
                      <a:tailEnd type="none" w="med" len="med"/>
                    </a:lnR>
                    <a:lnT w="12700" cap="flat" cmpd="sng" algn="ctr">
                      <a:solidFill>
                        <a:srgbClr val="72D5E8"/>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900" dirty="0"/>
                        <a:t>Prestashop</a:t>
                      </a:r>
                    </a:p>
                    <a:p>
                      <a:pPr algn="ctr"/>
                      <a:endParaRPr lang="fr-FR" sz="2900" b="1" dirty="0"/>
                    </a:p>
                  </a:txBody>
                  <a:tcPr marL="109109" marR="109109" marT="54554" marB="54554">
                    <a:lnL w="12700" cap="flat" cmpd="sng" algn="ctr">
                      <a:solidFill>
                        <a:srgbClr val="72D5E8"/>
                      </a:solidFill>
                      <a:prstDash val="solid"/>
                      <a:round/>
                      <a:headEnd type="none" w="med" len="med"/>
                      <a:tailEnd type="none" w="med" len="med"/>
                    </a:lnL>
                    <a:lnR w="12700" cap="flat" cmpd="sng" algn="ctr">
                      <a:solidFill>
                        <a:srgbClr val="72D5E8"/>
                      </a:solidFill>
                      <a:prstDash val="solid"/>
                      <a:round/>
                      <a:headEnd type="none" w="med" len="med"/>
                      <a:tailEnd type="none" w="med" len="med"/>
                    </a:lnR>
                    <a:lnT w="12700" cap="flat" cmpd="sng" algn="ctr">
                      <a:solidFill>
                        <a:srgbClr val="72D5E8"/>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fr-FR" sz="2900" dirty="0" err="1"/>
                        <a:t>Mautic</a:t>
                      </a:r>
                      <a:endParaRPr lang="fr-FR" sz="2900" b="1" dirty="0"/>
                    </a:p>
                  </a:txBody>
                  <a:tcPr marL="109109" marR="109109" marT="54554" marB="54554">
                    <a:lnL w="12700" cap="flat" cmpd="sng" algn="ctr">
                      <a:solidFill>
                        <a:srgbClr val="72D5E8"/>
                      </a:solidFill>
                      <a:prstDash val="solid"/>
                      <a:round/>
                      <a:headEnd type="none" w="med" len="med"/>
                      <a:tailEnd type="none" w="med" len="med"/>
                    </a:lnL>
                    <a:lnR w="12700" cmpd="sng">
                      <a:noFill/>
                    </a:lnR>
                    <a:lnT w="12700" cap="flat" cmpd="sng" algn="ctr">
                      <a:solidFill>
                        <a:srgbClr val="72D5E8"/>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71640151"/>
                  </a:ext>
                </a:extLst>
              </a:tr>
            </a:tbl>
          </a:graphicData>
        </a:graphic>
      </p:graphicFrame>
      <p:pic>
        <p:nvPicPr>
          <p:cNvPr id="22" name="Image 21">
            <a:extLst>
              <a:ext uri="{FF2B5EF4-FFF2-40B4-BE49-F238E27FC236}">
                <a16:creationId xmlns:a16="http://schemas.microsoft.com/office/drawing/2014/main" id="{FB532DB2-24B4-4320-932B-9301ED815DF0}"/>
              </a:ext>
            </a:extLst>
          </p:cNvPr>
          <p:cNvPicPr>
            <a:picLocks noChangeAspect="1"/>
          </p:cNvPicPr>
          <p:nvPr/>
        </p:nvPicPr>
        <p:blipFill>
          <a:blip r:embed="rId3"/>
          <a:stretch>
            <a:fillRect/>
          </a:stretch>
        </p:blipFill>
        <p:spPr>
          <a:xfrm>
            <a:off x="2299415" y="2431540"/>
            <a:ext cx="957058" cy="972433"/>
          </a:xfrm>
          <a:prstGeom prst="rect">
            <a:avLst/>
          </a:prstGeom>
        </p:spPr>
      </p:pic>
      <p:pic>
        <p:nvPicPr>
          <p:cNvPr id="31" name="Picture 2" descr="ésultat de recherche d'images pour &quot;logo+ prestashop&quot;">
            <a:extLst>
              <a:ext uri="{FF2B5EF4-FFF2-40B4-BE49-F238E27FC236}">
                <a16:creationId xmlns:a16="http://schemas.microsoft.com/office/drawing/2014/main" id="{58432C5B-04B1-470B-8B36-79AFD46358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523" y="2456567"/>
            <a:ext cx="1158643" cy="97243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ésultat de recherche d'images pour &quot;logo+ prestashop&quot;">
            <a:extLst>
              <a:ext uri="{FF2B5EF4-FFF2-40B4-BE49-F238E27FC236}">
                <a16:creationId xmlns:a16="http://schemas.microsoft.com/office/drawing/2014/main" id="{BA6E6020-B052-4E7D-9BFB-71C35AE9EB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379" y="4652521"/>
            <a:ext cx="1158643" cy="97243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ésultat de recherche d'images pour &quot;logo+ prestashop&quot;">
            <a:extLst>
              <a:ext uri="{FF2B5EF4-FFF2-40B4-BE49-F238E27FC236}">
                <a16:creationId xmlns:a16="http://schemas.microsoft.com/office/drawing/2014/main" id="{351C478D-B99F-4DC7-B53E-893DFB5594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4856" y="2431539"/>
            <a:ext cx="1158643" cy="97243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ésultat de recherche d'images pour &quot;logo+ prestashop&quot;">
            <a:extLst>
              <a:ext uri="{FF2B5EF4-FFF2-40B4-BE49-F238E27FC236}">
                <a16:creationId xmlns:a16="http://schemas.microsoft.com/office/drawing/2014/main" id="{E5E3B6F3-AF41-4509-9EFA-7CD45A49BE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4856" y="4656547"/>
            <a:ext cx="1158643" cy="97243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descr="ésultat de recherche d'images pour &quot;logo wordpress&quot;">
            <a:extLst>
              <a:ext uri="{FF2B5EF4-FFF2-40B4-BE49-F238E27FC236}">
                <a16:creationId xmlns:a16="http://schemas.microsoft.com/office/drawing/2014/main" id="{21BDD5D5-9149-48B3-9099-3B1AF0CA0E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9415" y="4652521"/>
            <a:ext cx="892245" cy="89224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0" descr="ésultat de recherche d'images pour &quot;logo mautic&quot;">
            <a:extLst>
              <a:ext uri="{FF2B5EF4-FFF2-40B4-BE49-F238E27FC236}">
                <a16:creationId xmlns:a16="http://schemas.microsoft.com/office/drawing/2014/main" id="{9354BD2F-564A-490D-A3FC-DF969B7D19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02340" y="2484199"/>
            <a:ext cx="867112" cy="86711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0" descr="ésultat de recherche d'images pour &quot;logo mautic&quot;">
            <a:extLst>
              <a:ext uri="{FF2B5EF4-FFF2-40B4-BE49-F238E27FC236}">
                <a16:creationId xmlns:a16="http://schemas.microsoft.com/office/drawing/2014/main" id="{ED7AE6AA-476A-41BC-B1D6-EFC7415D82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02340" y="4698087"/>
            <a:ext cx="867112" cy="867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369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8"/>
          <p:cNvSpPr txBox="1"/>
          <p:nvPr/>
        </p:nvSpPr>
        <p:spPr>
          <a:xfrm>
            <a:off x="4716379" y="1347537"/>
            <a:ext cx="184731" cy="36933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 name="Google Shape;182;p17"/>
          <p:cNvSpPr txBox="1"/>
          <p:nvPr/>
        </p:nvSpPr>
        <p:spPr>
          <a:xfrm>
            <a:off x="895738" y="1007872"/>
            <a:ext cx="10955227" cy="5540100"/>
          </a:xfrm>
          <a:prstGeom prst="rect">
            <a:avLst/>
          </a:prstGeom>
          <a:solidFill>
            <a:schemeClr val="lt1"/>
          </a:solidFill>
          <a:ln>
            <a:noFill/>
          </a:ln>
        </p:spPr>
        <p:txBody>
          <a:bodyPr spcFirstLastPara="1" wrap="square" lIns="91425" tIns="45700" rIns="91425" bIns="45700" anchor="t" anchorCtr="0">
            <a:noAutofit/>
          </a:bodyPr>
          <a:lstStyle/>
          <a:p>
            <a:pPr marL="457200" marR="0" lvl="1"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fr-FR" sz="3200" b="0" i="0" u="none" strike="noStrike" kern="0" cap="none" spc="0" normalizeH="0" baseline="0" noProof="0" dirty="0">
                <a:ln>
                  <a:noFill/>
                </a:ln>
                <a:solidFill>
                  <a:srgbClr val="72D5E8"/>
                </a:solidFill>
                <a:effectLst/>
                <a:uLnTx/>
                <a:uFillTx/>
                <a:latin typeface="Calibri"/>
                <a:ea typeface="Calibri"/>
                <a:cs typeface="Calibri"/>
                <a:sym typeface="Calibri"/>
              </a:rPr>
              <a:t>Intégration des outils métiers dans le cadre du PAF</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Module : </a:t>
            </a:r>
            <a:r>
              <a:rPr kumimoji="0" lang="fr-FR" sz="1400" b="0" i="0" u="none" strike="noStrike" kern="0" cap="none" spc="0" normalizeH="0" baseline="0" noProof="0" dirty="0">
                <a:ln>
                  <a:noFill/>
                </a:ln>
                <a:solidFill>
                  <a:srgbClr val="000000"/>
                </a:solidFill>
                <a:effectLst/>
                <a:uLnTx/>
                <a:uFillTx/>
                <a:latin typeface="Arial"/>
                <a:cs typeface="Arial"/>
                <a:sym typeface="Arial"/>
              </a:rPr>
              <a:t>Administrer une boutique en ligne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Objectifs : </a:t>
            </a:r>
            <a:r>
              <a:rPr kumimoji="0" lang="fr-FR" sz="1400" b="0" i="0" u="none" strike="noStrike" kern="0" cap="none" spc="0" normalizeH="0" baseline="0" noProof="0" dirty="0">
                <a:ln>
                  <a:noFill/>
                </a:ln>
                <a:solidFill>
                  <a:srgbClr val="000000"/>
                </a:solidFill>
                <a:effectLst/>
                <a:uLnTx/>
                <a:uFillTx/>
                <a:latin typeface="Arial"/>
                <a:cs typeface="Arial"/>
                <a:sym typeface="Arial"/>
              </a:rPr>
              <a:t>Savoir enseigner les pratiques commerciales mobilisant les technologies numériques pour gérer un commerce en ligne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Contenus :</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Découverte et administration d'une boutique en ligne </a:t>
            </a:r>
            <a:r>
              <a:rPr kumimoji="0" lang="fr-FR" sz="1400" b="0" i="1" u="none" strike="noStrike" kern="0" cap="none" spc="0" normalizeH="0" baseline="0" noProof="0" dirty="0" err="1">
                <a:ln>
                  <a:noFill/>
                </a:ln>
                <a:solidFill>
                  <a:srgbClr val="000000"/>
                </a:solidFill>
                <a:effectLst/>
                <a:uLnTx/>
                <a:uFillTx/>
                <a:latin typeface="Arial"/>
                <a:cs typeface="Arial"/>
                <a:sym typeface="Arial"/>
              </a:rPr>
              <a:t>Prestashop</a:t>
            </a:r>
            <a:r>
              <a:rPr kumimoji="0" lang="fr-FR" sz="1400" b="0" i="0" u="none" strike="noStrike" kern="0" cap="none" spc="0" normalizeH="0" baseline="0" noProof="0" dirty="0">
                <a:ln>
                  <a:noFill/>
                </a:ln>
                <a:solidFill>
                  <a:srgbClr val="000000"/>
                </a:solidFill>
                <a:effectLst/>
                <a:uLnTx/>
                <a:uFillTx/>
                <a:latin typeface="Arial"/>
                <a:cs typeface="Arial"/>
                <a:sym typeface="Arial"/>
              </a:rPr>
              <a:t>. Saisie de fiches produits, de fournisseurs, administration d'équipes, mise en place d'opérations commerciales, gestion des stocks et de la relation clients en ligne. Application des règles de référencement naturel et payant (SEO et SEA). -&gt; 1 jour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32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Module : </a:t>
            </a:r>
            <a:r>
              <a:rPr kumimoji="0" lang="fr-FR" sz="1400" b="0" i="0" u="none" strike="noStrike" kern="0" cap="none" spc="0" normalizeH="0" baseline="0" noProof="0" dirty="0">
                <a:ln>
                  <a:noFill/>
                </a:ln>
                <a:solidFill>
                  <a:srgbClr val="000000"/>
                </a:solidFill>
                <a:effectLst/>
                <a:uLnTx/>
                <a:uFillTx/>
                <a:latin typeface="Arial"/>
                <a:cs typeface="Arial"/>
                <a:sym typeface="Arial"/>
              </a:rPr>
              <a:t>Numérisation de l'unité commerciale physique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Objectifs : </a:t>
            </a:r>
            <a:r>
              <a:rPr kumimoji="0" lang="fr-FR" sz="1400" b="0" i="0" u="none" strike="noStrike" kern="0" cap="none" spc="0" normalizeH="0" baseline="0" noProof="0" dirty="0">
                <a:ln>
                  <a:noFill/>
                </a:ln>
                <a:solidFill>
                  <a:srgbClr val="000000"/>
                </a:solidFill>
                <a:effectLst/>
                <a:uLnTx/>
                <a:uFillTx/>
                <a:latin typeface="Arial"/>
                <a:cs typeface="Arial"/>
                <a:sym typeface="Arial"/>
              </a:rPr>
              <a:t>Savoir enseigner la numérisation de l'UC physique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Contenus :</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Prise en compte les impacts des évolutions technologiques dans la gestion commerciale des unités commerciales physiques.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Module : </a:t>
            </a:r>
            <a:r>
              <a:rPr kumimoji="0" lang="fr-FR" sz="1400" b="0" i="0" u="none" strike="noStrike" kern="0" cap="none" spc="0" normalizeH="0" baseline="0" noProof="0" dirty="0">
                <a:ln>
                  <a:noFill/>
                </a:ln>
                <a:solidFill>
                  <a:srgbClr val="000000"/>
                </a:solidFill>
                <a:effectLst/>
                <a:uLnTx/>
                <a:uFillTx/>
                <a:latin typeface="Arial"/>
                <a:cs typeface="Arial"/>
                <a:sym typeface="Arial"/>
              </a:rPr>
              <a:t>Utiliser les réseaux sociaux en entreprise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Objectifs : </a:t>
            </a:r>
            <a:r>
              <a:rPr kumimoji="0" lang="fr-FR" sz="1400" b="0" i="0" u="none" strike="noStrike" kern="0" cap="none" spc="0" normalizeH="0" baseline="0" noProof="0" dirty="0">
                <a:ln>
                  <a:noFill/>
                </a:ln>
                <a:solidFill>
                  <a:srgbClr val="000000"/>
                </a:solidFill>
                <a:effectLst/>
                <a:uLnTx/>
                <a:uFillTx/>
                <a:latin typeface="Arial"/>
                <a:cs typeface="Arial"/>
                <a:sym typeface="Arial"/>
              </a:rPr>
              <a:t>Actualisation des connaissances et compétences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Contenus :</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L'usage des réseaux sociaux en entreprise (social media marketing) :</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 découverte et panorama des principaux réseaux sociaux et compréhension du fonctionnement des algorithmes.</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 mise en situation de gestion de communautés (</a:t>
            </a:r>
            <a:r>
              <a:rPr kumimoji="0" lang="fr-FR" sz="1400" b="0" i="1" u="none" strike="noStrike" kern="0" cap="none" spc="0" normalizeH="0" baseline="0" noProof="0" dirty="0" err="1">
                <a:ln>
                  <a:noFill/>
                </a:ln>
                <a:solidFill>
                  <a:srgbClr val="000000"/>
                </a:solidFill>
                <a:effectLst/>
                <a:uLnTx/>
                <a:uFillTx/>
                <a:latin typeface="Arial"/>
                <a:cs typeface="Arial"/>
                <a:sym typeface="Arial"/>
              </a:rPr>
              <a:t>community</a:t>
            </a:r>
            <a:r>
              <a:rPr kumimoji="0" lang="fr-FR" sz="1400" b="0" i="1" u="none" strike="noStrike" kern="0" cap="none" spc="0" normalizeH="0" baseline="0" noProof="0" dirty="0">
                <a:ln>
                  <a:noFill/>
                </a:ln>
                <a:solidFill>
                  <a:srgbClr val="000000"/>
                </a:solidFill>
                <a:effectLst/>
                <a:uLnTx/>
                <a:uFillTx/>
                <a:latin typeface="Arial"/>
                <a:cs typeface="Arial"/>
                <a:sym typeface="Arial"/>
              </a:rPr>
              <a:t> management</a:t>
            </a:r>
            <a:r>
              <a:rPr kumimoji="0" lang="fr-FR" sz="1400" b="0" i="0" u="none" strike="noStrike" kern="0" cap="none" spc="0" normalizeH="0" baseline="0" noProof="0" dirty="0">
                <a:ln>
                  <a:noFill/>
                </a:ln>
                <a:solidFill>
                  <a:srgbClr val="000000"/>
                </a:solidFill>
                <a:effectLst/>
                <a:uLnTx/>
                <a:uFillTx/>
                <a:latin typeface="Arial"/>
                <a:cs typeface="Arial"/>
                <a:sym typeface="Arial"/>
              </a:rPr>
              <a:t>) : mettre en place une stratégie d'</a:t>
            </a:r>
            <a:r>
              <a:rPr kumimoji="0" lang="fr-FR" sz="1400" b="0" i="1" u="none" strike="noStrike" kern="0" cap="none" spc="0" normalizeH="0" baseline="0" noProof="0" dirty="0" err="1">
                <a:ln>
                  <a:noFill/>
                </a:ln>
                <a:solidFill>
                  <a:srgbClr val="000000"/>
                </a:solidFill>
                <a:effectLst/>
                <a:uLnTx/>
                <a:uFillTx/>
                <a:latin typeface="Arial"/>
                <a:cs typeface="Arial"/>
                <a:sym typeface="Arial"/>
              </a:rPr>
              <a:t>inbound</a:t>
            </a:r>
            <a:r>
              <a:rPr kumimoji="0" lang="fr-FR" sz="1400" b="0" i="0" u="none" strike="noStrike" kern="0" cap="none" spc="0" normalizeH="0" baseline="0" noProof="0" dirty="0">
                <a:ln>
                  <a:noFill/>
                </a:ln>
                <a:solidFill>
                  <a:srgbClr val="000000"/>
                </a:solidFill>
                <a:effectLst/>
                <a:uLnTx/>
                <a:uFillTx/>
                <a:latin typeface="Arial"/>
                <a:cs typeface="Arial"/>
                <a:sym typeface="Arial"/>
              </a:rPr>
              <a:t> </a:t>
            </a:r>
            <a:r>
              <a:rPr kumimoji="0" lang="fr-FR" sz="1400" b="0" i="1" u="none" strike="noStrike" kern="0" cap="none" spc="0" normalizeH="0" baseline="0" noProof="0" dirty="0">
                <a:ln>
                  <a:noFill/>
                </a:ln>
                <a:solidFill>
                  <a:srgbClr val="000000"/>
                </a:solidFill>
                <a:effectLst/>
                <a:uLnTx/>
                <a:uFillTx/>
                <a:latin typeface="Arial"/>
                <a:cs typeface="Arial"/>
                <a:sym typeface="Arial"/>
              </a:rPr>
              <a:t>marketing</a:t>
            </a:r>
            <a:r>
              <a:rPr kumimoji="0" lang="fr-FR" sz="1400" b="0" i="0" u="none" strike="noStrike" kern="0" cap="none" spc="0" normalizeH="0" baseline="0" noProof="0" dirty="0">
                <a:ln>
                  <a:noFill/>
                </a:ln>
                <a:solidFill>
                  <a:srgbClr val="000000"/>
                </a:solidFill>
                <a:effectLst/>
                <a:uLnTx/>
                <a:uFillTx/>
                <a:latin typeface="Arial"/>
                <a:cs typeface="Arial"/>
                <a:sym typeface="Arial"/>
              </a:rPr>
              <a:t>, savoir générer des </a:t>
            </a:r>
            <a:r>
              <a:rPr kumimoji="0" lang="fr-FR" sz="1400" b="0" i="1" u="none" strike="noStrike" kern="0" cap="none" spc="0" normalizeH="0" baseline="0" noProof="0" dirty="0">
                <a:ln>
                  <a:noFill/>
                </a:ln>
                <a:solidFill>
                  <a:srgbClr val="000000"/>
                </a:solidFill>
                <a:effectLst/>
                <a:uLnTx/>
                <a:uFillTx/>
                <a:latin typeface="Arial"/>
                <a:cs typeface="Arial"/>
                <a:sym typeface="Arial"/>
              </a:rPr>
              <a:t>leads</a:t>
            </a:r>
            <a:r>
              <a:rPr kumimoji="0" lang="fr-FR" sz="1400" b="0" i="0" u="none" strike="noStrike" kern="0" cap="none" spc="0" normalizeH="0" baseline="0" noProof="0" dirty="0">
                <a:ln>
                  <a:noFill/>
                </a:ln>
                <a:solidFill>
                  <a:srgbClr val="000000"/>
                </a:solidFill>
                <a:effectLst/>
                <a:uLnTx/>
                <a:uFillTx/>
                <a:latin typeface="Arial"/>
                <a:cs typeface="Arial"/>
                <a:sym typeface="Arial"/>
              </a:rPr>
              <a:t>, stratégie de contenus (</a:t>
            </a:r>
            <a:r>
              <a:rPr kumimoji="0" lang="fr-FR" sz="1400" b="0" i="1" u="none" strike="noStrike" kern="0" cap="none" spc="0" normalizeH="0" baseline="0" noProof="0" dirty="0">
                <a:ln>
                  <a:noFill/>
                </a:ln>
                <a:solidFill>
                  <a:srgbClr val="000000"/>
                </a:solidFill>
                <a:effectLst/>
                <a:uLnTx/>
                <a:uFillTx/>
                <a:latin typeface="Arial"/>
                <a:cs typeface="Arial"/>
                <a:sym typeface="Arial"/>
              </a:rPr>
              <a:t>content</a:t>
            </a:r>
            <a:r>
              <a:rPr kumimoji="0" lang="fr-FR" sz="1400" b="0" i="0" u="none" strike="noStrike" kern="0" cap="none" spc="0" normalizeH="0" baseline="0" noProof="0" dirty="0">
                <a:ln>
                  <a:noFill/>
                </a:ln>
                <a:solidFill>
                  <a:srgbClr val="000000"/>
                </a:solidFill>
                <a:effectLst/>
                <a:uLnTx/>
                <a:uFillTx/>
                <a:latin typeface="Arial"/>
                <a:cs typeface="Arial"/>
                <a:sym typeface="Arial"/>
              </a:rPr>
              <a:t>), de </a:t>
            </a:r>
            <a:r>
              <a:rPr kumimoji="0" lang="fr-FR" sz="1400" b="0" i="1" u="none" strike="noStrike" kern="0" cap="none" spc="0" normalizeH="0" baseline="0" noProof="0" dirty="0" err="1">
                <a:ln>
                  <a:noFill/>
                </a:ln>
                <a:solidFill>
                  <a:srgbClr val="000000"/>
                </a:solidFill>
                <a:effectLst/>
                <a:uLnTx/>
                <a:uFillTx/>
                <a:latin typeface="Arial"/>
                <a:cs typeface="Arial"/>
                <a:sym typeface="Arial"/>
              </a:rPr>
              <a:t>retargeting</a:t>
            </a:r>
            <a:r>
              <a:rPr kumimoji="0" lang="fr-FR" sz="1400" b="0" i="0" u="none" strike="noStrike" kern="0" cap="none" spc="0" normalizeH="0" baseline="0" noProof="0" dirty="0">
                <a:ln>
                  <a:noFill/>
                </a:ln>
                <a:solidFill>
                  <a:srgbClr val="000000"/>
                </a:solidFill>
                <a:effectLst/>
                <a:uLnTx/>
                <a:uFillTx/>
                <a:latin typeface="Arial"/>
                <a:cs typeface="Arial"/>
                <a:sym typeface="Arial"/>
              </a:rPr>
              <a:t> et de référencement (SMO et SMA).</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Mise en situation avec une page </a:t>
            </a:r>
            <a:r>
              <a:rPr kumimoji="0" lang="fr-FR" sz="1400" b="0" i="1" u="none" strike="noStrike" kern="0" cap="none" spc="0" normalizeH="0" baseline="0" noProof="0" dirty="0">
                <a:ln>
                  <a:noFill/>
                </a:ln>
                <a:solidFill>
                  <a:srgbClr val="000000"/>
                </a:solidFill>
                <a:effectLst/>
                <a:uLnTx/>
                <a:uFillTx/>
                <a:latin typeface="Arial"/>
                <a:cs typeface="Arial"/>
                <a:sym typeface="Arial"/>
              </a:rPr>
              <a:t>Facebook</a:t>
            </a:r>
            <a:r>
              <a:rPr kumimoji="0" lang="fr-FR" sz="1400" b="0" i="0" u="none" strike="noStrike" kern="0" cap="none" spc="0" normalizeH="0" baseline="0" noProof="0" dirty="0">
                <a:ln>
                  <a:noFill/>
                </a:ln>
                <a:solidFill>
                  <a:srgbClr val="000000"/>
                </a:solidFill>
                <a:effectLst/>
                <a:uLnTx/>
                <a:uFillTx/>
                <a:latin typeface="Arial"/>
                <a:cs typeface="Arial"/>
                <a:sym typeface="Arial"/>
              </a:rPr>
              <a:t> entreprise, compte </a:t>
            </a:r>
            <a:r>
              <a:rPr kumimoji="0" lang="fr-FR" sz="1400" b="0" i="1" u="none" strike="noStrike" kern="0" cap="none" spc="0" normalizeH="0" baseline="0" noProof="0" dirty="0">
                <a:ln>
                  <a:noFill/>
                </a:ln>
                <a:solidFill>
                  <a:srgbClr val="000000"/>
                </a:solidFill>
                <a:effectLst/>
                <a:uLnTx/>
                <a:uFillTx/>
                <a:latin typeface="Arial"/>
                <a:cs typeface="Arial"/>
                <a:sym typeface="Arial"/>
              </a:rPr>
              <a:t>Twitter</a:t>
            </a:r>
            <a:r>
              <a:rPr kumimoji="0" lang="fr-FR" sz="1400" b="0" i="0" u="none" strike="noStrike" kern="0" cap="none" spc="0" normalizeH="0" baseline="0" noProof="0" dirty="0">
                <a:ln>
                  <a:noFill/>
                </a:ln>
                <a:solidFill>
                  <a:srgbClr val="000000"/>
                </a:solidFill>
                <a:effectLst/>
                <a:uLnTx/>
                <a:uFillTx/>
                <a:latin typeface="Arial"/>
                <a:cs typeface="Arial"/>
                <a:sym typeface="Arial"/>
              </a:rPr>
              <a:t>, </a:t>
            </a:r>
            <a:r>
              <a:rPr kumimoji="0" lang="fr-FR" sz="1400" b="0" i="1" u="none" strike="noStrike" kern="0" cap="none" spc="0" normalizeH="0" baseline="0" noProof="0" dirty="0">
                <a:ln>
                  <a:noFill/>
                </a:ln>
                <a:solidFill>
                  <a:srgbClr val="000000"/>
                </a:solidFill>
                <a:effectLst/>
                <a:uLnTx/>
                <a:uFillTx/>
                <a:latin typeface="Arial"/>
                <a:cs typeface="Arial"/>
                <a:sym typeface="Arial"/>
              </a:rPr>
              <a:t>Instagram</a:t>
            </a:r>
            <a:r>
              <a:rPr kumimoji="0" lang="fr-FR" sz="1400" b="0" i="0" u="none" strike="noStrike" kern="0" cap="none" spc="0" normalizeH="0" baseline="0" noProof="0" dirty="0">
                <a:ln>
                  <a:noFill/>
                </a:ln>
                <a:solidFill>
                  <a:srgbClr val="000000"/>
                </a:solidFill>
                <a:effectLst/>
                <a:uLnTx/>
                <a:uFillTx/>
                <a:latin typeface="Arial"/>
                <a:cs typeface="Arial"/>
                <a:sym typeface="Arial"/>
              </a:rPr>
              <a:t> et chaîne </a:t>
            </a:r>
            <a:r>
              <a:rPr kumimoji="0" lang="fr-FR" sz="1400" b="0" i="1" u="none" strike="noStrike" kern="0" cap="none" spc="0" normalizeH="0" baseline="0" noProof="0" dirty="0" err="1">
                <a:ln>
                  <a:noFill/>
                </a:ln>
                <a:solidFill>
                  <a:srgbClr val="000000"/>
                </a:solidFill>
                <a:effectLst/>
                <a:uLnTx/>
                <a:uFillTx/>
                <a:latin typeface="Arial"/>
                <a:cs typeface="Arial"/>
                <a:sym typeface="Arial"/>
              </a:rPr>
              <a:t>Youtube</a:t>
            </a:r>
            <a:r>
              <a:rPr kumimoji="0" lang="fr-FR" sz="1400" b="0" i="0" u="none" strike="noStrike" kern="0" cap="none" spc="0" normalizeH="0" baseline="0" noProof="0" dirty="0">
                <a:ln>
                  <a:noFill/>
                </a:ln>
                <a:solidFill>
                  <a:srgbClr val="000000"/>
                </a:solidFill>
                <a:effectLst/>
                <a:uLnTx/>
                <a:uFillTx/>
                <a:latin typeface="Arial"/>
                <a:cs typeface="Arial"/>
                <a:sym typeface="Arial"/>
              </a:rPr>
              <a:t>. -&gt; 1 jour</a:t>
            </a:r>
            <a:br>
              <a:rPr kumimoji="0" lang="fr-FR" sz="1400" b="0" i="0" u="none" strike="noStrike" kern="0" cap="none" spc="0" normalizeH="0" baseline="0" noProof="0" dirty="0">
                <a:ln>
                  <a:noFill/>
                </a:ln>
                <a:solidFill>
                  <a:srgbClr val="000000"/>
                </a:solidFill>
                <a:effectLst/>
                <a:uLnTx/>
                <a:uFillTx/>
                <a:latin typeface="Arial"/>
                <a:cs typeface="Arial"/>
                <a:sym typeface="Arial"/>
              </a:rPr>
            </a:b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6" name="Connecteur droit 5">
            <a:extLst>
              <a:ext uri="{FF2B5EF4-FFF2-40B4-BE49-F238E27FC236}">
                <a16:creationId xmlns:a16="http://schemas.microsoft.com/office/drawing/2014/main" id="{ABC711C2-2F3F-463E-93A4-A4E0C40A4218}"/>
              </a:ext>
            </a:extLst>
          </p:cNvPr>
          <p:cNvCxnSpPr>
            <a:cxnSpLocks/>
          </p:cNvCxnSpPr>
          <p:nvPr/>
        </p:nvCxnSpPr>
        <p:spPr>
          <a:xfrm>
            <a:off x="-249076" y="881869"/>
            <a:ext cx="661035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0B0AC0D-D6BF-4961-8338-145734BA4624}"/>
              </a:ext>
            </a:extLst>
          </p:cNvPr>
          <p:cNvSpPr/>
          <p:nvPr/>
        </p:nvSpPr>
        <p:spPr>
          <a:xfrm>
            <a:off x="434422" y="615004"/>
            <a:ext cx="66840" cy="6242996"/>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a:extLst>
              <a:ext uri="{FF2B5EF4-FFF2-40B4-BE49-F238E27FC236}">
                <a16:creationId xmlns:a16="http://schemas.microsoft.com/office/drawing/2014/main" id="{4E354F80-3459-4615-88B0-C263D972CFB5}"/>
              </a:ext>
            </a:extLst>
          </p:cNvPr>
          <p:cNvSpPr/>
          <p:nvPr/>
        </p:nvSpPr>
        <p:spPr>
          <a:xfrm>
            <a:off x="369522" y="422370"/>
            <a:ext cx="192634" cy="192634"/>
          </a:xfrm>
          <a:prstGeom prst="ellipse">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9D4340D8-34DB-471F-A24C-0F06E494359D}"/>
              </a:ext>
            </a:extLst>
          </p:cNvPr>
          <p:cNvSpPr txBox="1"/>
          <p:nvPr/>
        </p:nvSpPr>
        <p:spPr>
          <a:xfrm>
            <a:off x="641059" y="214602"/>
            <a:ext cx="8989595" cy="584775"/>
          </a:xfrm>
          <a:prstGeom prst="rect">
            <a:avLst/>
          </a:prstGeom>
          <a:noFill/>
        </p:spPr>
        <p:txBody>
          <a:bodyPr wrap="square" rtlCol="0">
            <a:spAutoFit/>
          </a:bodyPr>
          <a:lstStyle/>
          <a:p>
            <a:r>
              <a:rPr lang="fr-FR" sz="3200" b="1" dirty="0">
                <a:ea typeface="Apple Braille" charset="0"/>
                <a:cs typeface="Apple Braille" charset="0"/>
              </a:rPr>
              <a:t>Plan de </a:t>
            </a:r>
            <a:r>
              <a:rPr lang="fr-FR" sz="3200" b="1" dirty="0">
                <a:solidFill>
                  <a:srgbClr val="FC8394"/>
                </a:solidFill>
                <a:ea typeface="Apple Braille" charset="0"/>
                <a:cs typeface="Apple Braille" charset="0"/>
              </a:rPr>
              <a:t>formation</a:t>
            </a:r>
            <a:endParaRPr lang="fr-FR" b="1" i="1" dirty="0">
              <a:solidFill>
                <a:srgbClr val="72D5E8"/>
              </a:solidFill>
              <a:ea typeface="Apple Braille" charset="0"/>
              <a:cs typeface="Apple Braille" charset="0"/>
            </a:endParaRPr>
          </a:p>
        </p:txBody>
      </p:sp>
    </p:spTree>
    <p:extLst>
      <p:ext uri="{BB962C8B-B14F-4D97-AF65-F5344CB8AC3E}">
        <p14:creationId xmlns:p14="http://schemas.microsoft.com/office/powerpoint/2010/main" val="1502055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8"/>
          <p:cNvSpPr txBox="1"/>
          <p:nvPr/>
        </p:nvSpPr>
        <p:spPr>
          <a:xfrm>
            <a:off x="4716379" y="1347537"/>
            <a:ext cx="184731" cy="36933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 name="Google Shape;182;p17"/>
          <p:cNvSpPr txBox="1"/>
          <p:nvPr/>
        </p:nvSpPr>
        <p:spPr>
          <a:xfrm>
            <a:off x="905069" y="1128301"/>
            <a:ext cx="10955227" cy="5540100"/>
          </a:xfrm>
          <a:prstGeom prst="rect">
            <a:avLst/>
          </a:prstGeom>
          <a:solidFill>
            <a:schemeClr val="lt1"/>
          </a:solidFill>
          <a:ln>
            <a:noFill/>
          </a:ln>
        </p:spPr>
        <p:txBody>
          <a:bodyPr spcFirstLastPara="1" wrap="square" lIns="91425" tIns="45700" rIns="91425" bIns="45700" anchor="t" anchorCtr="0">
            <a:noAutofit/>
          </a:bodyPr>
          <a:lstStyle/>
          <a:p>
            <a:pPr marL="457200" marR="0" lvl="1"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fr-FR" sz="3200" b="0" i="0" u="none" strike="noStrike" kern="0" cap="none" spc="0" normalizeH="0" baseline="0" noProof="0" dirty="0">
                <a:ln>
                  <a:noFill/>
                </a:ln>
                <a:solidFill>
                  <a:srgbClr val="72D5E8"/>
                </a:solidFill>
                <a:effectLst/>
                <a:uLnTx/>
                <a:uFillTx/>
                <a:latin typeface="Calibri"/>
                <a:ea typeface="Calibri"/>
                <a:cs typeface="Calibri"/>
                <a:sym typeface="Calibri"/>
              </a:rPr>
              <a:t>Intégration des outils métiers dans le cadre du PAF</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Module : </a:t>
            </a:r>
            <a:r>
              <a:rPr kumimoji="0" lang="fr-FR" sz="1400" b="0" i="0" u="none" strike="noStrike" kern="0" cap="none" spc="0" normalizeH="0" baseline="0" noProof="0" dirty="0">
                <a:ln>
                  <a:noFill/>
                </a:ln>
                <a:solidFill>
                  <a:srgbClr val="000000"/>
                </a:solidFill>
                <a:effectLst/>
                <a:uLnTx/>
                <a:uFillTx/>
                <a:latin typeface="Arial"/>
                <a:cs typeface="Arial"/>
                <a:sym typeface="Arial"/>
              </a:rPr>
              <a:t>Comprendre le web marketing et le référencement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Objectifs : </a:t>
            </a:r>
            <a:r>
              <a:rPr kumimoji="0" lang="fr-FR" sz="1400" b="0" i="0" u="none" strike="noStrike" kern="0" cap="none" spc="0" normalizeH="0" baseline="0" noProof="0" dirty="0">
                <a:ln>
                  <a:noFill/>
                </a:ln>
                <a:solidFill>
                  <a:srgbClr val="000000"/>
                </a:solidFill>
                <a:effectLst/>
                <a:uLnTx/>
                <a:uFillTx/>
                <a:latin typeface="Arial"/>
                <a:cs typeface="Arial"/>
                <a:sym typeface="Arial"/>
              </a:rPr>
              <a:t>Savoir enseigner la gestion de la relation clients avec des outils numériques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Contenus :</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L'utilisation d'une boutique en ligne (</a:t>
            </a:r>
            <a:r>
              <a:rPr kumimoji="0" lang="fr-FR" sz="1400" b="0" i="1" u="none" strike="noStrike" kern="0" cap="none" spc="0" normalizeH="0" baseline="0" noProof="0" dirty="0">
                <a:ln>
                  <a:noFill/>
                </a:ln>
                <a:solidFill>
                  <a:srgbClr val="000000"/>
                </a:solidFill>
                <a:effectLst/>
                <a:uLnTx/>
                <a:uFillTx/>
                <a:latin typeface="Arial"/>
                <a:cs typeface="Arial"/>
                <a:sym typeface="Arial"/>
              </a:rPr>
              <a:t>Prestashop</a:t>
            </a:r>
            <a:r>
              <a:rPr kumimoji="0" lang="fr-FR" sz="1400" b="0" i="0" u="none" strike="noStrike" kern="0" cap="none" spc="0" normalizeH="0" baseline="0" noProof="0" dirty="0">
                <a:ln>
                  <a:noFill/>
                </a:ln>
                <a:solidFill>
                  <a:srgbClr val="000000"/>
                </a:solidFill>
                <a:effectLst/>
                <a:uLnTx/>
                <a:uFillTx/>
                <a:latin typeface="Arial"/>
                <a:cs typeface="Arial"/>
                <a:sym typeface="Arial"/>
              </a:rPr>
              <a:t>), d'un blog (</a:t>
            </a:r>
            <a:r>
              <a:rPr kumimoji="0" lang="fr-FR" sz="1400" b="0" i="1" u="none" strike="noStrike" kern="0" cap="none" spc="0" normalizeH="0" baseline="0" noProof="0" dirty="0">
                <a:ln>
                  <a:noFill/>
                </a:ln>
                <a:solidFill>
                  <a:srgbClr val="000000"/>
                </a:solidFill>
                <a:effectLst/>
                <a:uLnTx/>
                <a:uFillTx/>
                <a:latin typeface="Arial"/>
                <a:cs typeface="Arial"/>
                <a:sym typeface="Arial"/>
              </a:rPr>
              <a:t>Wordpress</a:t>
            </a:r>
            <a:r>
              <a:rPr kumimoji="0" lang="fr-FR" sz="1400" b="0" i="0" u="none" strike="noStrike" kern="0" cap="none" spc="0" normalizeH="0" baseline="0" noProof="0" dirty="0">
                <a:ln>
                  <a:noFill/>
                </a:ln>
                <a:solidFill>
                  <a:srgbClr val="000000"/>
                </a:solidFill>
                <a:effectLst/>
                <a:uLnTx/>
                <a:uFillTx/>
                <a:latin typeface="Arial"/>
                <a:cs typeface="Arial"/>
                <a:sym typeface="Arial"/>
              </a:rPr>
              <a:t>), d'un réseau social d'entreprise (page </a:t>
            </a:r>
            <a:r>
              <a:rPr kumimoji="0" lang="fr-FR" sz="1400" b="0" i="1" u="none" strike="noStrike" kern="0" cap="none" spc="0" normalizeH="0" baseline="0" noProof="0" dirty="0">
                <a:ln>
                  <a:noFill/>
                </a:ln>
                <a:solidFill>
                  <a:srgbClr val="000000"/>
                </a:solidFill>
                <a:effectLst/>
                <a:uLnTx/>
                <a:uFillTx/>
                <a:latin typeface="Arial"/>
                <a:cs typeface="Arial"/>
                <a:sym typeface="Arial"/>
              </a:rPr>
              <a:t>Facebook</a:t>
            </a:r>
            <a:r>
              <a:rPr kumimoji="0" lang="fr-FR" sz="1400" b="0" i="0" u="none" strike="noStrike" kern="0" cap="none" spc="0" normalizeH="0" baseline="0" noProof="0" dirty="0">
                <a:ln>
                  <a:noFill/>
                </a:ln>
                <a:solidFill>
                  <a:srgbClr val="000000"/>
                </a:solidFill>
                <a:effectLst/>
                <a:uLnTx/>
                <a:uFillTx/>
                <a:latin typeface="Arial"/>
                <a:cs typeface="Arial"/>
                <a:sym typeface="Arial"/>
              </a:rPr>
              <a:t>) n'a de sens et d'efficacité que si elle s'inscrit dans une logique de </a:t>
            </a:r>
            <a:r>
              <a:rPr kumimoji="0" lang="fr-FR" sz="1400" b="0" i="1" u="none" strike="noStrike" kern="0" cap="none" spc="0" normalizeH="0" baseline="0" noProof="0" dirty="0">
                <a:ln>
                  <a:noFill/>
                </a:ln>
                <a:solidFill>
                  <a:srgbClr val="000000"/>
                </a:solidFill>
                <a:effectLst/>
                <a:uLnTx/>
                <a:uFillTx/>
                <a:latin typeface="Arial"/>
                <a:cs typeface="Arial"/>
                <a:sym typeface="Arial"/>
              </a:rPr>
              <a:t>web marketing </a:t>
            </a:r>
            <a:r>
              <a:rPr kumimoji="0" lang="fr-FR" sz="1400" b="0" i="0" u="none" strike="noStrike" kern="0" cap="none" spc="0" normalizeH="0" baseline="0" noProof="0" dirty="0">
                <a:ln>
                  <a:noFill/>
                </a:ln>
                <a:solidFill>
                  <a:srgbClr val="000000"/>
                </a:solidFill>
                <a:effectLst/>
                <a:uLnTx/>
                <a:uFillTx/>
                <a:latin typeface="Arial"/>
                <a:cs typeface="Arial"/>
                <a:sym typeface="Arial"/>
              </a:rPr>
              <a:t>et de référencement dans les moteurs de recherche. Le </a:t>
            </a:r>
            <a:r>
              <a:rPr kumimoji="0" lang="fr-FR" sz="1400" b="0" i="1" u="none" strike="noStrike" kern="0" cap="none" spc="0" normalizeH="0" baseline="0" noProof="0" dirty="0">
                <a:ln>
                  <a:noFill/>
                </a:ln>
                <a:solidFill>
                  <a:srgbClr val="000000"/>
                </a:solidFill>
                <a:effectLst/>
                <a:uLnTx/>
                <a:uFillTx/>
                <a:latin typeface="Arial"/>
                <a:cs typeface="Arial"/>
                <a:sym typeface="Arial"/>
              </a:rPr>
              <a:t>Social Media Marketing </a:t>
            </a:r>
            <a:r>
              <a:rPr kumimoji="0" lang="fr-FR" sz="1400" b="0" i="0" u="none" strike="noStrike" kern="0" cap="none" spc="0" normalizeH="0" baseline="0" noProof="0" dirty="0">
                <a:ln>
                  <a:noFill/>
                </a:ln>
                <a:solidFill>
                  <a:srgbClr val="000000"/>
                </a:solidFill>
                <a:effectLst/>
                <a:uLnTx/>
                <a:uFillTx/>
                <a:latin typeface="Arial"/>
                <a:cs typeface="Arial"/>
                <a:sym typeface="Arial"/>
              </a:rPr>
              <a:t>regroupe l'ensemble des techniques gratuites (SMO) et payantes (SMA) de référencement.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Module : </a:t>
            </a:r>
            <a:r>
              <a:rPr kumimoji="0" lang="fr-FR" sz="1400" b="0" i="0" u="none" strike="noStrike" kern="0" cap="none" spc="0" normalizeH="0" baseline="0" noProof="0" dirty="0">
                <a:ln>
                  <a:noFill/>
                </a:ln>
                <a:solidFill>
                  <a:srgbClr val="000000"/>
                </a:solidFill>
                <a:effectLst/>
                <a:uLnTx/>
                <a:uFillTx/>
                <a:latin typeface="Arial"/>
                <a:cs typeface="Arial"/>
                <a:sym typeface="Arial"/>
              </a:rPr>
              <a:t>Marketing automation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Objectifs : </a:t>
            </a:r>
            <a:r>
              <a:rPr kumimoji="0" lang="fr-FR" sz="1400" b="0" i="0" u="none" strike="noStrike" kern="0" cap="none" spc="0" normalizeH="0" baseline="0" noProof="0" dirty="0">
                <a:ln>
                  <a:noFill/>
                </a:ln>
                <a:solidFill>
                  <a:srgbClr val="000000"/>
                </a:solidFill>
                <a:effectLst/>
                <a:uLnTx/>
                <a:uFillTx/>
                <a:latin typeface="Arial"/>
                <a:cs typeface="Arial"/>
                <a:sym typeface="Arial"/>
              </a:rPr>
              <a:t>Savoir enseigner la gestion de la relation clients avec des outils numériques d'automatisation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Contenus :</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Comprendre l'esprit de l'</a:t>
            </a:r>
            <a:r>
              <a:rPr kumimoji="0" lang="fr-FR" sz="1400" b="0" i="1" u="none" strike="noStrike" kern="0" cap="none" spc="0" normalizeH="0" baseline="0" noProof="0" dirty="0" err="1">
                <a:ln>
                  <a:noFill/>
                </a:ln>
                <a:solidFill>
                  <a:srgbClr val="000000"/>
                </a:solidFill>
                <a:effectLst/>
                <a:uLnTx/>
                <a:uFillTx/>
                <a:latin typeface="Arial"/>
                <a:cs typeface="Arial"/>
                <a:sym typeface="Arial"/>
              </a:rPr>
              <a:t>inbound</a:t>
            </a:r>
            <a:r>
              <a:rPr kumimoji="0" lang="fr-FR" sz="1400" b="0" i="1" u="none" strike="noStrike" kern="0" cap="none" spc="0" normalizeH="0" baseline="0" noProof="0" dirty="0">
                <a:ln>
                  <a:noFill/>
                </a:ln>
                <a:solidFill>
                  <a:srgbClr val="000000"/>
                </a:solidFill>
                <a:effectLst/>
                <a:uLnTx/>
                <a:uFillTx/>
                <a:latin typeface="Arial"/>
                <a:cs typeface="Arial"/>
                <a:sym typeface="Arial"/>
              </a:rPr>
              <a:t> marketing </a:t>
            </a:r>
            <a:r>
              <a:rPr kumimoji="0" lang="fr-FR" sz="1400" b="0" i="0" u="none" strike="noStrike" kern="0" cap="none" spc="0" normalizeH="0" baseline="0" noProof="0" dirty="0">
                <a:ln>
                  <a:noFill/>
                </a:ln>
                <a:solidFill>
                  <a:srgbClr val="000000"/>
                </a:solidFill>
                <a:effectLst/>
                <a:uLnTx/>
                <a:uFillTx/>
                <a:latin typeface="Arial"/>
                <a:cs typeface="Arial"/>
                <a:sym typeface="Arial"/>
              </a:rPr>
              <a:t>et la mise en place du </a:t>
            </a:r>
            <a:r>
              <a:rPr kumimoji="0" lang="fr-FR" sz="1400" b="0" i="1" u="none" strike="noStrike" kern="0" cap="none" spc="0" normalizeH="0" baseline="0" noProof="0" dirty="0">
                <a:ln>
                  <a:noFill/>
                </a:ln>
                <a:solidFill>
                  <a:srgbClr val="000000"/>
                </a:solidFill>
                <a:effectLst/>
                <a:uLnTx/>
                <a:uFillTx/>
                <a:latin typeface="Arial"/>
                <a:cs typeface="Arial"/>
                <a:sym typeface="Arial"/>
              </a:rPr>
              <a:t>marketing automation </a:t>
            </a:r>
            <a:r>
              <a:rPr kumimoji="0" lang="fr-FR" sz="1400" b="0" i="0" u="none" strike="noStrike" kern="0" cap="none" spc="0" normalizeH="0" baseline="0" noProof="0" dirty="0">
                <a:ln>
                  <a:noFill/>
                </a:ln>
                <a:solidFill>
                  <a:srgbClr val="000000"/>
                </a:solidFill>
                <a:effectLst/>
                <a:uLnTx/>
                <a:uFillTx/>
                <a:latin typeface="Arial"/>
                <a:cs typeface="Arial"/>
                <a:sym typeface="Arial"/>
              </a:rPr>
              <a:t>à travers les canaux digitaux de l'entreprise. Savoir définir une stratégie de </a:t>
            </a:r>
            <a:r>
              <a:rPr kumimoji="0" lang="fr-FR" sz="1400" b="0" i="1" u="none" strike="noStrike" kern="0" cap="none" spc="0" normalizeH="0" baseline="0" noProof="0" dirty="0">
                <a:ln>
                  <a:noFill/>
                </a:ln>
                <a:solidFill>
                  <a:srgbClr val="000000"/>
                </a:solidFill>
                <a:effectLst/>
                <a:uLnTx/>
                <a:uFillTx/>
                <a:latin typeface="Arial"/>
                <a:cs typeface="Arial"/>
                <a:sym typeface="Arial"/>
              </a:rPr>
              <a:t>marketing automation </a:t>
            </a:r>
            <a:r>
              <a:rPr kumimoji="0" lang="fr-FR" sz="1400" b="0" i="0" u="none" strike="noStrike" kern="0" cap="none" spc="0" normalizeH="0" baseline="0" noProof="0" dirty="0">
                <a:ln>
                  <a:noFill/>
                </a:ln>
                <a:solidFill>
                  <a:srgbClr val="000000"/>
                </a:solidFill>
                <a:effectLst/>
                <a:uLnTx/>
                <a:uFillTx/>
                <a:latin typeface="Arial"/>
                <a:cs typeface="Arial"/>
                <a:sym typeface="Arial"/>
              </a:rPr>
              <a:t>par la création de campagnes automatisées.</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-&gt; 1 jour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Module : </a:t>
            </a:r>
            <a:r>
              <a:rPr kumimoji="0" lang="fr-FR" sz="1400" b="0" i="0" u="none" strike="noStrike" kern="0" cap="none" spc="0" normalizeH="0" baseline="0" noProof="0" dirty="0">
                <a:ln>
                  <a:noFill/>
                </a:ln>
                <a:solidFill>
                  <a:srgbClr val="000000"/>
                </a:solidFill>
                <a:effectLst/>
                <a:uLnTx/>
                <a:uFillTx/>
                <a:latin typeface="Arial"/>
                <a:cs typeface="Arial"/>
                <a:sym typeface="Arial"/>
              </a:rPr>
              <a:t>L'écriture numérique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Objectifs : </a:t>
            </a:r>
            <a:r>
              <a:rPr kumimoji="0" lang="fr-FR" sz="1400" b="0" i="0" u="none" strike="noStrike" kern="0" cap="none" spc="0" normalizeH="0" baseline="0" noProof="0" dirty="0">
                <a:ln>
                  <a:noFill/>
                </a:ln>
                <a:solidFill>
                  <a:srgbClr val="000000"/>
                </a:solidFill>
                <a:effectLst/>
                <a:uLnTx/>
                <a:uFillTx/>
                <a:latin typeface="Arial"/>
                <a:cs typeface="Arial"/>
                <a:sym typeface="Arial"/>
              </a:rPr>
              <a:t>Produire des écrits numériques adaptés aux besoins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1" i="0" u="none" strike="noStrike" kern="0" cap="none" spc="0" normalizeH="0" baseline="0" noProof="0" dirty="0">
                <a:ln>
                  <a:noFill/>
                </a:ln>
                <a:solidFill>
                  <a:srgbClr val="000000"/>
                </a:solidFill>
                <a:effectLst/>
                <a:uLnTx/>
                <a:uFillTx/>
                <a:latin typeface="Arial"/>
                <a:cs typeface="Arial"/>
                <a:sym typeface="Arial"/>
              </a:rPr>
              <a:t>Contenus :</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Les outils de l'écriture numérique ; les règles de la communication numérique et de l’écriture numérique, à partir d'un cas.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srgbClr val="000000"/>
                </a:solidFill>
                <a:effectLst/>
                <a:uLnTx/>
                <a:uFillTx/>
                <a:latin typeface="Arial"/>
                <a:cs typeface="Arial"/>
                <a:sym typeface="Arial"/>
              </a:rPr>
              <a:t>Atelier : écrire pour un blog, écrire une newsletter.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srgbClr val="000000"/>
                </a:solidFill>
                <a:effectLst/>
                <a:uLnTx/>
                <a:uFillTx/>
                <a:latin typeface="Arial"/>
                <a:cs typeface="Arial"/>
                <a:sym typeface="Arial"/>
              </a:rPr>
              <a:t>Connaissance des outils disponibles : </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 </a:t>
            </a:r>
            <a:r>
              <a:rPr lang="fr-FR" sz="1400" kern="0" dirty="0">
                <a:solidFill>
                  <a:srgbClr val="000000"/>
                </a:solidFill>
                <a:latin typeface="Arial"/>
                <a:cs typeface="Arial"/>
                <a:sym typeface="Arial"/>
              </a:rPr>
              <a:t>s</a:t>
            </a:r>
            <a:r>
              <a:rPr kumimoji="0" lang="fr-FR" sz="1400" b="0" i="0" u="none" strike="noStrike" kern="0" cap="none" spc="0" normalizeH="0" baseline="0" noProof="0" dirty="0">
                <a:ln>
                  <a:noFill/>
                </a:ln>
                <a:solidFill>
                  <a:srgbClr val="000000"/>
                </a:solidFill>
                <a:effectLst/>
                <a:uLnTx/>
                <a:uFillTx/>
                <a:latin typeface="Arial"/>
                <a:cs typeface="Arial"/>
                <a:sym typeface="Arial"/>
              </a:rPr>
              <a:t>avoir choisir les supports adaptés à la pratique d'enseignement ;</a:t>
            </a:r>
            <a:br>
              <a:rPr kumimoji="0" lang="fr-FR" sz="1400" b="0" i="0" u="none" strike="noStrike" kern="0" cap="none" spc="0" normalizeH="0" baseline="0" noProof="0" dirty="0">
                <a:ln>
                  <a:noFill/>
                </a:ln>
                <a:solidFill>
                  <a:srgbClr val="000000"/>
                </a:solidFill>
                <a:effectLst/>
                <a:uLnTx/>
                <a:uFillTx/>
                <a:latin typeface="Arial"/>
                <a:cs typeface="Arial"/>
                <a:sym typeface="Arial"/>
              </a:rPr>
            </a:br>
            <a:r>
              <a:rPr kumimoji="0" lang="fr-FR" sz="1400" b="0" i="0" u="none" strike="noStrike" kern="0" cap="none" spc="0" normalizeH="0" baseline="0" noProof="0" dirty="0">
                <a:ln>
                  <a:noFill/>
                </a:ln>
                <a:solidFill>
                  <a:srgbClr val="000000"/>
                </a:solidFill>
                <a:effectLst/>
                <a:uLnTx/>
                <a:uFillTx/>
                <a:latin typeface="Arial"/>
                <a:cs typeface="Arial"/>
                <a:sym typeface="Arial"/>
              </a:rPr>
              <a:t>- savoir produire des supports multimédia.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7" name="Connecteur droit 6">
            <a:extLst>
              <a:ext uri="{FF2B5EF4-FFF2-40B4-BE49-F238E27FC236}">
                <a16:creationId xmlns:a16="http://schemas.microsoft.com/office/drawing/2014/main" id="{62954038-5B5C-4279-AFC1-9B7F52C44220}"/>
              </a:ext>
            </a:extLst>
          </p:cNvPr>
          <p:cNvCxnSpPr>
            <a:cxnSpLocks/>
          </p:cNvCxnSpPr>
          <p:nvPr/>
        </p:nvCxnSpPr>
        <p:spPr>
          <a:xfrm>
            <a:off x="-249076" y="881869"/>
            <a:ext cx="661035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2D4F7DDD-0511-4115-BB93-80F2B74B5BBC}"/>
              </a:ext>
            </a:extLst>
          </p:cNvPr>
          <p:cNvSpPr/>
          <p:nvPr/>
        </p:nvSpPr>
        <p:spPr>
          <a:xfrm>
            <a:off x="434422" y="615004"/>
            <a:ext cx="66840" cy="6242996"/>
          </a:xfrm>
          <a:prstGeom prst="rect">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llipse 8">
            <a:extLst>
              <a:ext uri="{FF2B5EF4-FFF2-40B4-BE49-F238E27FC236}">
                <a16:creationId xmlns:a16="http://schemas.microsoft.com/office/drawing/2014/main" id="{0CE6BF66-912B-4772-90A4-D08A85BC7ABB}"/>
              </a:ext>
            </a:extLst>
          </p:cNvPr>
          <p:cNvSpPr/>
          <p:nvPr/>
        </p:nvSpPr>
        <p:spPr>
          <a:xfrm>
            <a:off x="369522" y="422370"/>
            <a:ext cx="192634" cy="192634"/>
          </a:xfrm>
          <a:prstGeom prst="ellipse">
            <a:avLst/>
          </a:prstGeom>
          <a:solidFill>
            <a:srgbClr val="72D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BCCF6D7F-32B2-4A29-8EE6-CE9CABEDC18B}"/>
              </a:ext>
            </a:extLst>
          </p:cNvPr>
          <p:cNvSpPr txBox="1"/>
          <p:nvPr/>
        </p:nvSpPr>
        <p:spPr>
          <a:xfrm>
            <a:off x="641059" y="214602"/>
            <a:ext cx="8989595" cy="584775"/>
          </a:xfrm>
          <a:prstGeom prst="rect">
            <a:avLst/>
          </a:prstGeom>
          <a:noFill/>
        </p:spPr>
        <p:txBody>
          <a:bodyPr wrap="square" rtlCol="0">
            <a:spAutoFit/>
          </a:bodyPr>
          <a:lstStyle/>
          <a:p>
            <a:r>
              <a:rPr lang="fr-FR" sz="3200" b="1" dirty="0">
                <a:ea typeface="Apple Braille" charset="0"/>
                <a:cs typeface="Apple Braille" charset="0"/>
              </a:rPr>
              <a:t>Plan de </a:t>
            </a:r>
            <a:r>
              <a:rPr lang="fr-FR" sz="3200" b="1" dirty="0">
                <a:solidFill>
                  <a:srgbClr val="FC8394"/>
                </a:solidFill>
                <a:ea typeface="Apple Braille" charset="0"/>
                <a:cs typeface="Apple Braille" charset="0"/>
              </a:rPr>
              <a:t>formation</a:t>
            </a:r>
            <a:endParaRPr lang="fr-FR" b="1" i="1" dirty="0">
              <a:solidFill>
                <a:srgbClr val="72D5E8"/>
              </a:solidFill>
              <a:ea typeface="Apple Braille" charset="0"/>
              <a:cs typeface="Apple Braille" charset="0"/>
            </a:endParaRPr>
          </a:p>
        </p:txBody>
      </p:sp>
    </p:spTree>
    <p:extLst>
      <p:ext uri="{BB962C8B-B14F-4D97-AF65-F5344CB8AC3E}">
        <p14:creationId xmlns:p14="http://schemas.microsoft.com/office/powerpoint/2010/main" val="2774593452"/>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Bureau">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1403</TotalTime>
  <Words>662</Words>
  <Application>Microsoft Office PowerPoint</Application>
  <PresentationFormat>Grand écran</PresentationFormat>
  <Paragraphs>99</Paragraphs>
  <Slides>7</Slides>
  <Notes>6</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7</vt:i4>
      </vt:variant>
    </vt:vector>
  </HeadingPairs>
  <TitlesOfParts>
    <vt:vector size="12" baseType="lpstr">
      <vt:lpstr>Arial</vt:lpstr>
      <vt:lpstr>Calibri</vt:lpstr>
      <vt:lpstr>Calibri Light</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Laurent GILI</cp:lastModifiedBy>
  <cp:revision>113</cp:revision>
  <dcterms:created xsi:type="dcterms:W3CDTF">2019-01-22T18:04:08Z</dcterms:created>
  <dcterms:modified xsi:type="dcterms:W3CDTF">2020-01-11T18:06:21Z</dcterms:modified>
</cp:coreProperties>
</file>