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notesMasterIdLst>
    <p:notesMasterId r:id="rId51"/>
  </p:notesMasterIdLst>
  <p:sldIdLst>
    <p:sldId id="336" r:id="rId2"/>
    <p:sldId id="634" r:id="rId3"/>
    <p:sldId id="662" r:id="rId4"/>
    <p:sldId id="256" r:id="rId5"/>
    <p:sldId id="637" r:id="rId6"/>
    <p:sldId id="636" r:id="rId7"/>
    <p:sldId id="661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614" r:id="rId26"/>
    <p:sldId id="639" r:id="rId27"/>
    <p:sldId id="640" r:id="rId28"/>
    <p:sldId id="641" r:id="rId29"/>
    <p:sldId id="642" r:id="rId30"/>
    <p:sldId id="638" r:id="rId31"/>
    <p:sldId id="643" r:id="rId32"/>
    <p:sldId id="644" r:id="rId33"/>
    <p:sldId id="645" r:id="rId34"/>
    <p:sldId id="646" r:id="rId35"/>
    <p:sldId id="647" r:id="rId36"/>
    <p:sldId id="648" r:id="rId37"/>
    <p:sldId id="649" r:id="rId38"/>
    <p:sldId id="650" r:id="rId39"/>
    <p:sldId id="651" r:id="rId40"/>
    <p:sldId id="654" r:id="rId41"/>
    <p:sldId id="658" r:id="rId42"/>
    <p:sldId id="657" r:id="rId43"/>
    <p:sldId id="656" r:id="rId44"/>
    <p:sldId id="655" r:id="rId45"/>
    <p:sldId id="659" r:id="rId46"/>
    <p:sldId id="627" r:id="rId47"/>
    <p:sldId id="660" r:id="rId48"/>
    <p:sldId id="663" r:id="rId49"/>
    <p:sldId id="367" r:id="rId50"/>
  </p:sldIdLst>
  <p:sldSz cx="12192000" cy="6858000"/>
  <p:notesSz cx="9931400" cy="6794500"/>
  <p:defaultTextStyle>
    <a:defPPr>
      <a:defRPr lang="fr-M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98F87969-80ED-41B2-8F4E-9731627E46A6}">
          <p14:sldIdLst>
            <p14:sldId id="336"/>
            <p14:sldId id="634"/>
            <p14:sldId id="662"/>
            <p14:sldId id="256"/>
            <p14:sldId id="637"/>
            <p14:sldId id="636"/>
            <p14:sldId id="661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614"/>
            <p14:sldId id="639"/>
            <p14:sldId id="640"/>
            <p14:sldId id="641"/>
            <p14:sldId id="642"/>
            <p14:sldId id="638"/>
            <p14:sldId id="643"/>
            <p14:sldId id="644"/>
            <p14:sldId id="645"/>
            <p14:sldId id="646"/>
            <p14:sldId id="647"/>
            <p14:sldId id="648"/>
            <p14:sldId id="649"/>
            <p14:sldId id="650"/>
            <p14:sldId id="651"/>
            <p14:sldId id="654"/>
            <p14:sldId id="658"/>
            <p14:sldId id="657"/>
            <p14:sldId id="656"/>
            <p14:sldId id="655"/>
            <p14:sldId id="659"/>
            <p14:sldId id="627"/>
            <p14:sldId id="660"/>
            <p14:sldId id="663"/>
            <p14:sldId id="3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1" clrIdx="0">
    <p:extLst>
      <p:ext uri="{19B8F6BF-5375-455C-9EA6-DF929625EA0E}">
        <p15:presenceInfo xmlns:p15="http://schemas.microsoft.com/office/powerpoint/2012/main" userId="a76510f5baf0c52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86372" autoAdjust="0"/>
  </p:normalViewPr>
  <p:slideViewPr>
    <p:cSldViewPr>
      <p:cViewPr varScale="1">
        <p:scale>
          <a:sx n="63" d="100"/>
          <a:sy n="63" d="100"/>
        </p:scale>
        <p:origin x="104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607" cy="341298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5207" y="0"/>
            <a:ext cx="4303607" cy="341298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r">
              <a:defRPr sz="1100"/>
            </a:lvl1pPr>
          </a:lstStyle>
          <a:p>
            <a:fld id="{B76D658D-F716-490C-B9CB-6AF02EE0E8FB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84" tIns="40142" rIns="80284" bIns="40142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93140" y="3269854"/>
            <a:ext cx="7945120" cy="2675334"/>
          </a:xfrm>
          <a:prstGeom prst="rect">
            <a:avLst/>
          </a:prstGeom>
        </p:spPr>
        <p:txBody>
          <a:bodyPr vert="horz" lIns="80284" tIns="40142" rIns="80284" bIns="40142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453203"/>
            <a:ext cx="4303607" cy="341297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5207" y="6453203"/>
            <a:ext cx="4303607" cy="341297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r">
              <a:defRPr sz="1100"/>
            </a:lvl1pPr>
          </a:lstStyle>
          <a:p>
            <a:fld id="{F4E0EABB-C6E3-4EA7-BE73-9BC977C2DD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998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Bonjour à toutes et à tous. Je remercie Mme la Proviseur pour la qualité de son accueil. Le LP LS est inscrit dans une tradition d’hospitalité toujours fidèle à l’engagement de son Label. Merci de nous recevoir.</a:t>
            </a:r>
          </a:p>
          <a:p>
            <a:r>
              <a:rPr lang="fr-FR" dirty="0"/>
              <a:t>Depuis 2016, la France s’est dotée d’une stratégie nationale d’éducation économique, budgétaire et financière (</a:t>
            </a:r>
            <a:r>
              <a:rPr lang="fr-FR" dirty="0" err="1"/>
              <a:t>Educfi</a:t>
            </a:r>
            <a:r>
              <a:rPr lang="fr-FR" dirty="0"/>
              <a:t>), à l’instar de 70 autres pays. Cela repose sur les principes de haut niveau élaborés par l’OCDE et adoptés par le G20. </a:t>
            </a:r>
          </a:p>
          <a:p>
            <a:r>
              <a:rPr lang="fr-FR" dirty="0"/>
              <a:t>La BDF a été désignée par les pouvoirs publics opérateur national, responsable de la mise en œuvre de la stratégie. </a:t>
            </a:r>
          </a:p>
          <a:p>
            <a:r>
              <a:rPr lang="fr-FR" dirty="0"/>
              <a:t>Au niveau du pilotage de l’action éducative, le MEN a engagé plusieurs partenariat : BDF, INSEE, IEFP (Institut pour l’Education Financière des Publics)</a:t>
            </a:r>
          </a:p>
          <a:p>
            <a:r>
              <a:rPr lang="fr-FR" dirty="0"/>
              <a:t>C’est dans ce cadre que l’académie de Martinique et l’IEDOM à l’éducation financière des publics : Mme </a:t>
            </a:r>
            <a:r>
              <a:rPr lang="fr-FR" dirty="0" err="1"/>
              <a:t>Ardoino</a:t>
            </a:r>
            <a:r>
              <a:rPr lang="fr-FR" dirty="0"/>
              <a:t>, M. Boileau, M. Louis-Jean</a:t>
            </a:r>
          </a:p>
          <a:p>
            <a:r>
              <a:rPr lang="fr-FR" dirty="0"/>
              <a:t> L’IEDOM est aujourd’hui également à nos côtés : M. </a:t>
            </a:r>
            <a:r>
              <a:rPr lang="fr-FR" dirty="0" err="1"/>
              <a:t>Horatius</a:t>
            </a:r>
            <a:r>
              <a:rPr lang="fr-FR" dirty="0"/>
              <a:t>-Clovis</a:t>
            </a:r>
          </a:p>
          <a:p>
            <a:endParaRPr lang="fr-MQ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0EABB-C6E3-4EA7-BE73-9BC977C2DDB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427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BF7C5592-70DB-432B-A8DE-330358841FB1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51C7CE-8C68-4BD8-B700-3879D01968F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4D7113EB-3B88-4168-9D5A-008C7432DF1E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DABD27-66F9-4759-803B-6D45B3B6D7C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9E1B9D-87DC-4F33-817F-6847155EC05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D256CE69-04AC-4959-84F5-50DDC227125E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CC99E3-1B93-42FF-8981-11FC78BDF0D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5A6CC643-B3E4-4DBE-B535-AE52C8E792B7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460F49-7916-4EA9-B79A-7DCA07355AA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A0CA6B-2DA2-4BF7-9BA9-5E79358FF9B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>
            <a:spAutoFit/>
          </a:bodyPr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3AD59E02-6ABE-4DF3-9065-43758E59ABC0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9735FF-9744-4D9A-9AA1-6F939D39049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A439D4A9-0CB3-41A8-B883-520E7D0191DF}" type="slidenum">
              <a:t>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BCD1EA-8C52-49DF-A339-82BCE80776C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36634A-45F3-48AE-B0B6-34945314411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CB9439BA-8A67-4A5D-8CD5-9ABC8142ED81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465D2F-0992-438E-840D-A8251F08C51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A9C884CD-0DA0-4E7D-9EC9-896C91D72FB8}" type="slidenum">
              <a:t>10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8F320D-7FAF-4757-BE18-09041053699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432265-BF0B-4288-B0A4-B96D482F85D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B1BEA529-72FE-4AA3-9E96-CA3EA45C62A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87DCA6-AED7-4A57-8F84-74710369026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6827B451-4A13-4A63-8167-4CF48CE1772D}" type="slidenum">
              <a:t>11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11D547-5C50-49F0-8E83-9928076EDB6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C247CE-3027-42E0-B04E-2D1EEAE405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DED0465B-CD36-4905-819F-49B95F078C99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1358C7B-AB27-4D14-AB23-3B0362408BE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B693DE28-5E5D-49BB-AB79-B7B22578035D}" type="slidenum">
              <a:t>12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CB46E5-A086-4882-8D14-6D255B76C52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18F663-2CB7-4B4E-9366-0E16E47777C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F42C48BA-DB91-43E1-86A4-216FD9D4A011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095910-0C6C-4675-898C-F88A9CD7C14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BB312FC2-EF6E-45E2-85F0-1D6E0C1E719A}" type="slidenum">
              <a:t>13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A35D3F-19B4-43BA-9274-61C8611F65F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4ED019-64AD-43AE-92AD-B1A8B7203AD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B9DE1F22-10E8-416B-B98B-61D347D89DE7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D3D47F-B5A0-4BF3-9BF5-34BBEDE1625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65815BF6-963B-42E9-A245-B2A899AAC4A5}" type="slidenum">
              <a:t>14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515663-912A-49F5-B9F1-A627BD4F45A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3DD568-5562-4E7E-B00F-9F66A97B9E5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975E4E01-678E-4D3F-86DE-138036BCF667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68523D2-14C9-4568-9925-47B0472D4EB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F6BDE11F-31FA-4486-9758-F8FA11D86A83}" type="slidenum">
              <a:t>15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D26836-8B3E-44DA-B69C-0533BB674E2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71A720-BAE9-439B-BEF7-1F1A8C6E78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05AE0998-2A6C-4EAC-81D6-A58A81F185E4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32441C-0249-4EB7-94DC-7F9399C91C9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038F80B2-F79B-41C9-8E72-DA7692821D39}" type="slidenum">
              <a:t>16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1F013E-E46C-404A-8D3B-C211369855D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629191-1534-4C5D-A565-7CCD0037191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406FE0B6-73DF-48B5-808D-1174E7116C20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6A0898-C9F2-44F9-BA2B-B35055BCAA7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25AD41C6-6281-4F93-B302-2CDF25B1526A}" type="slidenum">
              <a:t>17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D07A06-E4C2-4402-AFD3-23DF166EC84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1F7913-D5B8-409F-A6D7-09988BC224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DACF86E3-FF54-4E32-9A8D-0A6186E0B5CF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5D24EC-FAE3-418B-B479-0FA852CC9AD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6107A802-14FD-41A0-AC32-D9243FEC2E1C}" type="slidenum">
              <a:t>18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A83202D-A846-4474-B753-2B6B51DD2B5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41DAFE-B963-4B1B-9C10-6A04A3D9293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55A7D4AB-40CD-4A8F-B6AE-9ED7BA28B25E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D50583-60B7-4464-8662-1F02C91AB75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75E78B77-029B-4B61-BA1D-FEDFD8F8AF49}" type="slidenum">
              <a:t>19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D2E827-8C4D-4D7E-98FB-F7DEC106DA4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7937DF-8705-4222-8D7A-BA559C1CD2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7CC45676-8F77-423E-9286-11D61546EDA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6623C49-D24D-4B65-94C1-832F0713CA6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6939BBE8-17D0-4712-88F1-553A1C150E63}" type="slidenum">
              <a:t>20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8B9C93-42C8-49EE-9F5C-39F99F8437B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4530B8-9282-4C87-817B-3505F8DD0D9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D1D410B6-3351-45FA-94ED-57FA73632230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8167A2-A9F5-4137-A873-C0B10891AFA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F3AE2B77-0552-48EC-85DF-D4822E1A8067}" type="slidenum">
              <a:t>21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15E2433-99DF-43F8-8AC7-D4E2268757B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898C9BF-83DE-486A-A973-4180CFA619B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7EBD84A5-59C7-4A21-ACE8-5BF07F2D0FB9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3CBA854-54E5-4526-AB48-1B97FEC2314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28667962-183C-48D2-8CB6-46F34DFE3A36}" type="slidenum">
              <a:t>22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D1644A-5286-49A3-831C-46D691788B3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F7A197-930C-4987-A8BC-8EB958F71E6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B1918889-59C2-47CD-8D25-347952AEEEE2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CE92CC-9A5E-4B60-8783-26E2628219B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2BA4D492-F14A-4E06-A48D-0F73C3992C28}" type="slidenum">
              <a:t>23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1A8584-DBC8-44BC-BE47-12222EE6A0C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EF4DFC-5133-4B01-9DC4-1E3FFA4260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7DAEDE53-FEE1-41DB-B92D-112583D99BD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732A91CB-EAC3-4E31-BC1F-02B7E91368C1}" type="datetime1">
              <a:rPr lang="fr-FR"/>
              <a:pPr lvl="0"/>
              <a:t>19/10/2022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D6DA78-93F6-4CB2-9FD7-72A841512A8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CFB1D5E0-BFA2-45D6-9F7C-BBEA7BA802A4}" type="slidenum">
              <a:t>24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9C9E23-806B-4465-BD46-B090B22DAD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005841"/>
          </a:solidFill>
          <a:ln w="25560" cap="flat">
            <a:solidFill>
              <a:srgbClr val="003E2D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F2F5B7-4D1A-40A1-8A14-8543966DCF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fr-FR" sz="2000">
              <a:latin typeface="Liberation Sans" pitchFamily="1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38200" y="2110739"/>
            <a:ext cx="10515600" cy="1559560"/>
          </a:xfrm>
          <a:custGeom>
            <a:avLst/>
            <a:gdLst/>
            <a:ahLst/>
            <a:cxnLst/>
            <a:rect l="l" t="t" r="r" b="b"/>
            <a:pathLst>
              <a:path w="10515600" h="1559560">
                <a:moveTo>
                  <a:pt x="10255758" y="0"/>
                </a:moveTo>
                <a:lnTo>
                  <a:pt x="259841" y="0"/>
                </a:lnTo>
                <a:lnTo>
                  <a:pt x="213134" y="4186"/>
                </a:lnTo>
                <a:lnTo>
                  <a:pt x="169173" y="16255"/>
                </a:lnTo>
                <a:lnTo>
                  <a:pt x="128693" y="35475"/>
                </a:lnTo>
                <a:lnTo>
                  <a:pt x="92427" y="61110"/>
                </a:lnTo>
                <a:lnTo>
                  <a:pt x="61110" y="92427"/>
                </a:lnTo>
                <a:lnTo>
                  <a:pt x="35475" y="128693"/>
                </a:lnTo>
                <a:lnTo>
                  <a:pt x="16256" y="169173"/>
                </a:lnTo>
                <a:lnTo>
                  <a:pt x="4186" y="213134"/>
                </a:lnTo>
                <a:lnTo>
                  <a:pt x="0" y="259842"/>
                </a:lnTo>
                <a:lnTo>
                  <a:pt x="0" y="1299210"/>
                </a:lnTo>
                <a:lnTo>
                  <a:pt x="4186" y="1345917"/>
                </a:lnTo>
                <a:lnTo>
                  <a:pt x="16255" y="1389878"/>
                </a:lnTo>
                <a:lnTo>
                  <a:pt x="35475" y="1430358"/>
                </a:lnTo>
                <a:lnTo>
                  <a:pt x="61110" y="1466624"/>
                </a:lnTo>
                <a:lnTo>
                  <a:pt x="92427" y="1497941"/>
                </a:lnTo>
                <a:lnTo>
                  <a:pt x="128693" y="1523576"/>
                </a:lnTo>
                <a:lnTo>
                  <a:pt x="169173" y="1542796"/>
                </a:lnTo>
                <a:lnTo>
                  <a:pt x="213134" y="1554865"/>
                </a:lnTo>
                <a:lnTo>
                  <a:pt x="259841" y="1559052"/>
                </a:lnTo>
                <a:lnTo>
                  <a:pt x="10255758" y="1559052"/>
                </a:lnTo>
                <a:lnTo>
                  <a:pt x="10302465" y="1554865"/>
                </a:lnTo>
                <a:lnTo>
                  <a:pt x="10346426" y="1542796"/>
                </a:lnTo>
                <a:lnTo>
                  <a:pt x="10386906" y="1523576"/>
                </a:lnTo>
                <a:lnTo>
                  <a:pt x="10423172" y="1497941"/>
                </a:lnTo>
                <a:lnTo>
                  <a:pt x="10454489" y="1466624"/>
                </a:lnTo>
                <a:lnTo>
                  <a:pt x="10480124" y="1430358"/>
                </a:lnTo>
                <a:lnTo>
                  <a:pt x="10499344" y="1389878"/>
                </a:lnTo>
                <a:lnTo>
                  <a:pt x="10511413" y="1345917"/>
                </a:lnTo>
                <a:lnTo>
                  <a:pt x="10515600" y="1299210"/>
                </a:lnTo>
                <a:lnTo>
                  <a:pt x="10515600" y="259842"/>
                </a:lnTo>
                <a:lnTo>
                  <a:pt x="10511413" y="213134"/>
                </a:lnTo>
                <a:lnTo>
                  <a:pt x="10499344" y="169173"/>
                </a:lnTo>
                <a:lnTo>
                  <a:pt x="10480124" y="128693"/>
                </a:lnTo>
                <a:lnTo>
                  <a:pt x="10454489" y="92427"/>
                </a:lnTo>
                <a:lnTo>
                  <a:pt x="10423172" y="61110"/>
                </a:lnTo>
                <a:lnTo>
                  <a:pt x="10386906" y="35475"/>
                </a:lnTo>
                <a:lnTo>
                  <a:pt x="10346426" y="16255"/>
                </a:lnTo>
                <a:lnTo>
                  <a:pt x="10302465" y="4186"/>
                </a:lnTo>
                <a:lnTo>
                  <a:pt x="1025575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613025" y="2285238"/>
            <a:ext cx="6965949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462C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32103" y="2318004"/>
            <a:ext cx="4925695" cy="4048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434328" y="2318004"/>
            <a:ext cx="4925695" cy="4048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80822" y="6380226"/>
            <a:ext cx="11232515" cy="0"/>
          </a:xfrm>
          <a:custGeom>
            <a:avLst/>
            <a:gdLst/>
            <a:ahLst/>
            <a:cxnLst/>
            <a:rect l="l" t="t" r="r" b="b"/>
            <a:pathLst>
              <a:path w="11232515">
                <a:moveTo>
                  <a:pt x="0" y="0"/>
                </a:moveTo>
                <a:lnTo>
                  <a:pt x="11232007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36575" y="418154"/>
            <a:ext cx="1990075" cy="1054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15389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6249557"/>
            <a:ext cx="4320000" cy="176972"/>
          </a:xfrm>
        </p:spPr>
        <p:txBody>
          <a:bodyPr anchor="b" anchorCtr="0"/>
          <a:lstStyle>
            <a:lvl1pPr>
              <a:defRPr sz="1150"/>
            </a:lvl1pPr>
          </a:lstStyle>
          <a:p>
            <a:r>
              <a:rPr lang="fr-FR" dirty="0"/>
              <a:t>Risques Majeurs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15389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15389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82" y="153377"/>
            <a:ext cx="4959842" cy="290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48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et sou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C2BA3CCF-D20E-41C1-955B-2F4DBD23C0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240000" cy="20455"/>
          </a:xfrm>
          <a:ln w="936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>
            <a:lvl1pPr>
              <a:defRPr sz="133"/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" name="Espace réservé de la date 1">
            <a:extLst>
              <a:ext uri="{FF2B5EF4-FFF2-40B4-BE49-F238E27FC236}">
                <a16:creationId xmlns:a16="http://schemas.microsoft.com/office/drawing/2014/main" id="{29F64B55-A6A9-4884-9B2B-69A407D3B06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600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29/09/2022</a:t>
            </a:r>
          </a:p>
        </p:txBody>
      </p:sp>
      <p:sp>
        <p:nvSpPr>
          <p:cNvPr id="4" name="Espace réservé du pied de page 2">
            <a:extLst>
              <a:ext uri="{FF2B5EF4-FFF2-40B4-BE49-F238E27FC236}">
                <a16:creationId xmlns:a16="http://schemas.microsoft.com/office/drawing/2014/main" id="{230C12D4-12ED-4CD1-9DFF-4C52E97278E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280" y="6377940"/>
            <a:ext cx="3901440" cy="5539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Direction générale de l’enseignement scolaire</a:t>
            </a:r>
          </a:p>
        </p:txBody>
      </p:sp>
      <p:sp>
        <p:nvSpPr>
          <p:cNvPr id="5" name="Espace réservé du numéro de diapositive 7">
            <a:extLst>
              <a:ext uri="{FF2B5EF4-FFF2-40B4-BE49-F238E27FC236}">
                <a16:creationId xmlns:a16="http://schemas.microsoft.com/office/drawing/2014/main" id="{67BB99F1-353D-431C-BBDD-5C19462C2D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pPr lvl="0"/>
            <a:fld id="{DC70D6A3-8AC3-425C-AC30-5188A92AE299}" type="slidenum">
              <a:t>‹N°›</a:t>
            </a:fld>
            <a:endParaRPr lang="fr-FR"/>
          </a:p>
        </p:txBody>
      </p:sp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13888B1D-05F2-46DE-B893-40DA4941AA7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000" y="3128160"/>
            <a:ext cx="11232000" cy="10695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/>
            </a:lvl1pPr>
            <a:lvl2pPr marL="0" indent="0">
              <a:spcBef>
                <a:spcPts val="665"/>
              </a:spcBef>
              <a:spcAft>
                <a:spcPts val="0"/>
              </a:spcAft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7" name="Connecteur droit 11">
            <a:extLst>
              <a:ext uri="{FF2B5EF4-FFF2-40B4-BE49-F238E27FC236}">
                <a16:creationId xmlns:a16="http://schemas.microsoft.com/office/drawing/2014/main" id="{BA30012D-05D1-4631-A83F-B9E6C284F642}"/>
              </a:ext>
            </a:extLst>
          </p:cNvPr>
          <p:cNvCxnSpPr/>
          <p:nvPr/>
        </p:nvCxnSpPr>
        <p:spPr>
          <a:xfrm>
            <a:off x="480000" y="6379200"/>
            <a:ext cx="11232000" cy="0"/>
          </a:xfrm>
          <a:prstGeom prst="straightConnector1">
            <a:avLst/>
          </a:prstGeom>
          <a:noFill/>
          <a:ln w="10080" cap="flat">
            <a:solidFill>
              <a:srgbClr val="000000"/>
            </a:solidFill>
            <a:prstDash val="solid"/>
          </a:ln>
        </p:spPr>
      </p:cxnSp>
      <p:pic>
        <p:nvPicPr>
          <p:cNvPr id="8" name="Image 4">
            <a:extLst>
              <a:ext uri="{FF2B5EF4-FFF2-40B4-BE49-F238E27FC236}">
                <a16:creationId xmlns:a16="http://schemas.microsoft.com/office/drawing/2014/main" id="{DDC9ADB1-7FB5-44BA-B2A7-53687CD66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40" y="535680"/>
            <a:ext cx="2416320" cy="2399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B353EE-731B-4F35-94E2-376B69CB32B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938559" y="240000"/>
            <a:ext cx="4741440" cy="202032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0771905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5DF70E-C6DA-4945-9B6D-6E455289A6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427" y="158201"/>
            <a:ext cx="10639145" cy="6771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ACFD10F-840A-444A-8BCA-73D842B7FB0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600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29/09/2022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74EFD4A-0A15-4460-9E51-105243A6AA5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280" y="6377940"/>
            <a:ext cx="3901440" cy="5539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Direction générale de l’enseignement scolaire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A95F44-B47C-45C2-A4BE-C108DD103B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pPr lvl="0"/>
            <a:fld id="{3147934F-F0E7-4173-AEDF-EB9106C1F39A}" type="slidenum">
              <a:t>‹N°›</a:t>
            </a:fld>
            <a:endParaRPr lang="fr-FR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324DC80D-FD17-49B6-AF34-F1F4609880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000" y="2522400"/>
            <a:ext cx="3360000" cy="695062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5"/>
              </a:spcAft>
              <a:defRPr b="1"/>
            </a:lvl1pPr>
            <a:lvl2pPr marL="431989" indent="-191995">
              <a:spcAft>
                <a:spcPts val="1065"/>
              </a:spcAft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82EB1409-4E39-4E9C-AD1D-D4BCB13B88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15999" y="2524800"/>
            <a:ext cx="3360000" cy="695062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5"/>
              </a:spcAft>
              <a:buSzPct val="100000"/>
              <a:buAutoNum type="arabicPeriod"/>
              <a:defRPr b="1"/>
            </a:lvl1pPr>
            <a:lvl2pPr marL="431989" indent="-191995">
              <a:spcAft>
                <a:spcPts val="1065"/>
              </a:spcAft>
              <a:buSzPct val="100000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3BB0B37-3442-4559-A3C2-FC5BF33A6B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51999" y="2524800"/>
            <a:ext cx="3360000" cy="695062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5"/>
              </a:spcAft>
              <a:buSzPct val="100000"/>
              <a:buAutoNum type="arabicPeriod"/>
              <a:defRPr b="1"/>
            </a:lvl1pPr>
            <a:lvl2pPr marL="431989" indent="-191995">
              <a:spcAft>
                <a:spcPts val="1065"/>
              </a:spcAft>
              <a:buSzPct val="100000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1BF5BB4-32AC-4489-B347-A0178855808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680000" y="65280"/>
            <a:ext cx="1680000" cy="71616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3000208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7">
            <a:extLst>
              <a:ext uri="{FF2B5EF4-FFF2-40B4-BE49-F238E27FC236}">
                <a16:creationId xmlns:a16="http://schemas.microsoft.com/office/drawing/2014/main" id="{A8D66563-4AEE-4116-8F13-932EE94528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945438"/>
            <a:ext cx="12192000" cy="1952321"/>
          </a:xfrm>
          <a:solidFill>
            <a:srgbClr val="D9D9D9"/>
          </a:solidFill>
        </p:spPr>
        <p:txBody>
          <a:bodyPr tIns="1080000" anchor="ctr" anchorCtr="1"/>
          <a:lstStyle>
            <a:lvl1pPr algn="ctr">
              <a:lnSpc>
                <a:spcPct val="100000"/>
              </a:lnSpc>
              <a:spcAft>
                <a:spcPts val="665"/>
              </a:spcAft>
              <a:defRPr sz="1400" b="0" cap="all"/>
            </a:lvl1pPr>
          </a:lstStyle>
          <a:p>
            <a:pPr lvl="0"/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50F8714-3AA1-499B-8D0A-3EA8523C254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3166448"/>
            <a:ext cx="11232000" cy="1030301"/>
          </a:xfrm>
          <a:ln w="10080">
            <a:solidFill>
              <a:srgbClr val="000000"/>
            </a:solidFill>
            <a:prstDash val="solid"/>
          </a:ln>
        </p:spPr>
        <p:txBody>
          <a:bodyPr bIns="360000" anchor="ctr"/>
          <a:lstStyle>
            <a:lvl1pPr marL="527987" indent="-527987">
              <a:buSzPct val="100000"/>
              <a:buAutoNum type="arabicPeriod"/>
              <a:defRPr sz="4333"/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FCE8A383-462E-49CF-96BE-98B35A23B6A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600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29/09/2022</a:t>
            </a:r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6CF6DD66-96DD-412C-B8F1-4EA8040300D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280" y="6377940"/>
            <a:ext cx="3901440" cy="276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Plan national de formation</a:t>
            </a:r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95D4A793-3782-45FF-A148-033411F11D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pPr lvl="0"/>
            <a:fld id="{228CF277-C7D8-4D36-A82A-8763E0C4A6F6}" type="slidenum">
              <a:t>‹N°›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6BE0CBF-DB0C-4C61-BEAA-1D5B4168E36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" y="1604640"/>
            <a:ext cx="10972320" cy="656655"/>
          </a:xfrm>
        </p:spPr>
        <p:txBody>
          <a:bodyPr/>
          <a:lstStyle>
            <a:lvl1pPr hangingPunct="0">
              <a:spcBef>
                <a:spcPts val="1889"/>
              </a:spcBef>
              <a:spcAft>
                <a:spcPts val="0"/>
              </a:spcAft>
              <a:defRPr sz="4267">
                <a:latin typeface="Liberation Sans" pitchFamily="18"/>
              </a:defRPr>
            </a:lvl1pPr>
          </a:lstStyle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6828D9F-CD5C-4E04-A4EC-46592E74684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667040" y="100800"/>
            <a:ext cx="1452960" cy="61920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7765507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6427" y="158201"/>
            <a:ext cx="10639145" cy="1462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580388"/>
            <a:ext cx="10737850" cy="3514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462C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ee.fr/fr/outil-interactif/5014911/pyramide.htm#!y=1990&amp;v=2&amp;t=2&amp;c=97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hyperlink" Target="https://datagora.fr/" TargetMode="Externa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eduscol.education.fr/180/education-economique-budgetaire-et-financiere#:~:text=Dernier-,Ressources%20compl%C3%A9mentaires%20labellis%C3%A9es%20EDUCFI,ainsi%20un%20gage%20de%20confiance.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duscol.education.fr/180/education-economique-budgetaire-et-financiere#:~:text=Dernier-,Ressources%20compl%C3%A9mentaires%20labellis%C3%A9es%20EDUCFI,ainsi%20un%20gage%20de%20confiance.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scol.education.fr/180/education-economique-budgetaire-et-financiere#:~:text=Dernier-,Ressources%20compl%C3%A9mentaires%20labellis%C3%A9es%20EDUCFI,ainsi%20un%20gage%20de%20confiance.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financepourtous.com/" TargetMode="External"/><Relationship Id="rId2" Type="http://schemas.openxmlformats.org/officeDocument/2006/relationships/hyperlink" Target="https://eduscol.education.fr/180/education-economique-budgetaire-et-financiere#:~:text=Dernier-,Ressources%20compl%C3%A9mentaires%20labellis%C3%A9es%20EDUCFI,ainsi%20un%20gage%20de%20confiance." TargetMode="Externa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financepourtous.com/" TargetMode="External"/><Relationship Id="rId2" Type="http://schemas.openxmlformats.org/officeDocument/2006/relationships/hyperlink" Target="https://eduscol.education.fr/180/education-economique-budgetaire-et-financiere#:~:text=Dernier-,Ressources%20compl%C3%A9mentaires%20labellis%C3%A9es%20EDUCFI,ainsi%20un%20gage%20de%20confiance.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1489D79-1AAE-4158-86D6-E38E64AF5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XX/XX/XXXX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F5AE89-A0DC-4167-9D86-CB1893C1B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42C50285-A6B4-46E3-97B4-6146777E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AA33CBE3-3F44-4C3C-9141-47C3A57127BF}"/>
              </a:ext>
            </a:extLst>
          </p:cNvPr>
          <p:cNvSpPr txBox="1">
            <a:spLocks/>
          </p:cNvSpPr>
          <p:nvPr/>
        </p:nvSpPr>
        <p:spPr bwMode="gray">
          <a:xfrm>
            <a:off x="1532999" y="984000"/>
            <a:ext cx="9126000" cy="53952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0" tIns="0" rIns="0" bIns="0" rtlCol="0" anchor="t" anchorCtr="0">
            <a:noAutofit/>
          </a:bodyPr>
          <a:lstStyle>
            <a:lvl1pPr algn="l" defTabSz="9143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" b="1" kern="1200">
                <a:solidFill>
                  <a:schemeClr val="tx1">
                    <a:alpha val="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Mise en place de la série STMG : retour des témoignages</a:t>
            </a:r>
          </a:p>
        </p:txBody>
      </p:sp>
      <p:sp>
        <p:nvSpPr>
          <p:cNvPr id="8" name="Rectangle : carré corné 7">
            <a:extLst>
              <a:ext uri="{FF2B5EF4-FFF2-40B4-BE49-F238E27FC236}">
                <a16:creationId xmlns:a16="http://schemas.microsoft.com/office/drawing/2014/main" id="{A18B99C9-8E33-45DB-9EE1-2F9559E75331}"/>
              </a:ext>
            </a:extLst>
          </p:cNvPr>
          <p:cNvSpPr/>
          <p:nvPr/>
        </p:nvSpPr>
        <p:spPr>
          <a:xfrm>
            <a:off x="2171562" y="3069880"/>
            <a:ext cx="8801237" cy="2340319"/>
          </a:xfrm>
          <a:prstGeom prst="foldedCorner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600" dirty="0">
              <a:solidFill>
                <a:srgbClr val="002060"/>
              </a:solidFill>
            </a:endParaRPr>
          </a:p>
          <a:p>
            <a:pPr algn="ctr"/>
            <a:endParaRPr lang="fr-FR" sz="1600" dirty="0">
              <a:solidFill>
                <a:srgbClr val="002060"/>
              </a:solidFill>
            </a:endParaRPr>
          </a:p>
          <a:p>
            <a:pPr algn="ctr"/>
            <a:endParaRPr lang="fr-FR" sz="1600" dirty="0">
              <a:solidFill>
                <a:srgbClr val="002060"/>
              </a:solidFill>
            </a:endParaRPr>
          </a:p>
          <a:p>
            <a:pPr algn="ctr"/>
            <a:r>
              <a:rPr lang="fr-FR" sz="1600" dirty="0">
                <a:solidFill>
                  <a:srgbClr val="002060"/>
                </a:solidFill>
              </a:rPr>
              <a:t>PAF DISPOSITIF 22A0310053 ÉDUCATION ÉCONOMIQUE, JURIDIQUE ET MANAGÉRIALE</a:t>
            </a:r>
          </a:p>
          <a:p>
            <a:pPr algn="ctr"/>
            <a:endParaRPr lang="fr-FR" sz="2800" b="1" dirty="0">
              <a:solidFill>
                <a:srgbClr val="002060"/>
              </a:solidFill>
            </a:endParaRP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MODULE 31245</a:t>
            </a:r>
            <a:r>
              <a:rPr lang="fr-FR" sz="2800" b="1" dirty="0">
                <a:solidFill>
                  <a:srgbClr val="002060"/>
                </a:solidFill>
              </a:rPr>
              <a:t> – ÉDUCATION BUDGÉTAIRE ET FINANCIÈRE</a:t>
            </a:r>
          </a:p>
          <a:p>
            <a:endParaRPr lang="fr-FR" sz="2000" dirty="0">
              <a:solidFill>
                <a:srgbClr val="002060"/>
              </a:solidFill>
            </a:endParaRPr>
          </a:p>
          <a:p>
            <a:endParaRPr lang="fr-FR" sz="2000" dirty="0">
              <a:solidFill>
                <a:srgbClr val="002060"/>
              </a:solidFill>
            </a:endParaRPr>
          </a:p>
          <a:p>
            <a:pPr algn="ctr"/>
            <a:r>
              <a:rPr lang="fr-FR" i="1" dirty="0">
                <a:solidFill>
                  <a:srgbClr val="002060"/>
                </a:solidFill>
              </a:rPr>
              <a:t>Mercredi 12 octobre 2022 de 08H30 à 11H30 – LP LUMINA SOPHIE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CFB222-EE32-4180-A681-9735B05C5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43744"/>
            <a:ext cx="5257800" cy="202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25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arré corné 2">
            <a:extLst>
              <a:ext uri="{FF2B5EF4-FFF2-40B4-BE49-F238E27FC236}">
                <a16:creationId xmlns:a16="http://schemas.microsoft.com/office/drawing/2014/main" id="{A473F725-DA5E-47DF-AF62-049D5ED3B954}"/>
              </a:ext>
            </a:extLst>
          </p:cNvPr>
          <p:cNvSpPr/>
          <p:nvPr/>
        </p:nvSpPr>
        <p:spPr>
          <a:xfrm>
            <a:off x="1695381" y="2819400"/>
            <a:ext cx="8801237" cy="2537048"/>
          </a:xfrm>
          <a:prstGeom prst="foldedCorner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002060"/>
              </a:solidFill>
            </a:endParaRPr>
          </a:p>
          <a:p>
            <a:pPr algn="ctr"/>
            <a:r>
              <a:rPr lang="fr-FR" sz="2800" b="1" dirty="0">
                <a:solidFill>
                  <a:srgbClr val="002060"/>
                </a:solidFill>
              </a:rPr>
              <a:t>Madame Valérie VOLBERG</a:t>
            </a:r>
          </a:p>
          <a:p>
            <a:pPr algn="ctr"/>
            <a:r>
              <a:rPr lang="fr-FR" sz="2800" dirty="0">
                <a:solidFill>
                  <a:srgbClr val="002060"/>
                </a:solidFill>
              </a:rPr>
              <a:t>Proviseure</a:t>
            </a:r>
          </a:p>
          <a:p>
            <a:pPr algn="ctr"/>
            <a:r>
              <a:rPr lang="fr-FR" sz="2800" dirty="0">
                <a:solidFill>
                  <a:srgbClr val="002060"/>
                </a:solidFill>
              </a:rPr>
              <a:t>LP </a:t>
            </a:r>
            <a:r>
              <a:rPr lang="fr-FR" sz="2800" dirty="0" err="1">
                <a:solidFill>
                  <a:srgbClr val="002060"/>
                </a:solidFill>
              </a:rPr>
              <a:t>Lumina</a:t>
            </a:r>
            <a:r>
              <a:rPr lang="fr-FR" sz="2800" dirty="0">
                <a:solidFill>
                  <a:srgbClr val="002060"/>
                </a:solidFill>
              </a:rPr>
              <a:t> Sophie</a:t>
            </a:r>
          </a:p>
          <a:p>
            <a:pPr algn="ctr"/>
            <a:endParaRPr lang="fr-FR" sz="2800" b="1" dirty="0">
              <a:solidFill>
                <a:srgbClr val="002060"/>
              </a:solidFill>
            </a:endParaRPr>
          </a:p>
          <a:p>
            <a:pPr algn="ctr"/>
            <a:r>
              <a:rPr lang="fr-FR" sz="2000" b="1" dirty="0">
                <a:solidFill>
                  <a:srgbClr val="002060"/>
                </a:solidFill>
              </a:rPr>
              <a:t>Mercredi 12 octobre 2022</a:t>
            </a:r>
          </a:p>
        </p:txBody>
      </p:sp>
      <p:pic>
        <p:nvPicPr>
          <p:cNvPr id="1026" name="Picture 2" descr="Inscriptions BAC Année 2019-2020 | Lycée Lumina Sophie">
            <a:extLst>
              <a:ext uri="{FF2B5EF4-FFF2-40B4-BE49-F238E27FC236}">
                <a16:creationId xmlns:a16="http://schemas.microsoft.com/office/drawing/2014/main" id="{F7901F3F-16ED-4481-82FA-28333B926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304800"/>
            <a:ext cx="1250950" cy="123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8E8937-9E1F-4EDF-A5AB-9CD717D285D4}"/>
              </a:ext>
            </a:extLst>
          </p:cNvPr>
          <p:cNvSpPr txBox="1"/>
          <p:nvPr/>
        </p:nvSpPr>
        <p:spPr>
          <a:xfrm>
            <a:off x="533400" y="6439744"/>
            <a:ext cx="1120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PAF – Dispositif 22A0310053 Éducation économique, juridique et managériale – Module 31245 Éducation budgétaire et financière – 12 octobre 2022  </a:t>
            </a:r>
            <a:endParaRPr lang="fr-MQ" sz="1400" dirty="0">
              <a:solidFill>
                <a:srgbClr val="00206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CA79F9-401E-48A9-A9FE-1823BD29992B}"/>
              </a:ext>
            </a:extLst>
          </p:cNvPr>
          <p:cNvSpPr txBox="1"/>
          <p:nvPr/>
        </p:nvSpPr>
        <p:spPr>
          <a:xfrm>
            <a:off x="1695381" y="2133600"/>
            <a:ext cx="866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Mot d’accueil</a:t>
            </a:r>
            <a:endParaRPr lang="fr-MQ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35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arré corné 2">
            <a:extLst>
              <a:ext uri="{FF2B5EF4-FFF2-40B4-BE49-F238E27FC236}">
                <a16:creationId xmlns:a16="http://schemas.microsoft.com/office/drawing/2014/main" id="{A473F725-DA5E-47DF-AF62-049D5ED3B954}"/>
              </a:ext>
            </a:extLst>
          </p:cNvPr>
          <p:cNvSpPr/>
          <p:nvPr/>
        </p:nvSpPr>
        <p:spPr>
          <a:xfrm>
            <a:off x="1828800" y="2667000"/>
            <a:ext cx="8801237" cy="2537048"/>
          </a:xfrm>
          <a:prstGeom prst="foldedCorner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002060"/>
              </a:solidFill>
            </a:endParaRP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Madame Catherine GLONDU</a:t>
            </a:r>
          </a:p>
          <a:p>
            <a:pPr algn="ctr"/>
            <a:endParaRPr lang="fr-FR" sz="2400" dirty="0">
              <a:solidFill>
                <a:srgbClr val="002060"/>
              </a:solidFill>
            </a:endParaRPr>
          </a:p>
          <a:p>
            <a:pPr algn="ctr"/>
            <a:r>
              <a:rPr lang="fr-FR" sz="2400" dirty="0">
                <a:solidFill>
                  <a:srgbClr val="002060"/>
                </a:solidFill>
              </a:rPr>
              <a:t>Inspectrice d’Académie Inspectrice Pédagogique Régionale d’Économie et Gestion – Académie de Martinique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AFB945-AEC2-4295-8FDF-AFE86341B134}"/>
              </a:ext>
            </a:extLst>
          </p:cNvPr>
          <p:cNvSpPr txBox="1"/>
          <p:nvPr/>
        </p:nvSpPr>
        <p:spPr>
          <a:xfrm>
            <a:off x="533400" y="6439744"/>
            <a:ext cx="1120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PAF – Dispositif 22A0310053 Éducation économique, juridique et managériale – Module 31245 Éducation budgétaire et financière – 12 octobre 2022  </a:t>
            </a:r>
            <a:endParaRPr lang="fr-MQ" sz="1400" dirty="0">
              <a:solidFill>
                <a:srgbClr val="00206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E3277E-8B21-42D4-9EB2-F4B88CC58A36}"/>
              </a:ext>
            </a:extLst>
          </p:cNvPr>
          <p:cNvSpPr/>
          <p:nvPr/>
        </p:nvSpPr>
        <p:spPr>
          <a:xfrm>
            <a:off x="4191488" y="2057400"/>
            <a:ext cx="4075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ÉDUCATION BUDGÉTAIRE ET FINANCIÈRE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4242945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171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000" y="2362200"/>
            <a:ext cx="11353800" cy="3437479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514350" indent="-514350">
              <a:lnSpc>
                <a:spcPct val="100000"/>
              </a:lnSpc>
              <a:spcBef>
                <a:spcPts val="1145"/>
              </a:spcBef>
              <a:buAutoNum type="arabicPeriod"/>
              <a:tabLst>
                <a:tab pos="241300" algn="l"/>
              </a:tabLst>
            </a:pPr>
            <a:r>
              <a:rPr lang="fr-FR" sz="2400" dirty="0">
                <a:solidFill>
                  <a:srgbClr val="002060"/>
                </a:solidFill>
                <a:latin typeface="Calito"/>
                <a:cs typeface="Carlito"/>
              </a:rPr>
              <a:t>Les ressources de la Banque de France autour du budget</a:t>
            </a:r>
          </a:p>
          <a:p>
            <a:pPr marL="514350" indent="-514350">
              <a:spcBef>
                <a:spcPts val="1145"/>
              </a:spcBef>
              <a:buFontTx/>
              <a:buAutoNum type="arabicPeriod"/>
              <a:tabLst>
                <a:tab pos="241300" algn="l"/>
              </a:tabLst>
            </a:pPr>
            <a:r>
              <a:rPr lang="fr-FR" sz="2400" dirty="0">
                <a:solidFill>
                  <a:srgbClr val="002060"/>
                </a:solidFill>
                <a:latin typeface="Calito"/>
                <a:cs typeface="Carlito"/>
              </a:rPr>
              <a:t>Les outils pédagogiques de l’Insee au service des enseignants</a:t>
            </a:r>
          </a:p>
          <a:p>
            <a:pPr marL="514350" indent="-514350">
              <a:spcBef>
                <a:spcPts val="1145"/>
              </a:spcBef>
              <a:buFontTx/>
              <a:buAutoNum type="arabicPeriod"/>
              <a:tabLst>
                <a:tab pos="241300" algn="l"/>
              </a:tabLst>
            </a:pPr>
            <a:r>
              <a:rPr lang="fr-FR" sz="2400" dirty="0">
                <a:solidFill>
                  <a:srgbClr val="002060"/>
                </a:solidFill>
                <a:latin typeface="Calito"/>
              </a:rPr>
              <a:t>Piloter l’action éducative dans le cadre des partenariats avec l’Insee et la Banque de France</a:t>
            </a:r>
          </a:p>
          <a:p>
            <a:pPr marL="514350" indent="-514350">
              <a:spcBef>
                <a:spcPts val="1145"/>
              </a:spcBef>
              <a:buFontTx/>
              <a:buAutoNum type="arabicPeriod"/>
              <a:tabLst>
                <a:tab pos="241300" algn="l"/>
              </a:tabLst>
            </a:pPr>
            <a:r>
              <a:rPr lang="fr-FR" sz="2400" dirty="0">
                <a:solidFill>
                  <a:srgbClr val="002060"/>
                </a:solidFill>
              </a:rPr>
              <a:t>Panorama de la situation économique régionale et conjoncture internationale</a:t>
            </a:r>
            <a:endParaRPr lang="fr-FR" sz="2400" dirty="0">
              <a:solidFill>
                <a:srgbClr val="002060"/>
              </a:solidFill>
              <a:latin typeface="Calito"/>
              <a:cs typeface="Carlito"/>
            </a:endParaRPr>
          </a:p>
          <a:p>
            <a:pPr marL="514350" indent="-514350">
              <a:lnSpc>
                <a:spcPct val="100000"/>
              </a:lnSpc>
              <a:spcBef>
                <a:spcPts val="1145"/>
              </a:spcBef>
              <a:buAutoNum type="arabicPeriod"/>
              <a:tabLst>
                <a:tab pos="241300" algn="l"/>
              </a:tabLst>
            </a:pPr>
            <a:r>
              <a:rPr lang="fr-FR" sz="2400" dirty="0">
                <a:solidFill>
                  <a:srgbClr val="002060"/>
                </a:solidFill>
                <a:latin typeface="Calito"/>
                <a:cs typeface="Carlito"/>
              </a:rPr>
              <a:t>Quiz</a:t>
            </a:r>
          </a:p>
          <a:p>
            <a:pPr marL="514350" indent="-514350">
              <a:lnSpc>
                <a:spcPct val="100000"/>
              </a:lnSpc>
              <a:spcBef>
                <a:spcPts val="1145"/>
              </a:spcBef>
              <a:buAutoNum type="arabicPeriod"/>
              <a:tabLst>
                <a:tab pos="241300" algn="l"/>
              </a:tabLst>
            </a:pPr>
            <a:endParaRPr lang="fr-FR" sz="2400" dirty="0">
              <a:solidFill>
                <a:srgbClr val="002060"/>
              </a:solidFill>
              <a:latin typeface="Calito"/>
              <a:cs typeface="Carlito"/>
            </a:endParaRPr>
          </a:p>
        </p:txBody>
      </p:sp>
      <p:sp>
        <p:nvSpPr>
          <p:cNvPr id="6" name="Rectangle : avec coins rognés en diagonale 5">
            <a:extLst>
              <a:ext uri="{FF2B5EF4-FFF2-40B4-BE49-F238E27FC236}">
                <a16:creationId xmlns:a16="http://schemas.microsoft.com/office/drawing/2014/main" id="{BC4774D4-1CA1-4848-9B12-3F9F3966C0E6}"/>
              </a:ext>
            </a:extLst>
          </p:cNvPr>
          <p:cNvSpPr/>
          <p:nvPr/>
        </p:nvSpPr>
        <p:spPr>
          <a:xfrm>
            <a:off x="3002820" y="385876"/>
            <a:ext cx="8428735" cy="1327373"/>
          </a:xfrm>
          <a:prstGeom prst="snip2Diag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2800" b="1" dirty="0">
                <a:solidFill>
                  <a:srgbClr val="002060"/>
                </a:solidFill>
              </a:rPr>
              <a:t>SOMMAIRE</a:t>
            </a:r>
            <a:endParaRPr lang="fr-MQ" sz="2800" b="1" dirty="0">
              <a:solidFill>
                <a:srgbClr val="00206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69DD92-E45C-4E4D-BF20-D19B32CEBC94}"/>
              </a:ext>
            </a:extLst>
          </p:cNvPr>
          <p:cNvSpPr txBox="1"/>
          <p:nvPr/>
        </p:nvSpPr>
        <p:spPr>
          <a:xfrm>
            <a:off x="533400" y="6439744"/>
            <a:ext cx="1120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PAF – Dispositif 22A0310053 Éducation économique, juridique et managériale – Module 31245 Éducation budgétaire et financière – 12 octobre 2022  </a:t>
            </a:r>
            <a:endParaRPr lang="fr-MQ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arré corné 2">
            <a:extLst>
              <a:ext uri="{FF2B5EF4-FFF2-40B4-BE49-F238E27FC236}">
                <a16:creationId xmlns:a16="http://schemas.microsoft.com/office/drawing/2014/main" id="{A473F725-DA5E-47DF-AF62-049D5ED3B954}"/>
              </a:ext>
            </a:extLst>
          </p:cNvPr>
          <p:cNvSpPr/>
          <p:nvPr/>
        </p:nvSpPr>
        <p:spPr>
          <a:xfrm>
            <a:off x="1695381" y="2517577"/>
            <a:ext cx="8801237" cy="2994248"/>
          </a:xfrm>
          <a:prstGeom prst="foldedCorner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002060"/>
              </a:solidFill>
            </a:endParaRPr>
          </a:p>
          <a:p>
            <a:pPr algn="ctr"/>
            <a:r>
              <a:rPr lang="fr-FR" sz="2800" b="1" dirty="0">
                <a:solidFill>
                  <a:srgbClr val="002060"/>
                </a:solidFill>
              </a:rPr>
              <a:t>Les ressources de la Banque de France autour du budget</a:t>
            </a:r>
          </a:p>
          <a:p>
            <a:pPr algn="ctr"/>
            <a:r>
              <a:rPr lang="fr-FR" sz="2800" b="1" dirty="0">
                <a:solidFill>
                  <a:srgbClr val="002060"/>
                </a:solidFill>
              </a:rPr>
              <a:t>______________________</a:t>
            </a: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Monsieur Hervé LOUIS-JEAN</a:t>
            </a:r>
          </a:p>
          <a:p>
            <a:pPr algn="ctr"/>
            <a:r>
              <a:rPr lang="fr-FR" sz="2400" dirty="0">
                <a:solidFill>
                  <a:srgbClr val="002060"/>
                </a:solidFill>
              </a:rPr>
              <a:t>Correspondant </a:t>
            </a:r>
            <a:r>
              <a:rPr lang="fr-FR" sz="2400" dirty="0" err="1">
                <a:solidFill>
                  <a:srgbClr val="002060"/>
                </a:solidFill>
              </a:rPr>
              <a:t>Educfi</a:t>
            </a:r>
            <a:r>
              <a:rPr lang="fr-FR" sz="2400" dirty="0">
                <a:solidFill>
                  <a:srgbClr val="002060"/>
                </a:solidFill>
              </a:rPr>
              <a:t> et TPE – </a:t>
            </a:r>
            <a:r>
              <a:rPr lang="fr-FR" sz="2400" dirty="0" err="1">
                <a:solidFill>
                  <a:srgbClr val="002060"/>
                </a:solidFill>
              </a:rPr>
              <a:t>Iedom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AFB945-AEC2-4295-8FDF-AFE86341B134}"/>
              </a:ext>
            </a:extLst>
          </p:cNvPr>
          <p:cNvSpPr txBox="1"/>
          <p:nvPr/>
        </p:nvSpPr>
        <p:spPr>
          <a:xfrm>
            <a:off x="533400" y="6439744"/>
            <a:ext cx="1120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PAF – Dispositif 22A0310053 Éducation économique, juridique et managériale – Module 31245 Éducation budgétaire et financière – 12 octobre 2022  </a:t>
            </a:r>
            <a:endParaRPr lang="fr-MQ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891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arré corné 2">
            <a:extLst>
              <a:ext uri="{FF2B5EF4-FFF2-40B4-BE49-F238E27FC236}">
                <a16:creationId xmlns:a16="http://schemas.microsoft.com/office/drawing/2014/main" id="{A473F725-DA5E-47DF-AF62-049D5ED3B954}"/>
              </a:ext>
            </a:extLst>
          </p:cNvPr>
          <p:cNvSpPr/>
          <p:nvPr/>
        </p:nvSpPr>
        <p:spPr>
          <a:xfrm>
            <a:off x="1828800" y="2667000"/>
            <a:ext cx="8801237" cy="2537048"/>
          </a:xfrm>
          <a:prstGeom prst="foldedCorner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002060"/>
              </a:solidFill>
            </a:endParaRPr>
          </a:p>
          <a:p>
            <a:pPr algn="ctr"/>
            <a:r>
              <a:rPr lang="fr-FR" sz="2800" b="1" dirty="0">
                <a:solidFill>
                  <a:srgbClr val="002060"/>
                </a:solidFill>
              </a:rPr>
              <a:t>Les outils pédagogiques de l’Insee au service des enseignants</a:t>
            </a:r>
          </a:p>
          <a:p>
            <a:pPr algn="ctr"/>
            <a:r>
              <a:rPr lang="fr-FR" sz="2800" b="1" dirty="0">
                <a:solidFill>
                  <a:srgbClr val="002060"/>
                </a:solidFill>
              </a:rPr>
              <a:t>______________________</a:t>
            </a: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Monsieur HORATIUS-CLOVIS Hugues</a:t>
            </a:r>
          </a:p>
          <a:p>
            <a:pPr algn="ctr"/>
            <a:r>
              <a:rPr lang="fr-FR" sz="2400" dirty="0">
                <a:solidFill>
                  <a:srgbClr val="002060"/>
                </a:solidFill>
              </a:rPr>
              <a:t>Responsable du service territorial de Martinique – Insee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AFB945-AEC2-4295-8FDF-AFE86341B134}"/>
              </a:ext>
            </a:extLst>
          </p:cNvPr>
          <p:cNvSpPr txBox="1"/>
          <p:nvPr/>
        </p:nvSpPr>
        <p:spPr>
          <a:xfrm>
            <a:off x="533400" y="6439744"/>
            <a:ext cx="1120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PAF – Dispositif 22A0310053 Éducation économique, juridique et managériale – Module 31245 Éducation budgétaire et financière – 12 octobre 2022  </a:t>
            </a:r>
            <a:endParaRPr lang="fr-MQ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107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9CCC35B-FB83-4123-B67C-4E2B4B10FEA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000" y="3128160"/>
            <a:ext cx="11232000" cy="106952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4333" b="1" cap="all"/>
              <a:t>Les ressources INSEE</a:t>
            </a:r>
          </a:p>
          <a:p>
            <a:pPr marL="0" lvl="1">
              <a:spcBef>
                <a:spcPts val="665"/>
              </a:spcBef>
            </a:pPr>
            <a:r>
              <a:rPr lang="fr-FR" sz="2467"/>
              <a:t>Un matériau à différentes facettes</a:t>
            </a:r>
          </a:p>
        </p:txBody>
      </p:sp>
      <p:sp>
        <p:nvSpPr>
          <p:cNvPr id="3" name="Espace réservé du pied de page 7">
            <a:extLst>
              <a:ext uri="{FF2B5EF4-FFF2-40B4-BE49-F238E27FC236}">
                <a16:creationId xmlns:a16="http://schemas.microsoft.com/office/drawing/2014/main" id="{175B3E2B-B48C-4B78-92FF-D9CF7B078903}"/>
              </a:ext>
            </a:extLst>
          </p:cNvPr>
          <p:cNvSpPr txBox="1"/>
          <p:nvPr/>
        </p:nvSpPr>
        <p:spPr>
          <a:xfrm>
            <a:off x="480000" y="6378239"/>
            <a:ext cx="9120000" cy="480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0">
            <a:noAutofit/>
          </a:bodyPr>
          <a:lstStyle/>
          <a:p>
            <a:r>
              <a:rPr lang="fr-FR" sz="1000" b="1"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PAF – Dispositif 22A0310053 Éducation économique, juridique et managériale – Module 31245 Éducation budgétaire et financière – 12 octobre 2022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4A2AA8-B1CD-4541-AE04-BB8DC7F706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40000" y="158201"/>
            <a:ext cx="7575572" cy="677108"/>
          </a:xfrm>
        </p:spPr>
        <p:txBody>
          <a:bodyPr/>
          <a:lstStyle/>
          <a:p>
            <a:pPr lvl="0"/>
            <a:r>
              <a:rPr lang="fr-FR" dirty="0"/>
              <a:t>Sommaire</a:t>
            </a:r>
          </a:p>
        </p:txBody>
      </p:sp>
      <p:sp>
        <p:nvSpPr>
          <p:cNvPr id="3" name="Espace réservé du texte 9">
            <a:extLst>
              <a:ext uri="{FF2B5EF4-FFF2-40B4-BE49-F238E27FC236}">
                <a16:creationId xmlns:a16="http://schemas.microsoft.com/office/drawing/2014/main" id="{905A1FB1-6D13-4F62-A5D5-600E60DF3B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000" y="2954401"/>
            <a:ext cx="3120000" cy="1449179"/>
          </a:xfrm>
        </p:spPr>
        <p:txBody>
          <a:bodyPr/>
          <a:lstStyle/>
          <a:p>
            <a:pPr marL="191995" indent="-191995">
              <a:spcBef>
                <a:spcPts val="533"/>
              </a:spcBef>
              <a:spcAft>
                <a:spcPts val="1065"/>
              </a:spcAft>
              <a:buSzPct val="100000"/>
              <a:buAutoNum type="arabicPeriod"/>
            </a:pPr>
            <a:r>
              <a:rPr lang="fr-FR" sz="1867" b="1"/>
              <a:t> Des ressources ciblées</a:t>
            </a:r>
          </a:p>
          <a:p>
            <a:pPr marL="431989" lvl="1" indent="-191995">
              <a:spcAft>
                <a:spcPts val="1065"/>
              </a:spcAft>
              <a:buSzPct val="100000"/>
              <a:buAutoNum type="alphaLcPeriod"/>
            </a:pPr>
            <a:r>
              <a:rPr lang="fr-FR" sz="1600"/>
              <a:t>Le tableau de bord</a:t>
            </a:r>
          </a:p>
          <a:p>
            <a:pPr marL="431989" lvl="1" indent="-191995">
              <a:spcAft>
                <a:spcPts val="1065"/>
              </a:spcAft>
              <a:buSzPct val="100000"/>
              <a:buAutoNum type="alphaLcPeriod"/>
            </a:pPr>
            <a:r>
              <a:rPr lang="fr-FR" sz="1600"/>
              <a:t>Les essentiels</a:t>
            </a:r>
          </a:p>
          <a:p>
            <a:pPr marL="431989" lvl="1" indent="-191995">
              <a:spcAft>
                <a:spcPts val="1065"/>
              </a:spcAft>
              <a:buSzPct val="100000"/>
              <a:buAutoNum type="alphaLcPeriod"/>
            </a:pPr>
            <a:r>
              <a:rPr lang="fr-FR" sz="1600"/>
              <a:t>La datavisualisation</a:t>
            </a:r>
          </a:p>
        </p:txBody>
      </p:sp>
      <p:sp>
        <p:nvSpPr>
          <p:cNvPr id="4" name="Espace réservé du pied de page 20">
            <a:extLst>
              <a:ext uri="{FF2B5EF4-FFF2-40B4-BE49-F238E27FC236}">
                <a16:creationId xmlns:a16="http://schemas.microsoft.com/office/drawing/2014/main" id="{85F4CCB0-59C9-4688-91C1-17E331885193}"/>
              </a:ext>
            </a:extLst>
          </p:cNvPr>
          <p:cNvSpPr txBox="1"/>
          <p:nvPr/>
        </p:nvSpPr>
        <p:spPr>
          <a:xfrm>
            <a:off x="480000" y="6378239"/>
            <a:ext cx="9600000" cy="480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0">
            <a:noAutofit/>
          </a:bodyPr>
          <a:lstStyle/>
          <a:p>
            <a:r>
              <a:rPr lang="fr-FR" sz="1000" b="1"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PAF – Dispositif 22A0310053 Éducation économique, juridique et managériale – Module 31245 Éducation budgétaire et financière – 12 octobre 2022</a:t>
            </a:r>
          </a:p>
        </p:txBody>
      </p:sp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F3B2B01A-A181-457E-8CA2-3EBDF1DC944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40000" y="2954881"/>
            <a:ext cx="3120000" cy="1836465"/>
          </a:xfrm>
        </p:spPr>
        <p:txBody>
          <a:bodyPr/>
          <a:lstStyle/>
          <a:p>
            <a:pPr marL="191995" indent="-191995">
              <a:spcBef>
                <a:spcPts val="533"/>
              </a:spcBef>
              <a:spcAft>
                <a:spcPts val="1065"/>
              </a:spcAft>
              <a:buSzPct val="100000"/>
              <a:buAutoNum type="arabicPeriod" startAt="2"/>
            </a:pPr>
            <a:r>
              <a:rPr lang="fr-FR" sz="1867" b="1"/>
              <a:t> Des approches variées</a:t>
            </a:r>
          </a:p>
          <a:p>
            <a:pPr marL="431989" lvl="1" indent="-191995">
              <a:spcAft>
                <a:spcPts val="1065"/>
              </a:spcAft>
              <a:buSzPct val="100000"/>
              <a:buAutoNum type="alphaLcPeriod"/>
            </a:pPr>
            <a:r>
              <a:rPr lang="fr-FR" sz="1600"/>
              <a:t>Les vidéos</a:t>
            </a:r>
          </a:p>
          <a:p>
            <a:pPr marL="431989" lvl="1" indent="-191995">
              <a:spcAft>
                <a:spcPts val="1065"/>
              </a:spcAft>
              <a:buSzPct val="100000"/>
              <a:buAutoNum type="alphaLcPeriod"/>
            </a:pPr>
            <a:r>
              <a:rPr lang="fr-FR" sz="1600"/>
              <a:t>Le blog</a:t>
            </a:r>
          </a:p>
          <a:p>
            <a:pPr marL="431989" lvl="1" indent="-191995">
              <a:spcAft>
                <a:spcPts val="1065"/>
              </a:spcAft>
              <a:buSzPct val="100000"/>
              <a:buAutoNum type="alphaLcPeriod"/>
            </a:pPr>
            <a:r>
              <a:rPr lang="fr-FR" sz="1600"/>
              <a:t>Insee Mobile</a:t>
            </a:r>
          </a:p>
          <a:p>
            <a:pPr marL="431989" lvl="1" indent="-191995">
              <a:spcAft>
                <a:spcPts val="1065"/>
              </a:spcAft>
              <a:buSzPct val="100000"/>
              <a:buAutoNum type="alphaLcPeriod"/>
            </a:pPr>
            <a:r>
              <a:rPr lang="fr-FR" sz="1600"/>
              <a:t>Les réseaux sociaux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AA2820-A235-4205-80D1-9A462C2457C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00000" y="2955359"/>
            <a:ext cx="3840000" cy="1836465"/>
          </a:xfrm>
        </p:spPr>
        <p:txBody>
          <a:bodyPr/>
          <a:lstStyle/>
          <a:p>
            <a:pPr marL="191995" indent="-191995">
              <a:spcBef>
                <a:spcPts val="533"/>
              </a:spcBef>
              <a:spcAft>
                <a:spcPts val="1065"/>
              </a:spcAft>
              <a:buSzPct val="100000"/>
              <a:buAutoNum type="arabicPeriod" startAt="3"/>
            </a:pPr>
            <a:r>
              <a:rPr lang="fr-FR" sz="1867" b="1"/>
              <a:t> Une matière proche et vivante</a:t>
            </a:r>
          </a:p>
          <a:p>
            <a:pPr marL="431989" lvl="1" indent="-191995">
              <a:spcAft>
                <a:spcPts val="1065"/>
              </a:spcAft>
              <a:buSzPct val="100000"/>
              <a:buAutoNum type="alphaLcPeriod"/>
            </a:pPr>
            <a:r>
              <a:rPr lang="fr-FR" sz="1600"/>
              <a:t>Des ouvrages de référence</a:t>
            </a:r>
          </a:p>
          <a:p>
            <a:pPr marL="431989" lvl="1" indent="-191995">
              <a:spcAft>
                <a:spcPts val="1065"/>
              </a:spcAft>
              <a:buSzPct val="100000"/>
              <a:buAutoNum type="alphaLcPeriod"/>
            </a:pPr>
            <a:r>
              <a:rPr lang="fr-FR" sz="1600"/>
              <a:t>Les statistiques locales</a:t>
            </a:r>
          </a:p>
          <a:p>
            <a:pPr marL="431989" lvl="1" indent="-191995">
              <a:spcAft>
                <a:spcPts val="1065"/>
              </a:spcAft>
              <a:buSzPct val="100000"/>
              <a:buAutoNum type="alphaLcPeriod"/>
            </a:pPr>
            <a:r>
              <a:rPr lang="fr-FR" sz="1600"/>
              <a:t>Les données détaillées</a:t>
            </a:r>
          </a:p>
          <a:p>
            <a:pPr marL="431989" lvl="1" indent="-191995">
              <a:spcAft>
                <a:spcPts val="1065"/>
              </a:spcAft>
              <a:buSzPct val="100000"/>
              <a:buAutoNum type="alphaLcPeriod"/>
            </a:pPr>
            <a:r>
              <a:rPr lang="fr-FR" sz="1600"/>
              <a:t>Comment trouver 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2">
            <a:extLst>
              <a:ext uri="{FF2B5EF4-FFF2-40B4-BE49-F238E27FC236}">
                <a16:creationId xmlns:a16="http://schemas.microsoft.com/office/drawing/2014/main" id="{D9DD734D-5699-4D92-8A70-BDFF3B6978EC}"/>
              </a:ext>
            </a:extLst>
          </p:cNvPr>
          <p:cNvSpPr>
            <a:spLocks noGrp="1"/>
          </p:cNvSpPr>
          <p:nvPr>
            <p:ph type="pic" idx="4294967295"/>
          </p:nvPr>
        </p:nvSpPr>
        <p:spPr>
          <a:xfrm>
            <a:off x="0" y="983999"/>
            <a:ext cx="12192000" cy="276999"/>
          </a:xfrm>
          <a:solidFill>
            <a:srgbClr val="D9D9D9"/>
          </a:solidFill>
          <a:ln cap="flat">
            <a:noFill/>
          </a:ln>
        </p:spPr>
        <p:txBody>
          <a:bodyPr/>
          <a:lstStyle/>
          <a:p>
            <a:endParaRPr lang="fr-MQ"/>
          </a:p>
        </p:txBody>
      </p:sp>
      <p:sp>
        <p:nvSpPr>
          <p:cNvPr id="3" name="Titre 5">
            <a:extLst>
              <a:ext uri="{FF2B5EF4-FFF2-40B4-BE49-F238E27FC236}">
                <a16:creationId xmlns:a16="http://schemas.microsoft.com/office/drawing/2014/main" id="{9AFE937C-DC38-412C-A0CD-6BFC4A2B62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0000" y="3139203"/>
            <a:ext cx="11232000" cy="1084788"/>
          </a:xfrm>
          <a:noFill/>
          <a:ln w="10080">
            <a:solidFill>
              <a:srgbClr val="000000"/>
            </a:solidFill>
            <a:prstDash val="solid"/>
          </a:ln>
        </p:spPr>
        <p:txBody>
          <a:bodyPr wrap="square" lIns="0" tIns="0" rIns="0" bIns="480000" anchor="ctr" anchorCtr="0">
            <a:spAutoFit/>
          </a:bodyPr>
          <a:lstStyle/>
          <a:p>
            <a:pPr marL="527987" indent="-527987" algn="l">
              <a:lnSpc>
                <a:spcPct val="90000"/>
              </a:lnSpc>
              <a:spcAft>
                <a:spcPts val="0"/>
              </a:spcAft>
              <a:buSzPct val="100000"/>
              <a:buAutoNum type="arabicPeriod"/>
            </a:pPr>
            <a:r>
              <a:rPr lang="fr-FR" sz="4333" b="1" cap="none" dirty="0"/>
              <a:t>Des ressources ciblées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23CC0B-995B-4F62-92EC-F3D34BCE71DE}"/>
              </a:ext>
            </a:extLst>
          </p:cNvPr>
          <p:cNvSpPr txBox="1"/>
          <p:nvPr/>
        </p:nvSpPr>
        <p:spPr>
          <a:xfrm>
            <a:off x="10152000" y="6378239"/>
            <a:ext cx="1560000" cy="480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0">
            <a:noAutofit/>
          </a:bodyPr>
          <a:lstStyle/>
          <a:p>
            <a:pPr algn="r"/>
            <a:r>
              <a:rPr lang="fr-FR" sz="1000" b="1" cap="all"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29/09/2022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B896E5-8B1F-44A2-8161-D2216209C470}"/>
              </a:ext>
            </a:extLst>
          </p:cNvPr>
          <p:cNvSpPr txBox="1"/>
          <p:nvPr/>
        </p:nvSpPr>
        <p:spPr>
          <a:xfrm>
            <a:off x="480001" y="6378239"/>
            <a:ext cx="7871999" cy="480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0">
            <a:noAutofit/>
          </a:bodyPr>
          <a:lstStyle/>
          <a:p>
            <a:r>
              <a:rPr lang="fr-FR" sz="1000" b="1"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Plan national de formation</a:t>
            </a:r>
          </a:p>
        </p:txBody>
      </p:sp>
      <p:sp>
        <p:nvSpPr>
          <p:cNvPr id="6" name="Espace réservé du numéro de diapositive 10">
            <a:extLst>
              <a:ext uri="{FF2B5EF4-FFF2-40B4-BE49-F238E27FC236}">
                <a16:creationId xmlns:a16="http://schemas.microsoft.com/office/drawing/2014/main" id="{9EAFDEE3-FD9B-4933-B58A-6AC5229DB8C7}"/>
              </a:ext>
            </a:extLst>
          </p:cNvPr>
          <p:cNvSpPr txBox="1"/>
          <p:nvPr/>
        </p:nvSpPr>
        <p:spPr>
          <a:xfrm>
            <a:off x="8351999" y="6378239"/>
            <a:ext cx="1800000" cy="480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0">
            <a:noAutofit/>
          </a:bodyPr>
          <a:lstStyle/>
          <a:p>
            <a:pPr algn="r"/>
            <a:fld id="{0BCC9B9B-EA54-454A-AC1F-3C4659EB88A4}" type="slidenum">
              <a:rPr lang="fr-FR" sz="1000" b="1"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pPr algn="r"/>
              <a:t>9</a:t>
            </a:fld>
            <a:endParaRPr lang="fr-FR" sz="1000" b="1"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4B35C19-E784-47CC-A025-7E6A4C898C3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1" y="1063200"/>
            <a:ext cx="6590399" cy="2826415"/>
          </a:xfrm>
        </p:spPr>
        <p:txBody>
          <a:bodyPr/>
          <a:lstStyle/>
          <a:p>
            <a:pPr hangingPunct="0">
              <a:spcBef>
                <a:spcPts val="1889"/>
              </a:spcBef>
            </a:pPr>
            <a:r>
              <a:rPr lang="fr-FR" sz="4000" dirty="0">
                <a:latin typeface="Liberation Sans" pitchFamily="18"/>
              </a:rPr>
              <a:t>Découvrir, apprendre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Une page dédiée avec des contenus choisis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Une porte d’entrée vers d’autres ressources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B3ED10-A648-4A55-A8B7-181F75E6C7E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978080" y="-9120"/>
            <a:ext cx="3275040" cy="68683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F129A5-33B8-46A7-A840-893B639988E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410200" y="4784640"/>
            <a:ext cx="2020320" cy="202032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758241F-ED34-489E-8E37-E6EE9782BC0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9840000" y="237600"/>
            <a:ext cx="2160000" cy="32308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4CFFCB-938A-492F-B395-63720EDC45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3400" y="1143000"/>
            <a:ext cx="8261400" cy="3254737"/>
          </a:xfrm>
        </p:spPr>
        <p:txBody>
          <a:bodyPr/>
          <a:lstStyle/>
          <a:p>
            <a:pPr hangingPunct="0">
              <a:spcBef>
                <a:spcPts val="1889"/>
              </a:spcBef>
            </a:pPr>
            <a:r>
              <a:rPr lang="fr-FR" sz="4000" dirty="0">
                <a:latin typeface="Liberation Sans" pitchFamily="18"/>
              </a:rPr>
              <a:t>Tableau de bord de l’économie française (TBEF)</a:t>
            </a:r>
          </a:p>
          <a:p>
            <a:pPr marL="1028700" lvl="1" indent="-571500" hangingPunct="0">
              <a:spcBef>
                <a:spcPts val="1889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latin typeface="Liberation Sans" pitchFamily="18"/>
              </a:rPr>
              <a:t>Un volume de 266 pages retravaillé</a:t>
            </a:r>
          </a:p>
          <a:p>
            <a:pPr marL="1028700" lvl="1" indent="-571500" hangingPunct="0">
              <a:spcBef>
                <a:spcPts val="1889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latin typeface="Liberation Sans" pitchFamily="18"/>
              </a:rPr>
              <a:t>Un outil interactif, fluide et ludique</a:t>
            </a:r>
          </a:p>
          <a:p>
            <a:pPr marL="1028700" lvl="1" indent="-571500" hangingPunct="0">
              <a:spcBef>
                <a:spcPts val="1889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latin typeface="Liberation Sans" pitchFamily="18"/>
              </a:rPr>
              <a:t>Mis à jour en continu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250EAD-0965-4B30-8991-1698C3CABFE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240000" y="3840000"/>
            <a:ext cx="5760000" cy="278352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1EFF54B-CFAE-4EFC-8BE7-6C925E3B6E8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1000" y="914400"/>
            <a:ext cx="6081720" cy="5768246"/>
          </a:xfrm>
        </p:spPr>
        <p:txBody>
          <a:bodyPr/>
          <a:lstStyle/>
          <a:p>
            <a:pPr marL="457200" indent="-457200" hangingPunct="0">
              <a:spcBef>
                <a:spcPts val="1889"/>
              </a:spcBef>
              <a:buFont typeface="Arial" panose="020B0604020202020204" pitchFamily="34" charset="0"/>
              <a:buChar char="•"/>
            </a:pPr>
            <a:r>
              <a:rPr lang="fr-FR" sz="4000" dirty="0">
                <a:latin typeface="Liberation Sans" pitchFamily="18"/>
              </a:rPr>
              <a:t>Les essentiels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-Thématique ou régional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-Ce qu’il y a à savoir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-Des focus sélectionnés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-Les bases méthodologiques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-Un repérage dans l’offre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-Retrouvez L’essentiel sur...la Martinique</a:t>
            </a:r>
          </a:p>
          <a:p>
            <a:pPr marL="457200" indent="-457200" hangingPunct="0">
              <a:spcBef>
                <a:spcPts val="1889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latin typeface="Liberation Sans" pitchFamily="18"/>
              </a:rPr>
              <a:t>Des exemples de </a:t>
            </a:r>
            <a:r>
              <a:rPr lang="fr-FR" sz="2800" dirty="0">
                <a:latin typeface="Liberation Sans" pitchFamily="18"/>
                <a:hlinkClick r:id="rId3"/>
              </a:rPr>
              <a:t>datavisualisation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513562-BEFB-4210-9199-2E091DD4C83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10445" t="25070" r="9879" b="16511"/>
          <a:stretch>
            <a:fillRect/>
          </a:stretch>
        </p:blipFill>
        <p:spPr>
          <a:xfrm>
            <a:off x="6881760" y="480000"/>
            <a:ext cx="5092320" cy="3840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D46CE6-2187-44FE-80D8-BB4128AE332B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587913" y="4398241"/>
            <a:ext cx="2092799" cy="209279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7061AB3F-1A4C-445C-9919-484FB9BE83DE}"/>
              </a:ext>
            </a:extLst>
          </p:cNvPr>
          <p:cNvSpPr>
            <a:spLocks noGrp="1"/>
          </p:cNvSpPr>
          <p:nvPr>
            <p:ph type="pic" idx="4294967295"/>
          </p:nvPr>
        </p:nvSpPr>
        <p:spPr>
          <a:xfrm>
            <a:off x="0" y="983999"/>
            <a:ext cx="12192000" cy="276999"/>
          </a:xfrm>
          <a:solidFill>
            <a:srgbClr val="D9D9D9"/>
          </a:solidFill>
          <a:ln cap="flat">
            <a:noFill/>
          </a:ln>
        </p:spPr>
        <p:txBody>
          <a:bodyPr/>
          <a:lstStyle/>
          <a:p>
            <a:endParaRPr lang="fr-MQ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74B4837-A804-4B57-94A6-F1DD1E6542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0000" y="3139203"/>
            <a:ext cx="11232000" cy="1084788"/>
          </a:xfrm>
          <a:noFill/>
          <a:ln w="10080">
            <a:solidFill>
              <a:srgbClr val="000000"/>
            </a:solidFill>
            <a:prstDash val="solid"/>
          </a:ln>
        </p:spPr>
        <p:txBody>
          <a:bodyPr wrap="square" lIns="0" tIns="0" rIns="0" bIns="480000" anchor="ctr" anchorCtr="0">
            <a:spAutoFit/>
          </a:bodyPr>
          <a:lstStyle/>
          <a:p>
            <a:pPr marL="527987" indent="-527987" algn="l">
              <a:lnSpc>
                <a:spcPct val="90000"/>
              </a:lnSpc>
              <a:spcAft>
                <a:spcPts val="0"/>
              </a:spcAft>
              <a:buSzPct val="100000"/>
              <a:buAutoNum type="arabicPeriod" startAt="2"/>
            </a:pPr>
            <a:r>
              <a:rPr lang="fr-FR" sz="4333" b="1" cap="none"/>
              <a:t>Des approches variées</a:t>
            </a:r>
          </a:p>
        </p:txBody>
      </p:sp>
      <p:sp>
        <p:nvSpPr>
          <p:cNvPr id="4" name="Espace réservé du pied de page 1">
            <a:extLst>
              <a:ext uri="{FF2B5EF4-FFF2-40B4-BE49-F238E27FC236}">
                <a16:creationId xmlns:a16="http://schemas.microsoft.com/office/drawing/2014/main" id="{A7A7ADBF-9903-4ACA-BA47-5C3F51957C25}"/>
              </a:ext>
            </a:extLst>
          </p:cNvPr>
          <p:cNvSpPr txBox="1"/>
          <p:nvPr/>
        </p:nvSpPr>
        <p:spPr>
          <a:xfrm>
            <a:off x="480000" y="6378239"/>
            <a:ext cx="9120000" cy="480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0">
            <a:noAutofit/>
          </a:bodyPr>
          <a:lstStyle/>
          <a:p>
            <a:r>
              <a:rPr lang="fr-FR" sz="1000" b="1"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PAF – Dispositif 22A0310053 Éducation économique, juridique et managériale – Module 31245 Éducation budgétaire et financière – 12 octobre 2022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1537C92-F585-430D-8FC0-DD8F1E3ACE7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791680" y="3557760"/>
            <a:ext cx="6400320" cy="316224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C2D783-AE63-4A0A-9BE4-951C9FB850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" y="1604640"/>
            <a:ext cx="10972320" cy="2639184"/>
          </a:xfrm>
        </p:spPr>
        <p:txBody>
          <a:bodyPr/>
          <a:lstStyle/>
          <a:p>
            <a:pPr hangingPunct="0">
              <a:spcBef>
                <a:spcPts val="1889"/>
              </a:spcBef>
            </a:pPr>
            <a:r>
              <a:rPr lang="fr-FR" sz="4000" dirty="0">
                <a:latin typeface="Liberation Sans" pitchFamily="18"/>
              </a:rPr>
              <a:t>Les vidéos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Une chaîne </a:t>
            </a:r>
            <a:r>
              <a:rPr lang="fr-FR" sz="2800" dirty="0" err="1">
                <a:latin typeface="Liberation Sans" pitchFamily="18"/>
              </a:rPr>
              <a:t>Youtube</a:t>
            </a:r>
            <a:endParaRPr lang="fr-FR" sz="2800" dirty="0">
              <a:latin typeface="Liberation Sans" pitchFamily="18"/>
            </a:endParaRP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Une liste de lecture dédiée à la pédagogie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Un vaste choix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2627B7-2AE3-4C9A-9336-A6188D19F7C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800000" y="625921"/>
            <a:ext cx="7191840" cy="97871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que 4" title="datagora-horizontal">
            <a:hlinkClick r:id="rId5"/>
            <a:extLst>
              <a:ext uri="{FF2B5EF4-FFF2-40B4-BE49-F238E27FC236}">
                <a16:creationId xmlns:a16="http://schemas.microsoft.com/office/drawing/2014/main" id="{AB1EA737-15E3-4284-A2A8-75B0B6D9C438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920000" y="5040000"/>
            <a:ext cx="1904640" cy="50736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428B143-9BF9-4210-A4FE-0CB46D7963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" y="1604640"/>
            <a:ext cx="10972320" cy="2395528"/>
          </a:xfrm>
        </p:spPr>
        <p:txBody>
          <a:bodyPr/>
          <a:lstStyle/>
          <a:p>
            <a:pPr hangingPunct="0">
              <a:spcBef>
                <a:spcPts val="1889"/>
              </a:spcBef>
            </a:pPr>
            <a:r>
              <a:rPr lang="fr-FR" sz="4000" dirty="0">
                <a:latin typeface="Liberation Sans" pitchFamily="18"/>
              </a:rPr>
              <a:t>Le blog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Une autre vue de l’Insee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Une réponse moins institutionnelle </a:t>
            </a:r>
            <a:br>
              <a:rPr lang="fr-FR" sz="2800" dirty="0">
                <a:latin typeface="Liberation Sans" pitchFamily="18"/>
              </a:rPr>
            </a:br>
            <a:r>
              <a:rPr lang="fr-FR" sz="2800" dirty="0">
                <a:latin typeface="Liberation Sans" pitchFamily="18"/>
              </a:rPr>
              <a:t>sur l’actualité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E5C4F0-57DB-4CAE-B054-9965BA96EB0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06881" y="318240"/>
            <a:ext cx="4893119" cy="544176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6BA936-235D-45CE-A887-09D86C80096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186880" y="4080000"/>
            <a:ext cx="1920000" cy="1920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5DCA79E-AA4E-4F79-B6CE-5704DED4A88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" y="1604641"/>
            <a:ext cx="10972320" cy="3354829"/>
          </a:xfrm>
        </p:spPr>
        <p:txBody>
          <a:bodyPr/>
          <a:lstStyle/>
          <a:p>
            <a:pPr hangingPunct="0">
              <a:spcBef>
                <a:spcPts val="1889"/>
              </a:spcBef>
            </a:pPr>
            <a:r>
              <a:rPr lang="fr-FR" sz="4267" dirty="0" err="1">
                <a:latin typeface="Liberation Sans" pitchFamily="18"/>
              </a:rPr>
              <a:t>InseeMobile</a:t>
            </a:r>
            <a:endParaRPr lang="fr-FR" sz="4267" dirty="0">
              <a:latin typeface="Liberation Sans" pitchFamily="18"/>
            </a:endParaRP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Sur les stores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Une sélection d’informations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Des news, des jeux,...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Une animation éditoriale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738A8A-8DB2-41F9-8317-C13D4F1E138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800000" y="2251199"/>
            <a:ext cx="868800" cy="8688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973058-288E-43DA-A69B-1EFAD24B41A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696640" y="2251199"/>
            <a:ext cx="922560" cy="92256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2288F6-909A-4440-935C-5BCB8FA33BC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640000" y="240000"/>
            <a:ext cx="2817120" cy="592176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DE5C3B0-88CD-4DFF-9C6A-B6825550A07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" y="1604640"/>
            <a:ext cx="10972320" cy="3542060"/>
          </a:xfrm>
        </p:spPr>
        <p:txBody>
          <a:bodyPr/>
          <a:lstStyle/>
          <a:p>
            <a:pPr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Et toujours...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Twitter national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Twitter « Insee en Régions »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LinkedIn (compte Insee mais aussi le directeur général, le chef du département de la conjoncture, le chef du Service Territorial de Martinique...)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2F02AF-7307-4739-9869-5ED7DF29797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400000" y="1200000"/>
            <a:ext cx="2047680" cy="82656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3">
            <a:extLst>
              <a:ext uri="{FF2B5EF4-FFF2-40B4-BE49-F238E27FC236}">
                <a16:creationId xmlns:a16="http://schemas.microsoft.com/office/drawing/2014/main" id="{B641C0DD-FF44-4108-B17C-18C997D202B7}"/>
              </a:ext>
            </a:extLst>
          </p:cNvPr>
          <p:cNvSpPr>
            <a:spLocks noGrp="1"/>
          </p:cNvSpPr>
          <p:nvPr>
            <p:ph type="pic" idx="4294967295"/>
          </p:nvPr>
        </p:nvSpPr>
        <p:spPr>
          <a:xfrm>
            <a:off x="0" y="983999"/>
            <a:ext cx="12192000" cy="276999"/>
          </a:xfrm>
          <a:solidFill>
            <a:srgbClr val="D9D9D9"/>
          </a:solidFill>
          <a:ln cap="flat">
            <a:noFill/>
          </a:ln>
        </p:spPr>
        <p:txBody>
          <a:bodyPr/>
          <a:lstStyle/>
          <a:p>
            <a:endParaRPr lang="fr-MQ"/>
          </a:p>
        </p:txBody>
      </p:sp>
      <p:sp>
        <p:nvSpPr>
          <p:cNvPr id="3" name="Titre 3">
            <a:extLst>
              <a:ext uri="{FF2B5EF4-FFF2-40B4-BE49-F238E27FC236}">
                <a16:creationId xmlns:a16="http://schemas.microsoft.com/office/drawing/2014/main" id="{CD683855-2B37-4CA3-B009-55CF511A9E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0000" y="3139203"/>
            <a:ext cx="11232000" cy="1084788"/>
          </a:xfrm>
          <a:noFill/>
          <a:ln w="10080">
            <a:solidFill>
              <a:srgbClr val="000000"/>
            </a:solidFill>
            <a:prstDash val="solid"/>
          </a:ln>
        </p:spPr>
        <p:txBody>
          <a:bodyPr wrap="square" lIns="0" tIns="0" rIns="0" bIns="480000" anchor="ctr" anchorCtr="0">
            <a:spAutoFit/>
          </a:bodyPr>
          <a:lstStyle/>
          <a:p>
            <a:pPr marL="527987" indent="-527987" algn="l">
              <a:lnSpc>
                <a:spcPct val="90000"/>
              </a:lnSpc>
              <a:spcAft>
                <a:spcPts val="0"/>
              </a:spcAft>
              <a:buSzPct val="100000"/>
              <a:buAutoNum type="arabicPeriod" startAt="3"/>
            </a:pPr>
            <a:r>
              <a:rPr lang="fr-FR" sz="4333" b="1" cap="none"/>
              <a:t>Une matière proche et vivante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B00A82C-5E19-42B5-9789-EEC9585F8E14}"/>
              </a:ext>
            </a:extLst>
          </p:cNvPr>
          <p:cNvSpPr txBox="1"/>
          <p:nvPr/>
        </p:nvSpPr>
        <p:spPr>
          <a:xfrm>
            <a:off x="480000" y="6378239"/>
            <a:ext cx="9120000" cy="480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0">
            <a:noAutofit/>
          </a:bodyPr>
          <a:lstStyle/>
          <a:p>
            <a:r>
              <a:rPr lang="fr-FR" sz="1000" b="1"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PAF – Dispositif 22A0310053 Éducation économique, juridique et managériale – Module 31245 Éducation budgétaire et financière – 12 octobre 2022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27E7CDC-A719-4EA7-821C-3A36CB4808F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517920" y="4757761"/>
            <a:ext cx="4281600" cy="185231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826113-DA8E-4411-876D-FC17FF61EB2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" y="1604641"/>
            <a:ext cx="10972320" cy="4257897"/>
          </a:xfrm>
        </p:spPr>
        <p:txBody>
          <a:bodyPr/>
          <a:lstStyle/>
          <a:p>
            <a:pPr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Insee Références</a:t>
            </a:r>
          </a:p>
          <a:p>
            <a:pPr lvl="1"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-Réguliers ou ponctuels</a:t>
            </a:r>
          </a:p>
          <a:p>
            <a:pPr lvl="1"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-Des dossiers et éclairages</a:t>
            </a:r>
          </a:p>
          <a:p>
            <a:pPr lvl="1"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-Des fiches</a:t>
            </a:r>
          </a:p>
          <a:p>
            <a:pPr lvl="1"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-Des infographies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2B197C-4398-4465-A239-D436E14D670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b="2268"/>
          <a:stretch>
            <a:fillRect/>
          </a:stretch>
        </p:blipFill>
        <p:spPr>
          <a:xfrm>
            <a:off x="8400000" y="52800"/>
            <a:ext cx="3229920" cy="474672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1ABB585-3C85-4D17-A41C-CD720F160BF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2000" y="993372"/>
            <a:ext cx="10972320" cy="4703916"/>
          </a:xfrm>
        </p:spPr>
        <p:txBody>
          <a:bodyPr/>
          <a:lstStyle/>
          <a:p>
            <a:pPr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Statistiques locales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-Des cartes</a:t>
            </a:r>
          </a:p>
          <a:p>
            <a:pPr lvl="2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*De la commune à la région	</a:t>
            </a:r>
          </a:p>
          <a:p>
            <a:pPr lvl="2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*Des carreaux et autres zonages </a:t>
            </a:r>
            <a:r>
              <a:rPr lang="fr-FR" sz="2800" dirty="0" err="1">
                <a:latin typeface="Liberation Sans" pitchFamily="18"/>
              </a:rPr>
              <a:t>infracommunaux</a:t>
            </a:r>
            <a:endParaRPr lang="fr-FR" sz="2800" dirty="0">
              <a:latin typeface="Liberation Sans" pitchFamily="18"/>
            </a:endParaRP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-Des tableaux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-Des outils de cartographie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-Mis à jour régulièrement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CF6ECC-AA10-4D9F-9EF3-068AD032D50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728160" y="650880"/>
            <a:ext cx="5271840" cy="23731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910604-96EF-479B-AD79-E9B341DDBDB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720000" y="3840001"/>
            <a:ext cx="5280000" cy="24441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FDE648-3D3E-447F-9FF2-76A79C57029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560000" y="0"/>
            <a:ext cx="1688160" cy="168816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A0BEB3B-8583-45DE-9156-1D3D0B818CC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" y="1604641"/>
            <a:ext cx="10972320" cy="4029373"/>
          </a:xfrm>
        </p:spPr>
        <p:txBody>
          <a:bodyPr/>
          <a:lstStyle/>
          <a:p>
            <a:pPr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Données détaillées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-Des résultats d’enquêtes</a:t>
            </a:r>
          </a:p>
          <a:p>
            <a:pPr lvl="2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*Au format csv ou xlsx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-Des séries chronologiques</a:t>
            </a:r>
          </a:p>
          <a:p>
            <a:pPr lvl="2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*Mensuelles, trimestrielles, annuelles,…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-Des API qui montent en puissance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ADFE7A-9376-4C70-817A-BF248047C30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233440" y="480000"/>
            <a:ext cx="3504480" cy="3360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87CB354-DE96-4F63-86BF-22DE87673BA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" y="1604641"/>
            <a:ext cx="10972320" cy="4257897"/>
          </a:xfrm>
        </p:spPr>
        <p:txBody>
          <a:bodyPr/>
          <a:lstStyle/>
          <a:p>
            <a:pPr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Tous les chiffres au même endroit</a:t>
            </a:r>
          </a:p>
          <a:p>
            <a:pPr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Le meilleur moyen de trouver</a:t>
            </a:r>
          </a:p>
          <a:p>
            <a:pPr lvl="1"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-Des raccourcis</a:t>
            </a:r>
          </a:p>
          <a:p>
            <a:pPr lvl="1"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-Une recherche</a:t>
            </a:r>
          </a:p>
          <a:p>
            <a:pPr lvl="2"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*Avec </a:t>
            </a:r>
            <a:r>
              <a:rPr lang="fr-FR" sz="4267" dirty="0" err="1">
                <a:latin typeface="Liberation Sans" pitchFamily="18"/>
              </a:rPr>
              <a:t>autocomplétion</a:t>
            </a:r>
            <a:endParaRPr lang="fr-FR" sz="4267" dirty="0">
              <a:latin typeface="Liberation Sans" pitchFamily="1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F89DE0-AD58-4ED1-9341-47D56A39C17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920001" y="3120000"/>
            <a:ext cx="3980639" cy="28382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6CD45A-1B1E-48B2-BC90-24D5DA20E4D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88000" y="144000"/>
            <a:ext cx="6960000" cy="146112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11A6568-755D-488F-A772-EF4DA9A88F8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" y="1604641"/>
            <a:ext cx="10972320" cy="3354829"/>
          </a:xfrm>
        </p:spPr>
        <p:txBody>
          <a:bodyPr/>
          <a:lstStyle/>
          <a:p>
            <a:pPr hangingPunct="0">
              <a:spcBef>
                <a:spcPts val="1889"/>
              </a:spcBef>
            </a:pPr>
            <a:r>
              <a:rPr lang="fr-FR" sz="4267" dirty="0">
                <a:latin typeface="Liberation Sans" pitchFamily="18"/>
              </a:rPr>
              <a:t>Pour bien comprendre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-Des définitions, des nomenclatures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-Des informations sur les sources de données</a:t>
            </a:r>
          </a:p>
          <a:p>
            <a:pPr lvl="2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*Leur constitution, les traitements, etc.</a:t>
            </a:r>
          </a:p>
          <a:p>
            <a:pPr lvl="1" hangingPunct="0">
              <a:spcBef>
                <a:spcPts val="1889"/>
              </a:spcBef>
            </a:pPr>
            <a:r>
              <a:rPr lang="fr-FR" sz="2800" dirty="0">
                <a:latin typeface="Liberation Sans" pitchFamily="18"/>
              </a:rPr>
              <a:t>-Des éléments sur la qualité, la méthodologie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1B185C-1E61-4666-B8C8-1B8950A3314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419840" y="960001"/>
            <a:ext cx="3860160" cy="60911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DE8B7BC-F7F3-410A-A6E9-8B3BC075CCA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" y="1604641"/>
            <a:ext cx="10972320" cy="4914551"/>
          </a:xfrm>
        </p:spPr>
        <p:txBody>
          <a:bodyPr/>
          <a:lstStyle/>
          <a:p>
            <a:pPr marL="571500" indent="-571500" hangingPunct="0">
              <a:spcBef>
                <a:spcPts val="1889"/>
              </a:spcBef>
              <a:buFont typeface="Arial" panose="020B0604020202020204" pitchFamily="34" charset="0"/>
              <a:buChar char="•"/>
            </a:pPr>
            <a:r>
              <a:rPr lang="fr-FR" sz="4267" dirty="0">
                <a:latin typeface="Liberation Sans" pitchFamily="18"/>
              </a:rPr>
              <a:t>Merci pour votre attention !</a:t>
            </a:r>
          </a:p>
          <a:p>
            <a:pPr marL="571500" indent="-571500" hangingPunct="0">
              <a:spcBef>
                <a:spcPts val="1889"/>
              </a:spcBef>
              <a:buFont typeface="Arial" panose="020B0604020202020204" pitchFamily="34" charset="0"/>
              <a:buChar char="•"/>
            </a:pPr>
            <a:r>
              <a:rPr lang="fr-FR" sz="4267" dirty="0">
                <a:latin typeface="Liberation Sans" pitchFamily="18"/>
              </a:rPr>
              <a:t>N’oubliez pas la compétition européenne de statistiques</a:t>
            </a:r>
          </a:p>
          <a:p>
            <a:pPr hangingPunct="0">
              <a:spcBef>
                <a:spcPts val="1889"/>
              </a:spcBef>
            </a:pPr>
            <a:endParaRPr lang="fr-FR" sz="4267" dirty="0">
              <a:latin typeface="Liberation Sans" pitchFamily="18"/>
            </a:endParaRPr>
          </a:p>
          <a:p>
            <a:pPr hangingPunct="0">
              <a:spcBef>
                <a:spcPts val="1889"/>
              </a:spcBef>
            </a:pPr>
            <a:endParaRPr lang="fr-FR" sz="4267" dirty="0">
              <a:latin typeface="Liberation Sans" pitchFamily="18"/>
            </a:endParaRPr>
          </a:p>
          <a:p>
            <a:pPr algn="ctr" hangingPunct="0">
              <a:spcBef>
                <a:spcPts val="1889"/>
              </a:spcBef>
            </a:pPr>
            <a:endParaRPr lang="fr-FR" sz="4267" dirty="0">
              <a:latin typeface="Liberation Sans" pitchFamily="1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D37E95-E374-42F9-81D8-78977EF356C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800000" y="3552000"/>
            <a:ext cx="2539680" cy="138384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C9258B4-C1F7-48BC-BC3C-4D71C0F93BF4}"/>
              </a:ext>
            </a:extLst>
          </p:cNvPr>
          <p:cNvSpPr txBox="1"/>
          <p:nvPr/>
        </p:nvSpPr>
        <p:spPr>
          <a:xfrm>
            <a:off x="8160000" y="3847680"/>
            <a:ext cx="2880000" cy="8289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0000" tIns="60000" rIns="120000" bIns="60000" anchorCtr="0" compatLnSpc="0">
            <a:spAutoFit/>
          </a:bodyPr>
          <a:lstStyle/>
          <a:p>
            <a:pPr hangingPunct="0"/>
            <a:r>
              <a:rPr lang="fr-FR" sz="2400">
                <a:solidFill>
                  <a:srgbClr val="E4003A"/>
                </a:solidFill>
                <a:latin typeface="Liberation Sans" pitchFamily="18"/>
                <a:ea typeface="Microsoft YaHei" pitchFamily="2"/>
                <a:cs typeface="Arial" pitchFamily="2"/>
              </a:rPr>
              <a:t>Lancement</a:t>
            </a:r>
            <a:br>
              <a:rPr lang="fr-FR" sz="2400">
                <a:solidFill>
                  <a:srgbClr val="E4003A"/>
                </a:solidFill>
                <a:latin typeface="Liberation Sans" pitchFamily="18"/>
                <a:ea typeface="Microsoft YaHei" pitchFamily="2"/>
                <a:cs typeface="Arial" pitchFamily="2"/>
              </a:rPr>
            </a:br>
            <a:r>
              <a:rPr lang="fr-FR" sz="2400">
                <a:solidFill>
                  <a:srgbClr val="E4003A"/>
                </a:solidFill>
                <a:latin typeface="Liberation Sans" pitchFamily="18"/>
                <a:ea typeface="Microsoft YaHei" pitchFamily="2"/>
                <a:cs typeface="Arial" pitchFamily="2"/>
              </a:rPr>
              <a:t>le jeudi 20 octobre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arré corné 2">
            <a:extLst>
              <a:ext uri="{FF2B5EF4-FFF2-40B4-BE49-F238E27FC236}">
                <a16:creationId xmlns:a16="http://schemas.microsoft.com/office/drawing/2014/main" id="{A473F725-DA5E-47DF-AF62-049D5ED3B954}"/>
              </a:ext>
            </a:extLst>
          </p:cNvPr>
          <p:cNvSpPr/>
          <p:nvPr/>
        </p:nvSpPr>
        <p:spPr>
          <a:xfrm>
            <a:off x="1828800" y="2667000"/>
            <a:ext cx="8801237" cy="2537048"/>
          </a:xfrm>
          <a:prstGeom prst="foldedCorner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002060"/>
              </a:solidFill>
            </a:endParaRPr>
          </a:p>
          <a:p>
            <a:pPr algn="ctr"/>
            <a:r>
              <a:rPr lang="fr-FR" sz="2800" b="1" dirty="0">
                <a:solidFill>
                  <a:srgbClr val="002060"/>
                </a:solidFill>
              </a:rPr>
              <a:t>Piloter l’action éducative dans le cadre des partenariats avec l’Insee et la Banque de France</a:t>
            </a:r>
          </a:p>
          <a:p>
            <a:pPr algn="ctr"/>
            <a:r>
              <a:rPr lang="fr-FR" sz="2800" b="1" dirty="0">
                <a:solidFill>
                  <a:srgbClr val="002060"/>
                </a:solidFill>
              </a:rPr>
              <a:t>______________________</a:t>
            </a: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Madame Catherine GLONDU</a:t>
            </a:r>
          </a:p>
          <a:p>
            <a:pPr algn="ctr"/>
            <a:r>
              <a:rPr lang="fr-FR" sz="2400" dirty="0">
                <a:solidFill>
                  <a:srgbClr val="002060"/>
                </a:solidFill>
              </a:rPr>
              <a:t>Inspectrice d’Académie Inspectrice Pédagogique Régionale d’Économie et Gestion – Académie de Martinique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AFB945-AEC2-4295-8FDF-AFE86341B134}"/>
              </a:ext>
            </a:extLst>
          </p:cNvPr>
          <p:cNvSpPr txBox="1"/>
          <p:nvPr/>
        </p:nvSpPr>
        <p:spPr>
          <a:xfrm>
            <a:off x="533400" y="6439744"/>
            <a:ext cx="1120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PAF – Dispositif 22A0310053 Éducation économique, juridique et managériale – Module 31245 Éducation budgétaire et financière – 12 octobre 2022  </a:t>
            </a:r>
            <a:endParaRPr lang="fr-MQ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6024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81C088-6022-451A-B41F-45341B8E6C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07"/>
          <a:stretch/>
        </p:blipFill>
        <p:spPr>
          <a:xfrm>
            <a:off x="552450" y="1991529"/>
            <a:ext cx="11087100" cy="4256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D15CCEC-C691-4998-9D92-CC167720CD15}"/>
              </a:ext>
            </a:extLst>
          </p:cNvPr>
          <p:cNvSpPr/>
          <p:nvPr/>
        </p:nvSpPr>
        <p:spPr>
          <a:xfrm>
            <a:off x="4128868" y="266775"/>
            <a:ext cx="76200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2060"/>
                </a:solidFill>
              </a:rPr>
              <a:t>Les ressources </a:t>
            </a:r>
            <a:r>
              <a:rPr lang="fr-FR" sz="2800" b="1" dirty="0">
                <a:solidFill>
                  <a:srgbClr val="002060"/>
                </a:solidFill>
                <a:hlinkClick r:id="rId3" tooltip="Consulter"/>
              </a:rPr>
              <a:t>Eduscol</a:t>
            </a:r>
            <a:r>
              <a:rPr lang="fr-FR" sz="2800" b="1" dirty="0">
                <a:solidFill>
                  <a:srgbClr val="002060"/>
                </a:solidFill>
              </a:rPr>
              <a:t> pour renforcer l’éducation économique, budgétaire et financière</a:t>
            </a:r>
          </a:p>
          <a:p>
            <a:pPr algn="ctr"/>
            <a:r>
              <a:rPr lang="fr-FR" sz="2800" b="1" dirty="0">
                <a:solidFill>
                  <a:srgbClr val="C00000"/>
                </a:solidFill>
              </a:rPr>
              <a:t>LES RESSOURCES BANQUE DE FRANCE - CITECO</a:t>
            </a:r>
            <a:endParaRPr lang="fr-MQ" sz="2800" b="1" dirty="0">
              <a:solidFill>
                <a:srgbClr val="C00000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5624E3B-1E4E-4E8C-8D30-8CD043C7C7E6}"/>
              </a:ext>
            </a:extLst>
          </p:cNvPr>
          <p:cNvSpPr/>
          <p:nvPr/>
        </p:nvSpPr>
        <p:spPr>
          <a:xfrm>
            <a:off x="5943600" y="3276600"/>
            <a:ext cx="2133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662150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992C29-8CD6-4567-A4F0-4877AFF69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11990877" cy="647700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EB6D633D-2E70-483B-9A43-98C55C55D130}"/>
              </a:ext>
            </a:extLst>
          </p:cNvPr>
          <p:cNvSpPr/>
          <p:nvPr/>
        </p:nvSpPr>
        <p:spPr>
          <a:xfrm>
            <a:off x="4648200" y="4267200"/>
            <a:ext cx="25908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5DF6193-2391-452E-895B-44DC6E3AB49C}"/>
              </a:ext>
            </a:extLst>
          </p:cNvPr>
          <p:cNvSpPr/>
          <p:nvPr/>
        </p:nvSpPr>
        <p:spPr>
          <a:xfrm>
            <a:off x="152400" y="4343400"/>
            <a:ext cx="16764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016E862-0B97-4807-9537-C23E05FDCE33}"/>
              </a:ext>
            </a:extLst>
          </p:cNvPr>
          <p:cNvSpPr/>
          <p:nvPr/>
        </p:nvSpPr>
        <p:spPr>
          <a:xfrm>
            <a:off x="5943600" y="1676400"/>
            <a:ext cx="25908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660033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6A7417A-E59A-487D-A416-EC7605B76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-9378"/>
            <a:ext cx="10134600" cy="6791468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CB4CE963-0895-4D01-B730-428A4CD207CE}"/>
              </a:ext>
            </a:extLst>
          </p:cNvPr>
          <p:cNvSpPr/>
          <p:nvPr/>
        </p:nvSpPr>
        <p:spPr>
          <a:xfrm>
            <a:off x="1066800" y="6172200"/>
            <a:ext cx="1143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3CE1441-3FA4-4509-81E8-762A2C5CC6C0}"/>
              </a:ext>
            </a:extLst>
          </p:cNvPr>
          <p:cNvSpPr/>
          <p:nvPr/>
        </p:nvSpPr>
        <p:spPr>
          <a:xfrm>
            <a:off x="5410200" y="1143000"/>
            <a:ext cx="18288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60A0147C-752E-43AF-BD7E-83387AC2DA79}"/>
              </a:ext>
            </a:extLst>
          </p:cNvPr>
          <p:cNvSpPr/>
          <p:nvPr/>
        </p:nvSpPr>
        <p:spPr>
          <a:xfrm>
            <a:off x="3886200" y="4876800"/>
            <a:ext cx="58674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47660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7DD790-E293-4E88-BBE1-CAF52C9A9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13471"/>
            <a:ext cx="11658600" cy="6571492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409D973-4385-46A1-9B8C-A71B21448706}"/>
              </a:ext>
            </a:extLst>
          </p:cNvPr>
          <p:cNvSpPr/>
          <p:nvPr/>
        </p:nvSpPr>
        <p:spPr>
          <a:xfrm>
            <a:off x="609600" y="2286000"/>
            <a:ext cx="11430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435AA49-9279-463A-8F6B-FF785004ECAD}"/>
              </a:ext>
            </a:extLst>
          </p:cNvPr>
          <p:cNvSpPr/>
          <p:nvPr/>
        </p:nvSpPr>
        <p:spPr>
          <a:xfrm>
            <a:off x="4495800" y="4648200"/>
            <a:ext cx="2362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6C90FF13-9470-4CA8-83D9-3E3BB0958346}"/>
              </a:ext>
            </a:extLst>
          </p:cNvPr>
          <p:cNvCxnSpPr/>
          <p:nvPr/>
        </p:nvCxnSpPr>
        <p:spPr>
          <a:xfrm>
            <a:off x="4191000" y="5638800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1DAC2FD3-D0E9-4E47-A56E-9E858A4E237A}"/>
              </a:ext>
            </a:extLst>
          </p:cNvPr>
          <p:cNvCxnSpPr/>
          <p:nvPr/>
        </p:nvCxnSpPr>
        <p:spPr>
          <a:xfrm>
            <a:off x="4191000" y="6400800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>
            <a:extLst>
              <a:ext uri="{FF2B5EF4-FFF2-40B4-BE49-F238E27FC236}">
                <a16:creationId xmlns:a16="http://schemas.microsoft.com/office/drawing/2014/main" id="{40B3D127-885D-4E5E-BF45-5987C7969804}"/>
              </a:ext>
            </a:extLst>
          </p:cNvPr>
          <p:cNvSpPr/>
          <p:nvPr/>
        </p:nvSpPr>
        <p:spPr>
          <a:xfrm>
            <a:off x="8305800" y="457199"/>
            <a:ext cx="1676400" cy="3810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666DBC8-EDE8-4387-961C-36D8BAC966AC}"/>
              </a:ext>
            </a:extLst>
          </p:cNvPr>
          <p:cNvCxnSpPr/>
          <p:nvPr/>
        </p:nvCxnSpPr>
        <p:spPr>
          <a:xfrm>
            <a:off x="12039600" y="1524000"/>
            <a:ext cx="0" cy="51816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F2944962-06AE-422F-B379-340B1B5358D3}"/>
              </a:ext>
            </a:extLst>
          </p:cNvPr>
          <p:cNvSpPr/>
          <p:nvPr/>
        </p:nvSpPr>
        <p:spPr>
          <a:xfrm>
            <a:off x="609600" y="1676400"/>
            <a:ext cx="11430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476452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1061CAF-5B12-4F23-8F96-F621635E93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711" b="37037"/>
          <a:stretch/>
        </p:blipFill>
        <p:spPr>
          <a:xfrm>
            <a:off x="37514" y="152400"/>
            <a:ext cx="4077286" cy="1295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01380D-9521-4C4D-BE5C-67160626EA59}"/>
              </a:ext>
            </a:extLst>
          </p:cNvPr>
          <p:cNvSpPr/>
          <p:nvPr/>
        </p:nvSpPr>
        <p:spPr>
          <a:xfrm>
            <a:off x="4128868" y="323046"/>
            <a:ext cx="762000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2060"/>
                </a:solidFill>
              </a:rPr>
              <a:t>Les ressources </a:t>
            </a:r>
            <a:r>
              <a:rPr lang="fr-FR" sz="2800" b="1" dirty="0">
                <a:solidFill>
                  <a:srgbClr val="002060"/>
                </a:solidFill>
                <a:hlinkClick r:id="rId3" tooltip="Consulter"/>
              </a:rPr>
              <a:t>Eduscol</a:t>
            </a:r>
            <a:r>
              <a:rPr lang="fr-FR" sz="2800" b="1" dirty="0">
                <a:solidFill>
                  <a:srgbClr val="002060"/>
                </a:solidFill>
              </a:rPr>
              <a:t> pour renforcer l’éducation économique, budgétaire et financière</a:t>
            </a:r>
            <a:endParaRPr lang="fr-MQ" sz="2800" b="1" dirty="0">
              <a:solidFill>
                <a:srgbClr val="00206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2E91B5-056F-49AC-9B0C-5D1093F3BB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028" b="14947"/>
          <a:stretch/>
        </p:blipFill>
        <p:spPr>
          <a:xfrm>
            <a:off x="198120" y="1577926"/>
            <a:ext cx="11520268" cy="3627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EBAF5F-9C1F-4DEE-A34F-B6AC929777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535"/>
          <a:stretch/>
        </p:blipFill>
        <p:spPr>
          <a:xfrm>
            <a:off x="914400" y="2133600"/>
            <a:ext cx="3860938" cy="4550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B4FD23-8E24-4C64-B3A1-589E3E7DDB6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761"/>
          <a:stretch/>
        </p:blipFill>
        <p:spPr>
          <a:xfrm>
            <a:off x="5334000" y="2133600"/>
            <a:ext cx="3832119" cy="4550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85450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615E7F0-633B-43C3-B076-5711658408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252"/>
          <a:stretch/>
        </p:blipFill>
        <p:spPr>
          <a:xfrm>
            <a:off x="1066800" y="232465"/>
            <a:ext cx="10058400" cy="6614984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BC2F49B5-4F7B-4597-A102-04C97BBA93F3}"/>
              </a:ext>
            </a:extLst>
          </p:cNvPr>
          <p:cNvSpPr/>
          <p:nvPr/>
        </p:nvSpPr>
        <p:spPr>
          <a:xfrm>
            <a:off x="4267200" y="1066800"/>
            <a:ext cx="5257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BD029AC-905C-436E-874A-269B1B1B59B2}"/>
              </a:ext>
            </a:extLst>
          </p:cNvPr>
          <p:cNvSpPr/>
          <p:nvPr/>
        </p:nvSpPr>
        <p:spPr>
          <a:xfrm>
            <a:off x="9753600" y="4572000"/>
            <a:ext cx="1371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DDCCA961-0315-47BC-A0FC-3C795C0D696A}"/>
              </a:ext>
            </a:extLst>
          </p:cNvPr>
          <p:cNvCxnSpPr/>
          <p:nvPr/>
        </p:nvCxnSpPr>
        <p:spPr>
          <a:xfrm flipV="1">
            <a:off x="4267200" y="1905000"/>
            <a:ext cx="914400" cy="4572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74EB0BB-74BC-4666-B690-BAB56C07B31C}"/>
              </a:ext>
            </a:extLst>
          </p:cNvPr>
          <p:cNvCxnSpPr/>
          <p:nvPr/>
        </p:nvCxnSpPr>
        <p:spPr>
          <a:xfrm flipV="1">
            <a:off x="7543800" y="2133600"/>
            <a:ext cx="0" cy="1143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1F1D6A7-52DD-4776-B00D-43B222A1E9F7}"/>
              </a:ext>
            </a:extLst>
          </p:cNvPr>
          <p:cNvCxnSpPr/>
          <p:nvPr/>
        </p:nvCxnSpPr>
        <p:spPr>
          <a:xfrm flipH="1" flipV="1">
            <a:off x="9829800" y="2133600"/>
            <a:ext cx="1219200" cy="381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>
            <a:extLst>
              <a:ext uri="{FF2B5EF4-FFF2-40B4-BE49-F238E27FC236}">
                <a16:creationId xmlns:a16="http://schemas.microsoft.com/office/drawing/2014/main" id="{15A00F55-BF64-4DB8-A82B-1A862216D586}"/>
              </a:ext>
            </a:extLst>
          </p:cNvPr>
          <p:cNvSpPr/>
          <p:nvPr/>
        </p:nvSpPr>
        <p:spPr>
          <a:xfrm>
            <a:off x="1295400" y="1219200"/>
            <a:ext cx="990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285334E-3D51-41C3-A44D-8F003765D80C}"/>
              </a:ext>
            </a:extLst>
          </p:cNvPr>
          <p:cNvSpPr/>
          <p:nvPr/>
        </p:nvSpPr>
        <p:spPr>
          <a:xfrm>
            <a:off x="1295400" y="1828800"/>
            <a:ext cx="990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161510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D396A86-FD48-45B7-9549-F34853E5A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4360"/>
          <a:stretch/>
        </p:blipFill>
        <p:spPr>
          <a:xfrm>
            <a:off x="990600" y="2345"/>
            <a:ext cx="10740356" cy="685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128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001944A-B5A6-4100-AF10-A5D4696E2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88" y="1943025"/>
            <a:ext cx="11410280" cy="4648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18B7BEA-B167-4A22-A80E-F0FFB9145BA1}"/>
              </a:ext>
            </a:extLst>
          </p:cNvPr>
          <p:cNvSpPr/>
          <p:nvPr/>
        </p:nvSpPr>
        <p:spPr>
          <a:xfrm>
            <a:off x="4128868" y="266775"/>
            <a:ext cx="76200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2060"/>
                </a:solidFill>
              </a:rPr>
              <a:t>Les ressources </a:t>
            </a:r>
            <a:r>
              <a:rPr lang="fr-FR" sz="2800" b="1" dirty="0">
                <a:solidFill>
                  <a:srgbClr val="002060"/>
                </a:solidFill>
                <a:hlinkClick r:id="rId3" tooltip="Consulter"/>
              </a:rPr>
              <a:t>Eduscol</a:t>
            </a:r>
            <a:r>
              <a:rPr lang="fr-FR" sz="2800" b="1" dirty="0">
                <a:solidFill>
                  <a:srgbClr val="002060"/>
                </a:solidFill>
              </a:rPr>
              <a:t> pour renforcer l’éducation économique, budgétaire et financière</a:t>
            </a:r>
          </a:p>
          <a:p>
            <a:pPr algn="ctr"/>
            <a:r>
              <a:rPr lang="fr-FR" sz="2800" b="1" dirty="0">
                <a:solidFill>
                  <a:srgbClr val="C00000"/>
                </a:solidFill>
              </a:rPr>
              <a:t>LES PUBLICATIONS DE L’INSEE</a:t>
            </a:r>
            <a:endParaRPr lang="fr-MQ" sz="2800" b="1" dirty="0">
              <a:solidFill>
                <a:srgbClr val="C00000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0A9E54D-BC33-4413-AEA6-6D7B15559E5B}"/>
              </a:ext>
            </a:extLst>
          </p:cNvPr>
          <p:cNvSpPr/>
          <p:nvPr/>
        </p:nvSpPr>
        <p:spPr>
          <a:xfrm>
            <a:off x="7938868" y="1905000"/>
            <a:ext cx="1890932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FB5C69D-25BA-472C-AF58-38E596B15D59}"/>
              </a:ext>
            </a:extLst>
          </p:cNvPr>
          <p:cNvSpPr/>
          <p:nvPr/>
        </p:nvSpPr>
        <p:spPr>
          <a:xfrm>
            <a:off x="228600" y="2971800"/>
            <a:ext cx="1371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F37F8AE-8DB0-405D-BDBF-A022C0426175}"/>
              </a:ext>
            </a:extLst>
          </p:cNvPr>
          <p:cNvSpPr/>
          <p:nvPr/>
        </p:nvSpPr>
        <p:spPr>
          <a:xfrm>
            <a:off x="2209800" y="4419600"/>
            <a:ext cx="1371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550552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BEE655A-B9C3-4955-9F2C-4AB9DA4939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064"/>
          <a:stretch/>
        </p:blipFill>
        <p:spPr>
          <a:xfrm>
            <a:off x="1028700" y="213081"/>
            <a:ext cx="10134600" cy="15395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62E555-7481-4AE4-B880-755B0C106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295400"/>
            <a:ext cx="6400800" cy="54970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CFC63D0-9B65-4305-AAEC-D8DC8C49A9A6}"/>
              </a:ext>
            </a:extLst>
          </p:cNvPr>
          <p:cNvSpPr/>
          <p:nvPr/>
        </p:nvSpPr>
        <p:spPr>
          <a:xfrm>
            <a:off x="6096000" y="6019800"/>
            <a:ext cx="2362200" cy="838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299347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D64F10D-20C4-4513-9FF5-0D4BAA382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8682" cy="625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043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85AA8E9-1552-4EE2-9786-FC55C078B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315335"/>
            <a:ext cx="10439400" cy="654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1934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8B7BEA-B167-4A22-A80E-F0FFB9145BA1}"/>
              </a:ext>
            </a:extLst>
          </p:cNvPr>
          <p:cNvSpPr/>
          <p:nvPr/>
        </p:nvSpPr>
        <p:spPr>
          <a:xfrm>
            <a:off x="4128868" y="266775"/>
            <a:ext cx="76200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2060"/>
                </a:solidFill>
              </a:rPr>
              <a:t>Les ressources </a:t>
            </a:r>
            <a:r>
              <a:rPr lang="fr-FR" sz="2800" b="1" dirty="0">
                <a:solidFill>
                  <a:srgbClr val="002060"/>
                </a:solidFill>
                <a:hlinkClick r:id="rId2" tooltip="Consulter"/>
              </a:rPr>
              <a:t>Eduscol</a:t>
            </a:r>
            <a:r>
              <a:rPr lang="fr-FR" sz="2800" b="1" dirty="0">
                <a:solidFill>
                  <a:srgbClr val="002060"/>
                </a:solidFill>
              </a:rPr>
              <a:t> pour renforcer l’éducation économique, budgétaire et financière</a:t>
            </a:r>
          </a:p>
          <a:p>
            <a:pPr algn="ctr"/>
            <a:r>
              <a:rPr lang="fr-FR" sz="2800" b="1" dirty="0">
                <a:solidFill>
                  <a:srgbClr val="C00000"/>
                </a:solidFill>
              </a:rPr>
              <a:t>LES RESSOURCES DE LA FINANCE POUR TOUS</a:t>
            </a:r>
            <a:endParaRPr lang="fr-MQ" sz="28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0D5C88A-58FD-4899-A291-DFC5B6AEB2D0}"/>
              </a:ext>
            </a:extLst>
          </p:cNvPr>
          <p:cNvSpPr txBox="1"/>
          <p:nvPr/>
        </p:nvSpPr>
        <p:spPr>
          <a:xfrm>
            <a:off x="609600" y="1981200"/>
            <a:ext cx="11139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Institut pour l’éducation financière du public (IEFP), association agréée et soutenue par le Ministère de l’Éducation nationale</a:t>
            </a:r>
            <a:endParaRPr lang="fr-MQ" sz="24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701F22C-767A-4587-8F66-6C86F813009D}"/>
              </a:ext>
            </a:extLst>
          </p:cNvPr>
          <p:cNvSpPr txBox="1"/>
          <p:nvPr/>
        </p:nvSpPr>
        <p:spPr>
          <a:xfrm>
            <a:off x="609600" y="2849711"/>
            <a:ext cx="111392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hlinkClick r:id="rId3"/>
              </a:rPr>
              <a:t>www.lafinancepourtous.com</a:t>
            </a:r>
            <a:r>
              <a:rPr lang="fr-FR" sz="2400" dirty="0"/>
              <a:t> est un site pédagogique sur l’argent et la finance.</a:t>
            </a:r>
          </a:p>
          <a:p>
            <a:endParaRPr lang="fr-FR" sz="2400" dirty="0"/>
          </a:p>
          <a:p>
            <a:r>
              <a:rPr lang="fr-FR" sz="2400" dirty="0"/>
              <a:t>L’univers « </a:t>
            </a:r>
            <a:r>
              <a:rPr lang="fr-FR" sz="2400" b="1" dirty="0">
                <a:solidFill>
                  <a:srgbClr val="00B050"/>
                </a:solidFill>
              </a:rPr>
              <a:t>Enseignants</a:t>
            </a:r>
            <a:r>
              <a:rPr lang="fr-FR" sz="2400" dirty="0"/>
              <a:t> » offre un accès par discipline ainsi que des ressources spécifiques pour le niveau élémentaire et les BTS Banque.</a:t>
            </a:r>
          </a:p>
          <a:p>
            <a:endParaRPr lang="fr-FR" sz="2400" dirty="0"/>
          </a:p>
          <a:p>
            <a:r>
              <a:rPr lang="fr-FR" sz="2400" dirty="0"/>
              <a:t>Pourquoi aller sur ce site ?</a:t>
            </a:r>
          </a:p>
          <a:p>
            <a:pPr marL="342900" indent="-342900">
              <a:buFontTx/>
              <a:buChar char="-"/>
            </a:pPr>
            <a:r>
              <a:rPr lang="fr-FR" sz="2000" b="1" dirty="0"/>
              <a:t>Des sources sûres </a:t>
            </a:r>
            <a:r>
              <a:rPr lang="fr-FR" sz="2000" dirty="0"/>
              <a:t>: des contenus qui s’appuient sur les données de l’Insee, de la Banque de France, des ministères, de l’Autorité des marchés financiers, de l’Union européenne…</a:t>
            </a:r>
          </a:p>
          <a:p>
            <a:pPr marL="342900" indent="-342900">
              <a:buFontTx/>
              <a:buChar char="-"/>
            </a:pPr>
            <a:r>
              <a:rPr lang="fr-FR" sz="2000" b="1" dirty="0"/>
              <a:t>Des contenus pédagogiques </a:t>
            </a:r>
            <a:r>
              <a:rPr lang="fr-FR" sz="2000" dirty="0"/>
              <a:t>: les données sont restituées sous forme d’articles clairs, grâce à une expression simple mais précise, avec graphiques et illustrations, des exemples, des vidéos et des quiz.</a:t>
            </a:r>
            <a:endParaRPr lang="fr-MQ" sz="2000" dirty="0"/>
          </a:p>
        </p:txBody>
      </p:sp>
    </p:spTree>
    <p:extLst>
      <p:ext uri="{BB962C8B-B14F-4D97-AF65-F5344CB8AC3E}">
        <p14:creationId xmlns:p14="http://schemas.microsoft.com/office/powerpoint/2010/main" val="17418802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8B7BEA-B167-4A22-A80E-F0FFB9145BA1}"/>
              </a:ext>
            </a:extLst>
          </p:cNvPr>
          <p:cNvSpPr/>
          <p:nvPr/>
        </p:nvSpPr>
        <p:spPr>
          <a:xfrm>
            <a:off x="4128868" y="266775"/>
            <a:ext cx="76200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2060"/>
                </a:solidFill>
              </a:rPr>
              <a:t>Les ressources </a:t>
            </a:r>
            <a:r>
              <a:rPr lang="fr-FR" sz="2800" b="1" dirty="0">
                <a:solidFill>
                  <a:srgbClr val="002060"/>
                </a:solidFill>
                <a:hlinkClick r:id="rId2" tooltip="Consulter"/>
              </a:rPr>
              <a:t>Eduscol</a:t>
            </a:r>
            <a:r>
              <a:rPr lang="fr-FR" sz="2800" b="1" dirty="0">
                <a:solidFill>
                  <a:srgbClr val="002060"/>
                </a:solidFill>
              </a:rPr>
              <a:t> pour renforcer l’éducation économique, budgétaire et financière</a:t>
            </a:r>
          </a:p>
          <a:p>
            <a:pPr algn="ctr"/>
            <a:r>
              <a:rPr lang="fr-FR" sz="2800" b="1" dirty="0">
                <a:solidFill>
                  <a:srgbClr val="C00000"/>
                </a:solidFill>
              </a:rPr>
              <a:t>LES RESSOURCES DE LA FINANCE POUR TOUS</a:t>
            </a:r>
            <a:endParaRPr lang="fr-MQ" sz="28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701F22C-767A-4587-8F66-6C86F813009D}"/>
              </a:ext>
            </a:extLst>
          </p:cNvPr>
          <p:cNvSpPr txBox="1"/>
          <p:nvPr/>
        </p:nvSpPr>
        <p:spPr>
          <a:xfrm>
            <a:off x="526366" y="2057400"/>
            <a:ext cx="11139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L’univers « </a:t>
            </a:r>
            <a:r>
              <a:rPr lang="fr-FR" sz="2400" b="1" dirty="0">
                <a:solidFill>
                  <a:srgbClr val="00B050"/>
                </a:solidFill>
                <a:hlinkClick r:id="rId3" tooltip="La finance pour tous"/>
              </a:rPr>
              <a:t>Enseignants</a:t>
            </a:r>
            <a:r>
              <a:rPr lang="fr-FR" sz="2400" dirty="0"/>
              <a:t> » offre un accès par discipline ainsi que des ressources spécifiques pour le niveau élémentaire et les BTS Banque.</a:t>
            </a:r>
            <a:endParaRPr lang="fr-MQ" sz="20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DE51F7-523C-457C-A8FD-D46B9A86D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7" y="3886200"/>
            <a:ext cx="12192000" cy="2559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19F1FBD-F804-4CFE-B17B-4DD7280F4499}"/>
              </a:ext>
            </a:extLst>
          </p:cNvPr>
          <p:cNvSpPr/>
          <p:nvPr/>
        </p:nvSpPr>
        <p:spPr>
          <a:xfrm>
            <a:off x="5638800" y="3810000"/>
            <a:ext cx="1371600" cy="59217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8691906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8CC74A-2443-482C-BE28-D608C1CA1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918" y="1831291"/>
            <a:ext cx="8953500" cy="51393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C35D7C-057D-4E77-A950-DA366A893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" y="699171"/>
            <a:ext cx="12192000" cy="10006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E5D09A2-1896-4F45-86C0-10592636CC54}"/>
              </a:ext>
            </a:extLst>
          </p:cNvPr>
          <p:cNvSpPr txBox="1"/>
          <p:nvPr/>
        </p:nvSpPr>
        <p:spPr>
          <a:xfrm>
            <a:off x="457200" y="1524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2800" b="1" dirty="0">
                <a:solidFill>
                  <a:srgbClr val="002060"/>
                </a:solidFill>
              </a:rPr>
              <a:t>Une entrée par discipline</a:t>
            </a:r>
            <a:endParaRPr lang="fr-MQ" sz="2800" b="1" dirty="0">
              <a:solidFill>
                <a:srgbClr val="00206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B2C04A-C2EE-48B1-97A1-7A40B1FD2345}"/>
              </a:ext>
            </a:extLst>
          </p:cNvPr>
          <p:cNvSpPr txBox="1"/>
          <p:nvPr/>
        </p:nvSpPr>
        <p:spPr>
          <a:xfrm>
            <a:off x="367518" y="2590800"/>
            <a:ext cx="2819400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rgbClr val="C00000"/>
                </a:solidFill>
              </a:rPr>
              <a:t>Pour chaque enseignement, un tableau des ressources très complet est régulièrement mis à jour qui fait le pont entre les programmes/référentiels et les ressources du site (articles, actus, quiz, calculateurs, infographies, vidéos… et modules pédagogiques prêts à l’emploi).</a:t>
            </a:r>
            <a:endParaRPr lang="fr-MQ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665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1C35D7C-057D-4E77-A950-DA366A893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2795"/>
            <a:ext cx="12192000" cy="10006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E5D09A2-1896-4F45-86C0-10592636CC54}"/>
              </a:ext>
            </a:extLst>
          </p:cNvPr>
          <p:cNvSpPr txBox="1"/>
          <p:nvPr/>
        </p:nvSpPr>
        <p:spPr>
          <a:xfrm>
            <a:off x="337038" y="205484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2800" b="1" dirty="0">
                <a:solidFill>
                  <a:srgbClr val="002060"/>
                </a:solidFill>
              </a:rPr>
              <a:t>Des modules pédagogiques</a:t>
            </a:r>
            <a:endParaRPr lang="fr-MQ" sz="2800" b="1" dirty="0">
              <a:solidFill>
                <a:srgbClr val="00206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B2C04A-C2EE-48B1-97A1-7A40B1FD2345}"/>
              </a:ext>
            </a:extLst>
          </p:cNvPr>
          <p:cNvSpPr txBox="1"/>
          <p:nvPr/>
        </p:nvSpPr>
        <p:spPr>
          <a:xfrm>
            <a:off x="367518" y="2590800"/>
            <a:ext cx="2819400" cy="2585323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rgbClr val="002060"/>
                </a:solidFill>
              </a:rPr>
              <a:t>Plus de 100 modules pédagogiques (avec corrigés sur demande) sont disponibles. Ces séquences pédagogiques, classées par disciplines et par niveaux d’enseignement, sont réalisées dans le respect des programmes officiels.</a:t>
            </a:r>
            <a:endParaRPr lang="fr-MQ" dirty="0">
              <a:solidFill>
                <a:srgbClr val="00206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66C115-52FA-40C8-94B8-66FBFD57F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1900417"/>
            <a:ext cx="4267200" cy="537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722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E5D09A2-1896-4F45-86C0-10592636CC54}"/>
              </a:ext>
            </a:extLst>
          </p:cNvPr>
          <p:cNvSpPr txBox="1"/>
          <p:nvPr/>
        </p:nvSpPr>
        <p:spPr>
          <a:xfrm>
            <a:off x="367518" y="218379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2800" b="1" dirty="0">
                <a:solidFill>
                  <a:srgbClr val="002060"/>
                </a:solidFill>
              </a:rPr>
              <a:t>Des fiches repères</a:t>
            </a:r>
            <a:endParaRPr lang="fr-MQ" sz="2800" b="1" dirty="0">
              <a:solidFill>
                <a:srgbClr val="00206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B2C04A-C2EE-48B1-97A1-7A40B1FD2345}"/>
              </a:ext>
            </a:extLst>
          </p:cNvPr>
          <p:cNvSpPr txBox="1"/>
          <p:nvPr/>
        </p:nvSpPr>
        <p:spPr>
          <a:xfrm>
            <a:off x="367518" y="3356704"/>
            <a:ext cx="2819400" cy="175432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Croissance, PIB, Inflation, chômage, dette publique, population… Le tableau de bord permet de trouver les chiffres essentiels de l’économie.</a:t>
            </a:r>
            <a:endParaRPr lang="fr-MQ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19AAA4-626E-47F0-9BCF-815B3A23E3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03"/>
          <a:stretch/>
        </p:blipFill>
        <p:spPr>
          <a:xfrm>
            <a:off x="4572000" y="1672052"/>
            <a:ext cx="6324600" cy="52565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8F6E3C-9F82-4AD7-A6B6-2AAD1A409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4549"/>
            <a:ext cx="12192000" cy="81097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487545-0E40-4FCF-8032-C8F3FBAE8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50" y="1685866"/>
            <a:ext cx="3395056" cy="47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621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E5D09A2-1896-4F45-86C0-10592636CC54}"/>
              </a:ext>
            </a:extLst>
          </p:cNvPr>
          <p:cNvSpPr txBox="1"/>
          <p:nvPr/>
        </p:nvSpPr>
        <p:spPr>
          <a:xfrm>
            <a:off x="367518" y="38102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2800" b="1" dirty="0">
                <a:solidFill>
                  <a:srgbClr val="002060"/>
                </a:solidFill>
              </a:rPr>
              <a:t>Des infographies</a:t>
            </a:r>
            <a:endParaRPr lang="fr-MQ" sz="2800" b="1" dirty="0">
              <a:solidFill>
                <a:srgbClr val="00206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B2C04A-C2EE-48B1-97A1-7A40B1FD2345}"/>
              </a:ext>
            </a:extLst>
          </p:cNvPr>
          <p:cNvSpPr txBox="1"/>
          <p:nvPr/>
        </p:nvSpPr>
        <p:spPr>
          <a:xfrm>
            <a:off x="364001" y="3429000"/>
            <a:ext cx="2819400" cy="1754326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Création monétaire, dette publique, épargne solidaire et ISR, retraite, OPA, impôt sur le revenu… De nombreux sujets traités en image.</a:t>
            </a:r>
            <a:endParaRPr lang="fr-MQ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240F9C-602C-4082-9ED2-2E3907D41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12192000" cy="8423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203BBB-57F6-44C9-BCC0-53994D542D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5" r="48348"/>
          <a:stretch/>
        </p:blipFill>
        <p:spPr>
          <a:xfrm>
            <a:off x="3352800" y="2224149"/>
            <a:ext cx="3048001" cy="42528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38BC91-5811-46CC-B6EA-B661A2526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174" y="2224149"/>
            <a:ext cx="5076825" cy="4476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BB8DA25-EB5C-4EB0-AFB3-0C6706FEBCE4}"/>
              </a:ext>
            </a:extLst>
          </p:cNvPr>
          <p:cNvCxnSpPr/>
          <p:nvPr/>
        </p:nvCxnSpPr>
        <p:spPr>
          <a:xfrm>
            <a:off x="6248400" y="4953000"/>
            <a:ext cx="304800" cy="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1835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E5D09A2-1896-4F45-86C0-10592636CC54}"/>
              </a:ext>
            </a:extLst>
          </p:cNvPr>
          <p:cNvSpPr txBox="1"/>
          <p:nvPr/>
        </p:nvSpPr>
        <p:spPr>
          <a:xfrm>
            <a:off x="367518" y="38102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2800" b="1" dirty="0">
                <a:solidFill>
                  <a:srgbClr val="002060"/>
                </a:solidFill>
              </a:rPr>
              <a:t>Des quiz</a:t>
            </a:r>
            <a:endParaRPr lang="fr-MQ" sz="2800" b="1" dirty="0">
              <a:solidFill>
                <a:srgbClr val="00206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B2C04A-C2EE-48B1-97A1-7A40B1FD2345}"/>
              </a:ext>
            </a:extLst>
          </p:cNvPr>
          <p:cNvSpPr txBox="1"/>
          <p:nvPr/>
        </p:nvSpPr>
        <p:spPr>
          <a:xfrm>
            <a:off x="367518" y="3276600"/>
            <a:ext cx="2819400" cy="20313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rgbClr val="00B050"/>
                </a:solidFill>
              </a:rPr>
              <a:t>Mathématiques, comptabilité, économie, pouvoir d’achat, parité hommes/femmes… des quiz ludiques et pédagogiques à faire en classe avec les élèves</a:t>
            </a:r>
            <a:endParaRPr lang="fr-MQ" b="1" dirty="0">
              <a:solidFill>
                <a:srgbClr val="00B05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5D6140-870D-44E7-A5F4-69DC62112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4240"/>
            <a:ext cx="12192000" cy="74999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9496B3-60AE-4246-A45B-FBCDDDE27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654235"/>
            <a:ext cx="5357813" cy="505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969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E5D09A2-1896-4F45-86C0-10592636CC54}"/>
              </a:ext>
            </a:extLst>
          </p:cNvPr>
          <p:cNvSpPr txBox="1"/>
          <p:nvPr/>
        </p:nvSpPr>
        <p:spPr>
          <a:xfrm>
            <a:off x="457200" y="453975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2800" b="1" dirty="0">
                <a:solidFill>
                  <a:srgbClr val="002060"/>
                </a:solidFill>
              </a:rPr>
              <a:t>Des vidéos</a:t>
            </a:r>
            <a:endParaRPr lang="fr-MQ" sz="2800" b="1" dirty="0">
              <a:solidFill>
                <a:srgbClr val="00206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B2C04A-C2EE-48B1-97A1-7A40B1FD2345}"/>
              </a:ext>
            </a:extLst>
          </p:cNvPr>
          <p:cNvSpPr txBox="1"/>
          <p:nvPr/>
        </p:nvSpPr>
        <p:spPr>
          <a:xfrm>
            <a:off x="367518" y="2590800"/>
            <a:ext cx="2819400" cy="313932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De nombreux enseignants et chercheurs ont été interviewés par l’IEFP. Ces vidéos peuvent être utilisées en cours pour illustrer un sujet.</a:t>
            </a:r>
          </a:p>
          <a:p>
            <a:pPr algn="just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Certaines vidéos sont produites en partenariat avec l’Insee, comme celle sur les dépenses pré-engagées.</a:t>
            </a:r>
            <a:endParaRPr lang="fr-MQ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741938-3AED-47EC-8F79-75E686F16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010139"/>
            <a:ext cx="7623497" cy="46482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03C6087-B283-4923-BCC0-682A849FE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9102"/>
            <a:ext cx="12192000" cy="89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665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arré corné 2">
            <a:extLst>
              <a:ext uri="{FF2B5EF4-FFF2-40B4-BE49-F238E27FC236}">
                <a16:creationId xmlns:a16="http://schemas.microsoft.com/office/drawing/2014/main" id="{A473F725-DA5E-47DF-AF62-049D5ED3B954}"/>
              </a:ext>
            </a:extLst>
          </p:cNvPr>
          <p:cNvSpPr/>
          <p:nvPr/>
        </p:nvSpPr>
        <p:spPr>
          <a:xfrm>
            <a:off x="1905000" y="1905000"/>
            <a:ext cx="8801237" cy="3505200"/>
          </a:xfrm>
          <a:prstGeom prst="foldedCorner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002060"/>
              </a:solidFill>
            </a:endParaRPr>
          </a:p>
          <a:p>
            <a:pPr algn="ctr"/>
            <a:r>
              <a:rPr lang="fr-FR" sz="2800" b="1" dirty="0">
                <a:solidFill>
                  <a:srgbClr val="002060"/>
                </a:solidFill>
              </a:rPr>
              <a:t>Panorama de la situation économique régionale et conjoncture internationale</a:t>
            </a:r>
          </a:p>
          <a:p>
            <a:pPr algn="ctr"/>
            <a:r>
              <a:rPr lang="fr-FR" sz="2800" b="1" dirty="0">
                <a:solidFill>
                  <a:srgbClr val="002060"/>
                </a:solidFill>
              </a:rPr>
              <a:t>______________________</a:t>
            </a: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Madame Magalie ARDOINO</a:t>
            </a:r>
          </a:p>
          <a:p>
            <a:pPr algn="ctr"/>
            <a:r>
              <a:rPr lang="fr-FR" sz="2400" dirty="0">
                <a:solidFill>
                  <a:srgbClr val="002060"/>
                </a:solidFill>
              </a:rPr>
              <a:t>Directrice adjointe - </a:t>
            </a:r>
            <a:r>
              <a:rPr lang="fr-FR" sz="2400" dirty="0" err="1">
                <a:solidFill>
                  <a:srgbClr val="002060"/>
                </a:solidFill>
              </a:rPr>
              <a:t>Iedom</a:t>
            </a:r>
            <a:endParaRPr lang="fr-FR" sz="2400" dirty="0">
              <a:solidFill>
                <a:srgbClr val="002060"/>
              </a:solidFill>
            </a:endParaRPr>
          </a:p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Monsieur Adrien BOILEAU</a:t>
            </a:r>
          </a:p>
          <a:p>
            <a:pPr algn="ctr"/>
            <a:r>
              <a:rPr lang="fr-FR" sz="2400" dirty="0">
                <a:solidFill>
                  <a:srgbClr val="002060"/>
                </a:solidFill>
              </a:rPr>
              <a:t>Responsable des études économiques – </a:t>
            </a:r>
            <a:r>
              <a:rPr lang="fr-FR" sz="2400" dirty="0" err="1">
                <a:solidFill>
                  <a:srgbClr val="002060"/>
                </a:solidFill>
              </a:rPr>
              <a:t>Iedom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AFB945-AEC2-4295-8FDF-AFE86341B134}"/>
              </a:ext>
            </a:extLst>
          </p:cNvPr>
          <p:cNvSpPr txBox="1"/>
          <p:nvPr/>
        </p:nvSpPr>
        <p:spPr>
          <a:xfrm>
            <a:off x="533400" y="6439744"/>
            <a:ext cx="1120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PAF – Dispositif 22A0310053 Éducation économique, juridique et managériale – Module 31245 Éducation budgétaire et financière – 12 octobre 2022  </a:t>
            </a:r>
            <a:endParaRPr lang="fr-MQ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8286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Échanges chercheurs-journalistes – AJSPI">
            <a:extLst>
              <a:ext uri="{FF2B5EF4-FFF2-40B4-BE49-F238E27FC236}">
                <a16:creationId xmlns:a16="http://schemas.microsoft.com/office/drawing/2014/main" id="{EFF9AA88-6502-45CA-BBA2-16E80A2A6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1204913"/>
            <a:ext cx="6667500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836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arré corné 2">
            <a:extLst>
              <a:ext uri="{FF2B5EF4-FFF2-40B4-BE49-F238E27FC236}">
                <a16:creationId xmlns:a16="http://schemas.microsoft.com/office/drawing/2014/main" id="{A473F725-DA5E-47DF-AF62-049D5ED3B954}"/>
              </a:ext>
            </a:extLst>
          </p:cNvPr>
          <p:cNvSpPr/>
          <p:nvPr/>
        </p:nvSpPr>
        <p:spPr>
          <a:xfrm>
            <a:off x="1828800" y="2667000"/>
            <a:ext cx="8801237" cy="2537048"/>
          </a:xfrm>
          <a:prstGeom prst="foldedCorner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002060"/>
              </a:solidFill>
            </a:endParaRPr>
          </a:p>
          <a:p>
            <a:pPr algn="ctr"/>
            <a:r>
              <a:rPr lang="fr-FR" sz="2800" b="1" dirty="0">
                <a:solidFill>
                  <a:srgbClr val="002060"/>
                </a:solidFill>
              </a:rPr>
              <a:t>QUIZ</a:t>
            </a:r>
          </a:p>
          <a:p>
            <a:pPr algn="ctr"/>
            <a:r>
              <a:rPr lang="fr-FR" sz="2800" b="1" dirty="0">
                <a:solidFill>
                  <a:srgbClr val="002060"/>
                </a:solidFill>
              </a:rPr>
              <a:t>______________________</a:t>
            </a: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Madame Karine BOURGADE</a:t>
            </a:r>
          </a:p>
          <a:p>
            <a:pPr algn="ctr"/>
            <a:r>
              <a:rPr lang="fr-FR" sz="2400" dirty="0">
                <a:solidFill>
                  <a:srgbClr val="002060"/>
                </a:solidFill>
              </a:rPr>
              <a:t>Chargée de mission d’inspection et d’appui à l’inspection d’Économie &amp; Gestion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AFB945-AEC2-4295-8FDF-AFE86341B134}"/>
              </a:ext>
            </a:extLst>
          </p:cNvPr>
          <p:cNvSpPr txBox="1"/>
          <p:nvPr/>
        </p:nvSpPr>
        <p:spPr>
          <a:xfrm>
            <a:off x="533400" y="6439744"/>
            <a:ext cx="1120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PAF – Dispositif 22A0310053 Éducation économique, juridique et managériale – Module 31245 Éducation budgétaire et financière – 12 octobre 2022  </a:t>
            </a:r>
            <a:endParaRPr lang="fr-MQ" sz="14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Wooclap — Wikipédia">
            <a:extLst>
              <a:ext uri="{FF2B5EF4-FFF2-40B4-BE49-F238E27FC236}">
                <a16:creationId xmlns:a16="http://schemas.microsoft.com/office/drawing/2014/main" id="{38E42E0D-6A79-44FA-A4C9-F14EE180A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399" y="228600"/>
            <a:ext cx="1562237" cy="156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3598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0"/>
            <a:ext cx="1150620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3656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1489D79-1AAE-4158-86D6-E38E64AF5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XX/XX/XXXX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F5AE89-A0DC-4167-9D86-CB1893C1B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49</a:t>
            </a:fld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42C50285-A6B4-46E3-97B4-6146777E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AA33CBE3-3F44-4C3C-9141-47C3A57127BF}"/>
              </a:ext>
            </a:extLst>
          </p:cNvPr>
          <p:cNvSpPr txBox="1">
            <a:spLocks/>
          </p:cNvSpPr>
          <p:nvPr/>
        </p:nvSpPr>
        <p:spPr bwMode="gray">
          <a:xfrm>
            <a:off x="1532999" y="984000"/>
            <a:ext cx="9126000" cy="53952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0" tIns="0" rIns="0" bIns="0" rtlCol="0" anchor="t" anchorCtr="0">
            <a:noAutofit/>
          </a:bodyPr>
          <a:lstStyle>
            <a:lvl1pPr algn="l" defTabSz="9143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" b="1" kern="1200">
                <a:solidFill>
                  <a:schemeClr val="tx1">
                    <a:alpha val="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Mise en place de la série STMG : retour des témoignages</a:t>
            </a:r>
            <a:endParaRPr lang="fr-FR" dirty="0"/>
          </a:p>
        </p:txBody>
      </p:sp>
      <p:sp>
        <p:nvSpPr>
          <p:cNvPr id="8" name="Rectangle : carré corné 7">
            <a:extLst>
              <a:ext uri="{FF2B5EF4-FFF2-40B4-BE49-F238E27FC236}">
                <a16:creationId xmlns:a16="http://schemas.microsoft.com/office/drawing/2014/main" id="{A18B99C9-8E33-45DB-9EE1-2F9559E75331}"/>
              </a:ext>
            </a:extLst>
          </p:cNvPr>
          <p:cNvSpPr/>
          <p:nvPr/>
        </p:nvSpPr>
        <p:spPr>
          <a:xfrm>
            <a:off x="2171563" y="3069881"/>
            <a:ext cx="7848872" cy="2232248"/>
          </a:xfrm>
          <a:prstGeom prst="foldedCorner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2060"/>
                </a:solidFill>
              </a:rPr>
              <a:t>Merci de votre participation !</a:t>
            </a:r>
          </a:p>
        </p:txBody>
      </p:sp>
    </p:spTree>
    <p:extLst>
      <p:ext uri="{BB962C8B-B14F-4D97-AF65-F5344CB8AC3E}">
        <p14:creationId xmlns:p14="http://schemas.microsoft.com/office/powerpoint/2010/main" val="2787694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12784</TotalTime>
  <Words>1566</Words>
  <Application>Microsoft Office PowerPoint</Application>
  <PresentationFormat>Grand écran</PresentationFormat>
  <Paragraphs>235</Paragraphs>
  <Slides>49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7" baseType="lpstr">
      <vt:lpstr>Microsoft YaHei</vt:lpstr>
      <vt:lpstr>Arial</vt:lpstr>
      <vt:lpstr>Calibri</vt:lpstr>
      <vt:lpstr>Calito</vt:lpstr>
      <vt:lpstr>Carlito</vt:lpstr>
      <vt:lpstr>Liberation Sans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Sommaire</vt:lpstr>
      <vt:lpstr>Des ressources ciblées</vt:lpstr>
      <vt:lpstr>Présentation PowerPoint</vt:lpstr>
      <vt:lpstr>Présentation PowerPoint</vt:lpstr>
      <vt:lpstr>Présentation PowerPoint</vt:lpstr>
      <vt:lpstr>Des approches variées</vt:lpstr>
      <vt:lpstr>Présentation PowerPoint</vt:lpstr>
      <vt:lpstr>Présentation PowerPoint</vt:lpstr>
      <vt:lpstr>Présentation PowerPoint</vt:lpstr>
      <vt:lpstr>Présentation PowerPoint</vt:lpstr>
      <vt:lpstr>Une matière proche et vivante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USER</cp:lastModifiedBy>
  <cp:revision>368</cp:revision>
  <cp:lastPrinted>2021-09-23T21:30:55Z</cp:lastPrinted>
  <dcterms:created xsi:type="dcterms:W3CDTF">2021-05-14T00:08:57Z</dcterms:created>
  <dcterms:modified xsi:type="dcterms:W3CDTF">2022-10-19T18:52:36Z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2021-05-14T00:00:00Z</vt:filetime>
  </property>
</Properties>
</file>