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handoutMasterIdLst>
    <p:handoutMasterId r:id="rId21"/>
  </p:handoutMasterIdLst>
  <p:sldIdLst>
    <p:sldId id="276" r:id="rId2"/>
    <p:sldId id="256" r:id="rId3"/>
    <p:sldId id="258" r:id="rId4"/>
    <p:sldId id="262" r:id="rId5"/>
    <p:sldId id="259" r:id="rId6"/>
    <p:sldId id="287" r:id="rId7"/>
    <p:sldId id="260" r:id="rId8"/>
    <p:sldId id="279" r:id="rId9"/>
    <p:sldId id="270" r:id="rId10"/>
    <p:sldId id="263" r:id="rId11"/>
    <p:sldId id="285" r:id="rId12"/>
    <p:sldId id="283" r:id="rId13"/>
    <p:sldId id="284" r:id="rId14"/>
    <p:sldId id="286" r:id="rId15"/>
    <p:sldId id="265" r:id="rId16"/>
    <p:sldId id="267" r:id="rId17"/>
    <p:sldId id="266" r:id="rId18"/>
    <p:sldId id="277" r:id="rId19"/>
    <p:sldId id="282" r:id="rId20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035" autoAdjust="0"/>
  </p:normalViewPr>
  <p:slideViewPr>
    <p:cSldViewPr>
      <p:cViewPr varScale="1">
        <p:scale>
          <a:sx n="88" d="100"/>
          <a:sy n="88" d="100"/>
        </p:scale>
        <p:origin x="-1282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D76A5CB-5FC3-4185-83FF-D52F20D3AF2A}" type="datetimeFigureOut">
              <a:rPr lang="fr-FR"/>
              <a:pPr>
                <a:defRPr/>
              </a:pPr>
              <a:t>14/10/2012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9B5A4B6-25A4-4E8D-9FA5-0B6A8B80D8A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175" y="2438400"/>
            <a:ext cx="9147175" cy="1063625"/>
            <a:chOff x="-2" y="1536"/>
            <a:chExt cx="5762" cy="670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 flipH="1">
              <a:off x="-2" y="1562"/>
              <a:ext cx="5762" cy="638"/>
              <a:chOff x="-2" y="1562"/>
              <a:chExt cx="5762" cy="638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ltGray">
              <a:xfrm rot="-5400000">
                <a:off x="2551" y="-993"/>
                <a:ext cx="624" cy="574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720"/>
                  </a:cxn>
                  <a:cxn ang="0">
                    <a:pos x="1000" y="720"/>
                  </a:cxn>
                  <a:cxn ang="0">
                    <a:pos x="1000" y="0"/>
                  </a:cxn>
                  <a:cxn ang="0">
                    <a:pos x="0" y="0"/>
                  </a:cxn>
                </a:cxnLst>
                <a:rect l="0" t="0" r="r" b="b"/>
                <a:pathLst>
                  <a:path w="1000" h="720">
                    <a:moveTo>
                      <a:pt x="0" y="0"/>
                    </a:moveTo>
                    <a:lnTo>
                      <a:pt x="0" y="720"/>
                    </a:lnTo>
                    <a:lnTo>
                      <a:pt x="1000" y="720"/>
                    </a:lnTo>
                    <a:lnTo>
                      <a:pt x="10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ltGray">
              <a:xfrm rot="-5400000">
                <a:off x="1315" y="1669"/>
                <a:ext cx="624" cy="4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ltGray">
              <a:xfrm rot="-5400000">
                <a:off x="982" y="1669"/>
                <a:ext cx="624" cy="42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ltGray">
              <a:xfrm rot="-5400000">
                <a:off x="-65" y="1756"/>
                <a:ext cx="624" cy="255"/>
              </a:xfrm>
              <a:custGeom>
                <a:avLst/>
                <a:gdLst/>
                <a:ahLst/>
                <a:cxnLst>
                  <a:cxn ang="0">
                    <a:pos x="0" y="53"/>
                  </a:cxn>
                  <a:cxn ang="0">
                    <a:pos x="0" y="325"/>
                  </a:cxn>
                  <a:cxn ang="0">
                    <a:pos x="624" y="325"/>
                  </a:cxn>
                  <a:cxn ang="0">
                    <a:pos x="624" y="53"/>
                  </a:cxn>
                  <a:cxn ang="0">
                    <a:pos x="384" y="8"/>
                  </a:cxn>
                  <a:cxn ang="0">
                    <a:pos x="0" y="53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ltGray">
              <a:xfrm rot="-5400000">
                <a:off x="664" y="1733"/>
                <a:ext cx="624" cy="29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3" name="Freeform 9"/>
              <p:cNvSpPr>
                <a:spLocks/>
              </p:cNvSpPr>
              <p:nvPr/>
            </p:nvSpPr>
            <p:spPr bwMode="ltGray">
              <a:xfrm rot="-5400000">
                <a:off x="442" y="1699"/>
                <a:ext cx="624" cy="36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240" y="240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4" name="Freeform 10"/>
              <p:cNvSpPr>
                <a:spLocks/>
              </p:cNvSpPr>
              <p:nvPr/>
            </p:nvSpPr>
            <p:spPr bwMode="ltGray">
              <a:xfrm rot="-5400000">
                <a:off x="148" y="1730"/>
                <a:ext cx="632" cy="315"/>
              </a:xfrm>
              <a:custGeom>
                <a:avLst/>
                <a:gdLst/>
                <a:ahLst/>
                <a:cxnLst>
                  <a:cxn ang="0">
                    <a:pos x="8" y="45"/>
                  </a:cxn>
                  <a:cxn ang="0">
                    <a:pos x="8" y="317"/>
                  </a:cxn>
                  <a:cxn ang="0">
                    <a:pos x="248" y="317"/>
                  </a:cxn>
                  <a:cxn ang="0">
                    <a:pos x="632" y="317"/>
                  </a:cxn>
                  <a:cxn ang="0">
                    <a:pos x="632" y="45"/>
                  </a:cxn>
                  <a:cxn ang="0">
                    <a:pos x="104" y="45"/>
                  </a:cxn>
                  <a:cxn ang="0">
                    <a:pos x="8" y="45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5" name="Freeform 11"/>
              <p:cNvSpPr>
                <a:spLocks/>
              </p:cNvSpPr>
              <p:nvPr/>
            </p:nvSpPr>
            <p:spPr bwMode="ltGray">
              <a:xfrm rot="-5400000">
                <a:off x="3203" y="1665"/>
                <a:ext cx="624" cy="4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6" name="Freeform 12"/>
              <p:cNvSpPr>
                <a:spLocks/>
              </p:cNvSpPr>
              <p:nvPr/>
            </p:nvSpPr>
            <p:spPr bwMode="ltGray">
              <a:xfrm rot="-5400000">
                <a:off x="2870" y="1664"/>
                <a:ext cx="624" cy="42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7" name="Freeform 13"/>
              <p:cNvSpPr>
                <a:spLocks/>
              </p:cNvSpPr>
              <p:nvPr/>
            </p:nvSpPr>
            <p:spPr bwMode="ltGray">
              <a:xfrm rot="-5400000">
                <a:off x="1822" y="1751"/>
                <a:ext cx="624" cy="255"/>
              </a:xfrm>
              <a:custGeom>
                <a:avLst/>
                <a:gdLst/>
                <a:ahLst/>
                <a:cxnLst>
                  <a:cxn ang="0">
                    <a:pos x="0" y="53"/>
                  </a:cxn>
                  <a:cxn ang="0">
                    <a:pos x="0" y="325"/>
                  </a:cxn>
                  <a:cxn ang="0">
                    <a:pos x="624" y="325"/>
                  </a:cxn>
                  <a:cxn ang="0">
                    <a:pos x="624" y="53"/>
                  </a:cxn>
                  <a:cxn ang="0">
                    <a:pos x="384" y="8"/>
                  </a:cxn>
                  <a:cxn ang="0">
                    <a:pos x="0" y="53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8" name="Freeform 14"/>
              <p:cNvSpPr>
                <a:spLocks/>
              </p:cNvSpPr>
              <p:nvPr/>
            </p:nvSpPr>
            <p:spPr bwMode="ltGray">
              <a:xfrm rot="-5400000">
                <a:off x="2551" y="1728"/>
                <a:ext cx="624" cy="29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9" name="Freeform 15"/>
              <p:cNvSpPr>
                <a:spLocks/>
              </p:cNvSpPr>
              <p:nvPr/>
            </p:nvSpPr>
            <p:spPr bwMode="ltGray">
              <a:xfrm rot="-5400000">
                <a:off x="2322" y="1695"/>
                <a:ext cx="624" cy="36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240" y="240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20" name="Freeform 16"/>
              <p:cNvSpPr>
                <a:spLocks/>
              </p:cNvSpPr>
              <p:nvPr/>
            </p:nvSpPr>
            <p:spPr bwMode="ltGray">
              <a:xfrm rot="-5400000">
                <a:off x="2043" y="1721"/>
                <a:ext cx="632" cy="316"/>
              </a:xfrm>
              <a:custGeom>
                <a:avLst/>
                <a:gdLst/>
                <a:ahLst/>
                <a:cxnLst>
                  <a:cxn ang="0">
                    <a:pos x="8" y="45"/>
                  </a:cxn>
                  <a:cxn ang="0">
                    <a:pos x="8" y="317"/>
                  </a:cxn>
                  <a:cxn ang="0">
                    <a:pos x="248" y="317"/>
                  </a:cxn>
                  <a:cxn ang="0">
                    <a:pos x="632" y="317"/>
                  </a:cxn>
                  <a:cxn ang="0">
                    <a:pos x="632" y="45"/>
                  </a:cxn>
                  <a:cxn ang="0">
                    <a:pos x="104" y="45"/>
                  </a:cxn>
                  <a:cxn ang="0">
                    <a:pos x="8" y="45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21" name="Freeform 17"/>
              <p:cNvSpPr>
                <a:spLocks/>
              </p:cNvSpPr>
              <p:nvPr/>
            </p:nvSpPr>
            <p:spPr bwMode="ltGray">
              <a:xfrm rot="-5400000">
                <a:off x="4069" y="1669"/>
                <a:ext cx="624" cy="4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22" name="Freeform 18"/>
              <p:cNvSpPr>
                <a:spLocks/>
              </p:cNvSpPr>
              <p:nvPr/>
            </p:nvSpPr>
            <p:spPr bwMode="ltGray">
              <a:xfrm rot="-5400000">
                <a:off x="3736" y="1669"/>
                <a:ext cx="624" cy="42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23" name="Freeform 19"/>
              <p:cNvSpPr>
                <a:spLocks/>
              </p:cNvSpPr>
              <p:nvPr/>
            </p:nvSpPr>
            <p:spPr bwMode="ltGray">
              <a:xfrm rot="-5400000">
                <a:off x="4576" y="1751"/>
                <a:ext cx="624" cy="255"/>
              </a:xfrm>
              <a:custGeom>
                <a:avLst/>
                <a:gdLst/>
                <a:ahLst/>
                <a:cxnLst>
                  <a:cxn ang="0">
                    <a:pos x="0" y="53"/>
                  </a:cxn>
                  <a:cxn ang="0">
                    <a:pos x="0" y="325"/>
                  </a:cxn>
                  <a:cxn ang="0">
                    <a:pos x="624" y="325"/>
                  </a:cxn>
                  <a:cxn ang="0">
                    <a:pos x="624" y="53"/>
                  </a:cxn>
                  <a:cxn ang="0">
                    <a:pos x="384" y="8"/>
                  </a:cxn>
                  <a:cxn ang="0">
                    <a:pos x="0" y="53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24" name="Freeform 20"/>
              <p:cNvSpPr>
                <a:spLocks/>
              </p:cNvSpPr>
              <p:nvPr/>
            </p:nvSpPr>
            <p:spPr bwMode="ltGray">
              <a:xfrm>
                <a:off x="5469" y="1562"/>
                <a:ext cx="291" cy="625"/>
              </a:xfrm>
              <a:custGeom>
                <a:avLst/>
                <a:gdLst/>
                <a:ahLst/>
                <a:cxnLst>
                  <a:cxn ang="0">
                    <a:pos x="0" y="624"/>
                  </a:cxn>
                  <a:cxn ang="0">
                    <a:pos x="291" y="625"/>
                  </a:cxn>
                  <a:cxn ang="0">
                    <a:pos x="291" y="6"/>
                  </a:cxn>
                  <a:cxn ang="0">
                    <a:pos x="0" y="0"/>
                  </a:cxn>
                  <a:cxn ang="0">
                    <a:pos x="0" y="624"/>
                  </a:cxn>
                </a:cxnLst>
                <a:rect l="0" t="0" r="r" b="b"/>
                <a:pathLst>
                  <a:path w="291" h="625">
                    <a:moveTo>
                      <a:pt x="0" y="624"/>
                    </a:moveTo>
                    <a:lnTo>
                      <a:pt x="291" y="625"/>
                    </a:lnTo>
                    <a:lnTo>
                      <a:pt x="291" y="6"/>
                    </a:lnTo>
                    <a:lnTo>
                      <a:pt x="0" y="0"/>
                    </a:lnTo>
                    <a:cubicBezTo>
                      <a:pt x="39" y="384"/>
                      <a:pt x="0" y="494"/>
                      <a:pt x="0" y="624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25" name="Freeform 21"/>
              <p:cNvSpPr>
                <a:spLocks/>
              </p:cNvSpPr>
              <p:nvPr/>
            </p:nvSpPr>
            <p:spPr bwMode="ltGray">
              <a:xfrm rot="-5400000">
                <a:off x="5076" y="1695"/>
                <a:ext cx="624" cy="36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240" y="240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26" name="Freeform 22"/>
              <p:cNvSpPr>
                <a:spLocks/>
              </p:cNvSpPr>
              <p:nvPr/>
            </p:nvSpPr>
            <p:spPr bwMode="ltGray">
              <a:xfrm rot="-5400000">
                <a:off x="4797" y="1721"/>
                <a:ext cx="632" cy="316"/>
              </a:xfrm>
              <a:custGeom>
                <a:avLst/>
                <a:gdLst/>
                <a:ahLst/>
                <a:cxnLst>
                  <a:cxn ang="0">
                    <a:pos x="8" y="45"/>
                  </a:cxn>
                  <a:cxn ang="0">
                    <a:pos x="8" y="317"/>
                  </a:cxn>
                  <a:cxn ang="0">
                    <a:pos x="248" y="317"/>
                  </a:cxn>
                  <a:cxn ang="0">
                    <a:pos x="632" y="317"/>
                  </a:cxn>
                  <a:cxn ang="0">
                    <a:pos x="632" y="45"/>
                  </a:cxn>
                  <a:cxn ang="0">
                    <a:pos x="104" y="45"/>
                  </a:cxn>
                  <a:cxn ang="0">
                    <a:pos x="8" y="45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</p:grpSp>
        <p:sp>
          <p:nvSpPr>
            <p:cNvPr id="6" name="Freeform 23"/>
            <p:cNvSpPr>
              <a:spLocks/>
            </p:cNvSpPr>
            <p:nvPr/>
          </p:nvSpPr>
          <p:spPr bwMode="ltGray">
            <a:xfrm flipH="1">
              <a:off x="-2" y="1536"/>
              <a:ext cx="5762" cy="412"/>
            </a:xfrm>
            <a:custGeom>
              <a:avLst/>
              <a:gdLst/>
              <a:ahLst/>
              <a:cxnLst>
                <a:cxn ang="0">
                  <a:pos x="0" y="196"/>
                </a:cxn>
                <a:cxn ang="0">
                  <a:pos x="5762" y="188"/>
                </a:cxn>
                <a:cxn ang="0">
                  <a:pos x="5762" y="4"/>
                </a:cxn>
                <a:cxn ang="0">
                  <a:pos x="0" y="0"/>
                </a:cxn>
                <a:cxn ang="0">
                  <a:pos x="0" y="196"/>
                </a:cxn>
              </a:cxnLst>
              <a:rect l="0" t="0" r="r" b="b"/>
              <a:pathLst>
                <a:path w="5762" h="385">
                  <a:moveTo>
                    <a:pt x="0" y="196"/>
                  </a:moveTo>
                  <a:cubicBezTo>
                    <a:pt x="1667" y="385"/>
                    <a:pt x="2275" y="93"/>
                    <a:pt x="5762" y="188"/>
                  </a:cubicBezTo>
                  <a:lnTo>
                    <a:pt x="5762" y="4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767676"/>
                </a:gs>
              </a:gsLst>
              <a:lin ang="5400000" scaled="1"/>
            </a:gradFill>
            <a:ln w="9525" cap="flat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7" name="Freeform 24"/>
            <p:cNvSpPr>
              <a:spLocks/>
            </p:cNvSpPr>
            <p:nvPr/>
          </p:nvSpPr>
          <p:spPr bwMode="ltGray">
            <a:xfrm flipH="1">
              <a:off x="-2" y="2017"/>
              <a:ext cx="5761" cy="189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5761" y="0"/>
                </a:cxn>
                <a:cxn ang="0">
                  <a:pos x="5761" y="189"/>
                </a:cxn>
                <a:cxn ang="0">
                  <a:pos x="1" y="189"/>
                </a:cxn>
                <a:cxn ang="0">
                  <a:pos x="0" y="28"/>
                </a:cxn>
              </a:cxnLst>
              <a:rect l="0" t="0" r="r" b="b"/>
              <a:pathLst>
                <a:path w="5761" h="189">
                  <a:moveTo>
                    <a:pt x="0" y="28"/>
                  </a:moveTo>
                  <a:cubicBezTo>
                    <a:pt x="961" y="0"/>
                    <a:pt x="4971" y="161"/>
                    <a:pt x="5761" y="0"/>
                  </a:cubicBezTo>
                  <a:lnTo>
                    <a:pt x="5761" y="189"/>
                  </a:lnTo>
                  <a:lnTo>
                    <a:pt x="1" y="189"/>
                  </a:lnTo>
                  <a:lnTo>
                    <a:pt x="0" y="28"/>
                  </a:lnTo>
                  <a:close/>
                </a:path>
              </a:pathLst>
            </a:custGeom>
            <a:gradFill rotWithShape="0">
              <a:gsLst>
                <a:gs pos="0">
                  <a:srgbClr val="767676"/>
                </a:gs>
                <a:gs pos="100000">
                  <a:schemeClr val="bg1"/>
                </a:gs>
              </a:gsLst>
              <a:lin ang="5400000" scaled="1"/>
            </a:gradFill>
            <a:ln w="9525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</p:grpSp>
      <p:sp>
        <p:nvSpPr>
          <p:cNvPr id="136217" name="Rectangle 25"/>
          <p:cNvSpPr>
            <a:spLocks noGrp="1" noChangeArrowheads="1"/>
          </p:cNvSpPr>
          <p:nvPr>
            <p:ph type="ctrTitle"/>
          </p:nvPr>
        </p:nvSpPr>
        <p:spPr>
          <a:xfrm>
            <a:off x="1173163" y="198438"/>
            <a:ext cx="7772400" cy="2286000"/>
          </a:xfrm>
        </p:spPr>
        <p:txBody>
          <a:bodyPr anchor="b">
            <a:spAutoFit/>
          </a:bodyPr>
          <a:lstStyle>
            <a:lvl1pPr>
              <a:defRPr sz="7200"/>
            </a:lvl1pPr>
          </a:lstStyle>
          <a:p>
            <a:r>
              <a:rPr lang="fr-FR"/>
              <a:t>Cliquez pour modifier le style du titre du masque</a:t>
            </a:r>
          </a:p>
        </p:txBody>
      </p:sp>
      <p:sp>
        <p:nvSpPr>
          <p:cNvPr id="136218" name="Rectangle 26"/>
          <p:cNvSpPr>
            <a:spLocks noGrp="1" noChangeArrowheads="1"/>
          </p:cNvSpPr>
          <p:nvPr>
            <p:ph type="subTitle" idx="1"/>
          </p:nvPr>
        </p:nvSpPr>
        <p:spPr>
          <a:xfrm>
            <a:off x="1166813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4000"/>
            </a:lvl1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27" name="Rectangle 27"/>
          <p:cNvSpPr>
            <a:spLocks noGrp="1" noChangeArrowheads="1"/>
          </p:cNvSpPr>
          <p:nvPr>
            <p:ph type="dt" sz="half" idx="10"/>
          </p:nvPr>
        </p:nvSpPr>
        <p:spPr>
          <a:xfrm>
            <a:off x="1166813" y="6248400"/>
            <a:ext cx="1905000" cy="45720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21CA4517-2C78-4504-B4AE-87DD33306F4B}" type="datetimeFigureOut">
              <a:rPr lang="fr-FR"/>
              <a:pPr>
                <a:defRPr/>
              </a:pPr>
              <a:t>14/10/2012</a:t>
            </a:fld>
            <a:endParaRPr lang="fr-FR"/>
          </a:p>
        </p:txBody>
      </p:sp>
      <p:sp>
        <p:nvSpPr>
          <p:cNvPr id="28" name="Rectangle 2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9" name="Rectangle 2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5CABA3C7-2827-41E2-ACC3-D989814DE60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4C1324-1D2C-4500-8D4A-CED3C759A511}" type="datetimeFigureOut">
              <a:rPr lang="fr-FR"/>
              <a:pPr>
                <a:defRPr/>
              </a:pPr>
              <a:t>14/10/2012</a:t>
            </a:fld>
            <a:endParaRPr lang="fr-FR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FDE9C2-CAC9-43FB-A043-B4209B93163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6A074D-88DA-47B5-8B34-DBC238DD9DF8}" type="datetimeFigureOut">
              <a:rPr lang="fr-FR"/>
              <a:pPr>
                <a:defRPr/>
              </a:pPr>
              <a:t>14/10/2012</a:t>
            </a:fld>
            <a:endParaRPr lang="fr-FR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7EBF9-FECC-4AE5-9F02-78E1CA3D812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173163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35563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51F884-4CB3-4136-9576-D64C71211425}" type="datetimeFigureOut">
              <a:rPr lang="fr-FR"/>
              <a:pPr>
                <a:defRPr/>
              </a:pPr>
              <a:t>14/10/2012</a:t>
            </a:fld>
            <a:endParaRPr lang="fr-FR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F3CF5-09CE-4544-B8F5-6D9706C1773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90C55C-9043-48CD-A885-5AABD2CD735F}" type="datetimeFigureOut">
              <a:rPr lang="fr-FR"/>
              <a:pPr>
                <a:defRPr/>
              </a:pPr>
              <a:t>14/10/2012</a:t>
            </a:fld>
            <a:endParaRPr lang="fr-FR"/>
          </a:p>
        </p:txBody>
      </p:sp>
      <p:sp>
        <p:nvSpPr>
          <p:cNvPr id="8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3F8EA7-AED4-4770-9D5A-58BEDD72A74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5C0979-FCC6-4D66-9F85-36C9E40578BD}" type="datetimeFigureOut">
              <a:rPr lang="fr-FR"/>
              <a:pPr>
                <a:defRPr/>
              </a:pPr>
              <a:t>14/10/2012</a:t>
            </a:fld>
            <a:endParaRPr lang="fr-FR"/>
          </a:p>
        </p:txBody>
      </p:sp>
      <p:sp>
        <p:nvSpPr>
          <p:cNvPr id="4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E230D6-F13E-4775-A4D2-DEAD3F692B7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194E04-FE0D-4082-8CEA-00C15815CF16}" type="datetimeFigureOut">
              <a:rPr lang="fr-FR"/>
              <a:pPr>
                <a:defRPr/>
              </a:pPr>
              <a:t>14/10/2012</a:t>
            </a:fld>
            <a:endParaRPr lang="fr-FR"/>
          </a:p>
        </p:txBody>
      </p:sp>
      <p:sp>
        <p:nvSpPr>
          <p:cNvPr id="3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EB9F4-7CFB-4AAB-B7C4-5121903BCD0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FB1316-E3A5-4112-9E54-9326018D36D7}" type="datetimeFigureOut">
              <a:rPr lang="fr-FR"/>
              <a:pPr>
                <a:defRPr/>
              </a:pPr>
              <a:t>14/10/2012</a:t>
            </a:fld>
            <a:endParaRPr lang="fr-FR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E97161-16CC-46B3-9B69-B47B0D5715B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42A849-A8AA-4AC6-9991-D21C9CC4F832}" type="datetimeFigureOut">
              <a:rPr lang="fr-FR"/>
              <a:pPr>
                <a:defRPr/>
              </a:pPr>
              <a:t>14/10/2012</a:t>
            </a:fld>
            <a:endParaRPr lang="fr-FR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DE301D-9D78-45EA-953A-695D740C87E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F65EC-48DA-4A28-8765-849B950DB7A6}" type="datetimeFigureOut">
              <a:rPr lang="fr-FR"/>
              <a:pPr>
                <a:defRPr/>
              </a:pPr>
              <a:t>14/10/2012</a:t>
            </a:fld>
            <a:endParaRPr lang="fr-FR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76A47-F5E8-48AF-AB9F-452E69F3A2D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002463" y="457200"/>
            <a:ext cx="1943100" cy="56388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73163" y="457200"/>
            <a:ext cx="5676900" cy="56388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233AE5-4486-48C3-96A5-3AD2F0280600}" type="datetimeFigureOut">
              <a:rPr lang="fr-FR"/>
              <a:pPr>
                <a:defRPr/>
              </a:pPr>
              <a:t>14/10/2012</a:t>
            </a:fld>
            <a:endParaRPr lang="fr-FR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718C85-052C-4C8F-A65F-15FE6BE46ED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-4763"/>
            <a:ext cx="1063625" cy="6858001"/>
            <a:chOff x="0" y="-3"/>
            <a:chExt cx="670" cy="4320"/>
          </a:xfrm>
        </p:grpSpPr>
        <p:grpSp>
          <p:nvGrpSpPr>
            <p:cNvPr id="1032" name="Group 3"/>
            <p:cNvGrpSpPr>
              <a:grpSpLocks/>
            </p:cNvGrpSpPr>
            <p:nvPr/>
          </p:nvGrpSpPr>
          <p:grpSpPr bwMode="auto">
            <a:xfrm rot="16200000" flipH="1">
              <a:off x="-1815" y="1838"/>
              <a:ext cx="4320" cy="638"/>
              <a:chOff x="-2" y="1562"/>
              <a:chExt cx="5762" cy="638"/>
            </a:xfrm>
          </p:grpSpPr>
          <p:sp>
            <p:nvSpPr>
              <p:cNvPr id="135172" name="Freeform 4"/>
              <p:cNvSpPr>
                <a:spLocks/>
              </p:cNvSpPr>
              <p:nvPr/>
            </p:nvSpPr>
            <p:spPr bwMode="ltGray">
              <a:xfrm rot="-5400000">
                <a:off x="2554" y="-990"/>
                <a:ext cx="624" cy="574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720"/>
                  </a:cxn>
                  <a:cxn ang="0">
                    <a:pos x="1000" y="720"/>
                  </a:cxn>
                  <a:cxn ang="0">
                    <a:pos x="1000" y="0"/>
                  </a:cxn>
                  <a:cxn ang="0">
                    <a:pos x="0" y="0"/>
                  </a:cxn>
                </a:cxnLst>
                <a:rect l="0" t="0" r="r" b="b"/>
                <a:pathLst>
                  <a:path w="1000" h="720">
                    <a:moveTo>
                      <a:pt x="0" y="0"/>
                    </a:moveTo>
                    <a:lnTo>
                      <a:pt x="0" y="720"/>
                    </a:lnTo>
                    <a:lnTo>
                      <a:pt x="1000" y="720"/>
                    </a:lnTo>
                    <a:lnTo>
                      <a:pt x="10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35173" name="Freeform 5"/>
              <p:cNvSpPr>
                <a:spLocks/>
              </p:cNvSpPr>
              <p:nvPr/>
            </p:nvSpPr>
            <p:spPr bwMode="ltGray">
              <a:xfrm rot="-5400000">
                <a:off x="1323" y="1669"/>
                <a:ext cx="624" cy="4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35174" name="Freeform 6"/>
              <p:cNvSpPr>
                <a:spLocks/>
              </p:cNvSpPr>
              <p:nvPr/>
            </p:nvSpPr>
            <p:spPr bwMode="ltGray">
              <a:xfrm rot="-5400000">
                <a:off x="966" y="1676"/>
                <a:ext cx="624" cy="42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35175" name="Freeform 7"/>
              <p:cNvSpPr>
                <a:spLocks/>
              </p:cNvSpPr>
              <p:nvPr/>
            </p:nvSpPr>
            <p:spPr bwMode="ltGray">
              <a:xfrm rot="-5400000">
                <a:off x="-73" y="1760"/>
                <a:ext cx="624" cy="255"/>
              </a:xfrm>
              <a:custGeom>
                <a:avLst/>
                <a:gdLst/>
                <a:ahLst/>
                <a:cxnLst>
                  <a:cxn ang="0">
                    <a:pos x="0" y="53"/>
                  </a:cxn>
                  <a:cxn ang="0">
                    <a:pos x="0" y="325"/>
                  </a:cxn>
                  <a:cxn ang="0">
                    <a:pos x="624" y="325"/>
                  </a:cxn>
                  <a:cxn ang="0">
                    <a:pos x="624" y="53"/>
                  </a:cxn>
                  <a:cxn ang="0">
                    <a:pos x="384" y="8"/>
                  </a:cxn>
                  <a:cxn ang="0">
                    <a:pos x="0" y="53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35176" name="Freeform 8"/>
              <p:cNvSpPr>
                <a:spLocks/>
              </p:cNvSpPr>
              <p:nvPr/>
            </p:nvSpPr>
            <p:spPr bwMode="ltGray">
              <a:xfrm rot="-5400000">
                <a:off x="664" y="1733"/>
                <a:ext cx="624" cy="29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35177" name="Freeform 9"/>
              <p:cNvSpPr>
                <a:spLocks/>
              </p:cNvSpPr>
              <p:nvPr/>
            </p:nvSpPr>
            <p:spPr bwMode="ltGray">
              <a:xfrm rot="-5400000">
                <a:off x="432" y="1699"/>
                <a:ext cx="624" cy="36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240" y="240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35178" name="Freeform 10"/>
              <p:cNvSpPr>
                <a:spLocks/>
              </p:cNvSpPr>
              <p:nvPr/>
            </p:nvSpPr>
            <p:spPr bwMode="ltGray">
              <a:xfrm rot="-5400000">
                <a:off x="145" y="1728"/>
                <a:ext cx="632" cy="316"/>
              </a:xfrm>
              <a:custGeom>
                <a:avLst/>
                <a:gdLst/>
                <a:ahLst/>
                <a:cxnLst>
                  <a:cxn ang="0">
                    <a:pos x="8" y="45"/>
                  </a:cxn>
                  <a:cxn ang="0">
                    <a:pos x="8" y="317"/>
                  </a:cxn>
                  <a:cxn ang="0">
                    <a:pos x="248" y="317"/>
                  </a:cxn>
                  <a:cxn ang="0">
                    <a:pos x="632" y="317"/>
                  </a:cxn>
                  <a:cxn ang="0">
                    <a:pos x="632" y="45"/>
                  </a:cxn>
                  <a:cxn ang="0">
                    <a:pos x="104" y="45"/>
                  </a:cxn>
                  <a:cxn ang="0">
                    <a:pos x="8" y="45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35179" name="Freeform 11"/>
              <p:cNvSpPr>
                <a:spLocks/>
              </p:cNvSpPr>
              <p:nvPr/>
            </p:nvSpPr>
            <p:spPr bwMode="ltGray">
              <a:xfrm rot="-5400000">
                <a:off x="3189" y="1657"/>
                <a:ext cx="624" cy="4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35180" name="Freeform 12"/>
              <p:cNvSpPr>
                <a:spLocks/>
              </p:cNvSpPr>
              <p:nvPr/>
            </p:nvSpPr>
            <p:spPr bwMode="ltGray">
              <a:xfrm rot="-5400000">
                <a:off x="2870" y="1664"/>
                <a:ext cx="624" cy="4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35181" name="Freeform 13"/>
              <p:cNvSpPr>
                <a:spLocks/>
              </p:cNvSpPr>
              <p:nvPr/>
            </p:nvSpPr>
            <p:spPr bwMode="ltGray">
              <a:xfrm rot="-5400000">
                <a:off x="1829" y="1747"/>
                <a:ext cx="624" cy="256"/>
              </a:xfrm>
              <a:custGeom>
                <a:avLst/>
                <a:gdLst/>
                <a:ahLst/>
                <a:cxnLst>
                  <a:cxn ang="0">
                    <a:pos x="0" y="53"/>
                  </a:cxn>
                  <a:cxn ang="0">
                    <a:pos x="0" y="325"/>
                  </a:cxn>
                  <a:cxn ang="0">
                    <a:pos x="624" y="325"/>
                  </a:cxn>
                  <a:cxn ang="0">
                    <a:pos x="624" y="53"/>
                  </a:cxn>
                  <a:cxn ang="0">
                    <a:pos x="384" y="8"/>
                  </a:cxn>
                  <a:cxn ang="0">
                    <a:pos x="0" y="53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35182" name="Freeform 14"/>
              <p:cNvSpPr>
                <a:spLocks/>
              </p:cNvSpPr>
              <p:nvPr/>
            </p:nvSpPr>
            <p:spPr bwMode="ltGray">
              <a:xfrm rot="-5400000">
                <a:off x="2541" y="1729"/>
                <a:ext cx="624" cy="2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35183" name="Freeform 15"/>
              <p:cNvSpPr>
                <a:spLocks/>
              </p:cNvSpPr>
              <p:nvPr/>
            </p:nvSpPr>
            <p:spPr bwMode="ltGray">
              <a:xfrm rot="-5400000">
                <a:off x="2330" y="1695"/>
                <a:ext cx="624" cy="36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240" y="240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35184" name="Freeform 16"/>
              <p:cNvSpPr>
                <a:spLocks/>
              </p:cNvSpPr>
              <p:nvPr/>
            </p:nvSpPr>
            <p:spPr bwMode="ltGray">
              <a:xfrm rot="-5400000">
                <a:off x="2033" y="1721"/>
                <a:ext cx="632" cy="316"/>
              </a:xfrm>
              <a:custGeom>
                <a:avLst/>
                <a:gdLst/>
                <a:ahLst/>
                <a:cxnLst>
                  <a:cxn ang="0">
                    <a:pos x="8" y="45"/>
                  </a:cxn>
                  <a:cxn ang="0">
                    <a:pos x="8" y="317"/>
                  </a:cxn>
                  <a:cxn ang="0">
                    <a:pos x="248" y="317"/>
                  </a:cxn>
                  <a:cxn ang="0">
                    <a:pos x="632" y="317"/>
                  </a:cxn>
                  <a:cxn ang="0">
                    <a:pos x="632" y="45"/>
                  </a:cxn>
                  <a:cxn ang="0">
                    <a:pos x="104" y="45"/>
                  </a:cxn>
                  <a:cxn ang="0">
                    <a:pos x="8" y="45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35185" name="Freeform 17"/>
              <p:cNvSpPr>
                <a:spLocks/>
              </p:cNvSpPr>
              <p:nvPr/>
            </p:nvSpPr>
            <p:spPr bwMode="ltGray">
              <a:xfrm rot="-5400000">
                <a:off x="4058" y="1654"/>
                <a:ext cx="624" cy="4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35186" name="Freeform 18"/>
              <p:cNvSpPr>
                <a:spLocks/>
              </p:cNvSpPr>
              <p:nvPr/>
            </p:nvSpPr>
            <p:spPr bwMode="ltGray">
              <a:xfrm rot="-5400000">
                <a:off x="3705" y="1660"/>
                <a:ext cx="624" cy="42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35187" name="Freeform 19"/>
              <p:cNvSpPr>
                <a:spLocks/>
              </p:cNvSpPr>
              <p:nvPr/>
            </p:nvSpPr>
            <p:spPr bwMode="ltGray">
              <a:xfrm rot="-5400000">
                <a:off x="4552" y="1739"/>
                <a:ext cx="624" cy="255"/>
              </a:xfrm>
              <a:custGeom>
                <a:avLst/>
                <a:gdLst/>
                <a:ahLst/>
                <a:cxnLst>
                  <a:cxn ang="0">
                    <a:pos x="0" y="53"/>
                  </a:cxn>
                  <a:cxn ang="0">
                    <a:pos x="0" y="325"/>
                  </a:cxn>
                  <a:cxn ang="0">
                    <a:pos x="624" y="325"/>
                  </a:cxn>
                  <a:cxn ang="0">
                    <a:pos x="624" y="53"/>
                  </a:cxn>
                  <a:cxn ang="0">
                    <a:pos x="384" y="8"/>
                  </a:cxn>
                  <a:cxn ang="0">
                    <a:pos x="0" y="53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35188" name="Freeform 20"/>
              <p:cNvSpPr>
                <a:spLocks/>
              </p:cNvSpPr>
              <p:nvPr/>
            </p:nvSpPr>
            <p:spPr bwMode="ltGray">
              <a:xfrm>
                <a:off x="5469" y="1554"/>
                <a:ext cx="291" cy="625"/>
              </a:xfrm>
              <a:custGeom>
                <a:avLst/>
                <a:gdLst/>
                <a:ahLst/>
                <a:cxnLst>
                  <a:cxn ang="0">
                    <a:pos x="0" y="624"/>
                  </a:cxn>
                  <a:cxn ang="0">
                    <a:pos x="291" y="625"/>
                  </a:cxn>
                  <a:cxn ang="0">
                    <a:pos x="291" y="6"/>
                  </a:cxn>
                  <a:cxn ang="0">
                    <a:pos x="0" y="0"/>
                  </a:cxn>
                  <a:cxn ang="0">
                    <a:pos x="0" y="624"/>
                  </a:cxn>
                </a:cxnLst>
                <a:rect l="0" t="0" r="r" b="b"/>
                <a:pathLst>
                  <a:path w="291" h="625">
                    <a:moveTo>
                      <a:pt x="0" y="624"/>
                    </a:moveTo>
                    <a:lnTo>
                      <a:pt x="291" y="625"/>
                    </a:lnTo>
                    <a:lnTo>
                      <a:pt x="291" y="6"/>
                    </a:lnTo>
                    <a:lnTo>
                      <a:pt x="0" y="0"/>
                    </a:lnTo>
                    <a:cubicBezTo>
                      <a:pt x="39" y="384"/>
                      <a:pt x="0" y="494"/>
                      <a:pt x="0" y="624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35189" name="Freeform 21"/>
              <p:cNvSpPr>
                <a:spLocks/>
              </p:cNvSpPr>
              <p:nvPr/>
            </p:nvSpPr>
            <p:spPr bwMode="ltGray">
              <a:xfrm rot="-5400000">
                <a:off x="5068" y="1679"/>
                <a:ext cx="624" cy="36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240" y="240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35190" name="Freeform 22"/>
              <p:cNvSpPr>
                <a:spLocks/>
              </p:cNvSpPr>
              <p:nvPr/>
            </p:nvSpPr>
            <p:spPr bwMode="ltGray">
              <a:xfrm rot="-5400000">
                <a:off x="4775" y="1705"/>
                <a:ext cx="632" cy="316"/>
              </a:xfrm>
              <a:custGeom>
                <a:avLst/>
                <a:gdLst/>
                <a:ahLst/>
                <a:cxnLst>
                  <a:cxn ang="0">
                    <a:pos x="8" y="45"/>
                  </a:cxn>
                  <a:cxn ang="0">
                    <a:pos x="8" y="317"/>
                  </a:cxn>
                  <a:cxn ang="0">
                    <a:pos x="248" y="317"/>
                  </a:cxn>
                  <a:cxn ang="0">
                    <a:pos x="632" y="317"/>
                  </a:cxn>
                  <a:cxn ang="0">
                    <a:pos x="632" y="45"/>
                  </a:cxn>
                  <a:cxn ang="0">
                    <a:pos x="104" y="45"/>
                  </a:cxn>
                  <a:cxn ang="0">
                    <a:pos x="8" y="45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</p:grpSp>
        <p:sp>
          <p:nvSpPr>
            <p:cNvPr id="135191" name="Freeform 23"/>
            <p:cNvSpPr>
              <a:spLocks/>
            </p:cNvSpPr>
            <p:nvPr/>
          </p:nvSpPr>
          <p:spPr bwMode="ltGray">
            <a:xfrm rot="16200000" flipH="1">
              <a:off x="-1954" y="1951"/>
              <a:ext cx="4320" cy="412"/>
            </a:xfrm>
            <a:custGeom>
              <a:avLst/>
              <a:gdLst/>
              <a:ahLst/>
              <a:cxnLst>
                <a:cxn ang="0">
                  <a:pos x="0" y="196"/>
                </a:cxn>
                <a:cxn ang="0">
                  <a:pos x="5762" y="188"/>
                </a:cxn>
                <a:cxn ang="0">
                  <a:pos x="5762" y="4"/>
                </a:cxn>
                <a:cxn ang="0">
                  <a:pos x="0" y="0"/>
                </a:cxn>
                <a:cxn ang="0">
                  <a:pos x="0" y="196"/>
                </a:cxn>
              </a:cxnLst>
              <a:rect l="0" t="0" r="r" b="b"/>
              <a:pathLst>
                <a:path w="5762" h="385">
                  <a:moveTo>
                    <a:pt x="0" y="196"/>
                  </a:moveTo>
                  <a:cubicBezTo>
                    <a:pt x="1667" y="385"/>
                    <a:pt x="2275" y="93"/>
                    <a:pt x="5762" y="188"/>
                  </a:cubicBezTo>
                  <a:lnTo>
                    <a:pt x="5762" y="4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767676"/>
                </a:gs>
              </a:gsLst>
              <a:lin ang="0" scaled="1"/>
            </a:gradFill>
            <a:ln w="9525" cap="flat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35192" name="Freeform 24"/>
            <p:cNvSpPr>
              <a:spLocks/>
            </p:cNvSpPr>
            <p:nvPr/>
          </p:nvSpPr>
          <p:spPr bwMode="ltGray">
            <a:xfrm rot="16200000" flipH="1">
              <a:off x="-1584" y="2062"/>
              <a:ext cx="4319" cy="189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5761" y="0"/>
                </a:cxn>
                <a:cxn ang="0">
                  <a:pos x="5761" y="189"/>
                </a:cxn>
                <a:cxn ang="0">
                  <a:pos x="1" y="189"/>
                </a:cxn>
                <a:cxn ang="0">
                  <a:pos x="0" y="28"/>
                </a:cxn>
              </a:cxnLst>
              <a:rect l="0" t="0" r="r" b="b"/>
              <a:pathLst>
                <a:path w="5761" h="189">
                  <a:moveTo>
                    <a:pt x="0" y="28"/>
                  </a:moveTo>
                  <a:cubicBezTo>
                    <a:pt x="961" y="0"/>
                    <a:pt x="4971" y="161"/>
                    <a:pt x="5761" y="0"/>
                  </a:cubicBezTo>
                  <a:lnTo>
                    <a:pt x="5761" y="189"/>
                  </a:lnTo>
                  <a:lnTo>
                    <a:pt x="1" y="189"/>
                  </a:lnTo>
                  <a:lnTo>
                    <a:pt x="0" y="28"/>
                  </a:lnTo>
                  <a:close/>
                </a:path>
              </a:pathLst>
            </a:custGeom>
            <a:gradFill rotWithShape="0">
              <a:gsLst>
                <a:gs pos="0">
                  <a:srgbClr val="767676"/>
                </a:gs>
                <a:gs pos="100000">
                  <a:schemeClr val="bg1"/>
                </a:gs>
              </a:gsLst>
              <a:lin ang="0" scaled="1"/>
            </a:gradFill>
            <a:ln w="9525" cap="flat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</p:grpSp>
      <p:sp>
        <p:nvSpPr>
          <p:cNvPr id="1027" name="Rectangle 25"/>
          <p:cNvSpPr>
            <a:spLocks noGrp="1" noChangeArrowheads="1"/>
          </p:cNvSpPr>
          <p:nvPr>
            <p:ph type="title"/>
          </p:nvPr>
        </p:nvSpPr>
        <p:spPr bwMode="auto">
          <a:xfrm>
            <a:off x="1173163" y="457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 du masque</a:t>
            </a:r>
          </a:p>
        </p:txBody>
      </p:sp>
      <p:sp>
        <p:nvSpPr>
          <p:cNvPr id="1028" name="Rectangle 2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73163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35195" name="Rectangle 2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73163" y="626586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fld id="{237875F2-B0AD-407B-A685-3657A4B23FF8}" type="datetimeFigureOut">
              <a:rPr lang="fr-FR"/>
              <a:pPr>
                <a:defRPr/>
              </a:pPr>
              <a:t>14/10/2012</a:t>
            </a:fld>
            <a:endParaRPr lang="fr-FR"/>
          </a:p>
        </p:txBody>
      </p:sp>
      <p:sp>
        <p:nvSpPr>
          <p:cNvPr id="135196" name="Rectangle 2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35197" name="Rectangle 2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fld id="{1297C03B-A6D9-49DD-8752-DD56D59604B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0"/>
            <a:ext cx="7696200" cy="5661025"/>
          </a:xfrm>
          <a:solidFill>
            <a:schemeClr val="hlink"/>
          </a:solidFill>
        </p:spPr>
        <p:txBody>
          <a:bodyPr/>
          <a:lstStyle/>
          <a:p>
            <a:pPr algn="ctr" eaLnBrk="1" hangingPunct="1"/>
            <a:r>
              <a:rPr lang="fr-FR" sz="4000" b="1" smtClean="0"/>
              <a:t>	</a:t>
            </a:r>
            <a:br>
              <a:rPr lang="fr-FR" sz="4000" b="1" smtClean="0"/>
            </a:br>
            <a:r>
              <a:rPr lang="fr-FR" sz="4500" b="1" smtClean="0"/>
              <a:t>LE NOUVEAU DIPLÔME</a:t>
            </a:r>
            <a:br>
              <a:rPr lang="fr-FR" sz="4500" b="1" smtClean="0"/>
            </a:br>
            <a:r>
              <a:rPr lang="fr-FR" sz="4500" b="1" smtClean="0"/>
              <a:t>NATIONAL </a:t>
            </a:r>
            <a:br>
              <a:rPr lang="fr-FR" sz="4500" b="1" smtClean="0"/>
            </a:br>
            <a:r>
              <a:rPr lang="fr-FR" sz="4500" b="1" smtClean="0"/>
              <a:t>DU </a:t>
            </a:r>
            <a:br>
              <a:rPr lang="fr-FR" sz="4500" b="1" smtClean="0"/>
            </a:br>
            <a:r>
              <a:rPr lang="fr-FR" sz="4500" b="1" smtClean="0"/>
              <a:t>BREVET</a:t>
            </a:r>
            <a:br>
              <a:rPr lang="fr-FR" sz="4500" b="1" smtClean="0"/>
            </a:br>
            <a:r>
              <a:rPr lang="fr-FR" sz="3200" b="1" smtClean="0"/>
              <a:t/>
            </a:r>
            <a:br>
              <a:rPr lang="fr-FR" sz="3200" b="1" smtClean="0"/>
            </a:br>
            <a:r>
              <a:rPr lang="fr-FR" sz="3200" b="1" smtClean="0"/>
              <a:t>2013</a:t>
            </a:r>
            <a:br>
              <a:rPr lang="fr-FR" sz="3200" b="1" smtClean="0"/>
            </a:br>
            <a:r>
              <a:rPr lang="fr-FR" sz="3200" b="1" smtClean="0"/>
              <a:t/>
            </a:r>
            <a:br>
              <a:rPr lang="fr-FR" sz="3200" b="1" smtClean="0"/>
            </a:br>
            <a:r>
              <a:rPr lang="fr-FR" sz="1800" b="1" smtClean="0"/>
              <a:t>Jeudi  11 Octobre 2012</a:t>
            </a:r>
            <a:br>
              <a:rPr lang="fr-FR" sz="1800" b="1" smtClean="0"/>
            </a:br>
            <a:r>
              <a:rPr lang="fr-FR" sz="1800" b="1" smtClean="0"/>
              <a:t/>
            </a:r>
            <a:br>
              <a:rPr lang="fr-FR" sz="1800" b="1" smtClean="0"/>
            </a:br>
            <a:r>
              <a:rPr lang="fr-FR" sz="1800" b="1" smtClean="0"/>
              <a:t>Collège  MORNE DES ESSES</a:t>
            </a:r>
            <a:endParaRPr lang="fr-FR" sz="2400" b="1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57800" y="6019800"/>
            <a:ext cx="3657600" cy="685800"/>
          </a:xfrm>
          <a:ln>
            <a:solidFill>
              <a:schemeClr val="accent2"/>
            </a:solidFill>
          </a:ln>
        </p:spPr>
        <p:txBody>
          <a:bodyPr/>
          <a:lstStyle/>
          <a:p>
            <a:pPr eaLnBrk="1" hangingPunct="1"/>
            <a:r>
              <a:rPr lang="fr-FR" sz="1600" b="1" i="1" smtClean="0"/>
              <a:t>GUY POMMIER</a:t>
            </a:r>
          </a:p>
          <a:p>
            <a:pPr eaLnBrk="1" hangingPunct="1"/>
            <a:r>
              <a:rPr lang="fr-FR" sz="1600" b="1" i="1" smtClean="0"/>
              <a:t>IA IPR EPS     MARTINIQUE</a:t>
            </a:r>
          </a:p>
          <a:p>
            <a:pPr eaLnBrk="1" hangingPunct="1"/>
            <a:endParaRPr lang="fr-FR" sz="1600" b="1" i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idx="4294967295"/>
          </p:nvPr>
        </p:nvSpPr>
        <p:spPr>
          <a:xfrm>
            <a:off x="1374174" y="357166"/>
            <a:ext cx="6642772" cy="571504"/>
          </a:xfrm>
          <a:gradFill>
            <a:gsLst>
              <a:gs pos="0">
                <a:schemeClr val="accent1">
                  <a:tint val="35000"/>
                  <a:satMod val="260000"/>
                </a:schemeClr>
              </a:gs>
              <a:gs pos="30000">
                <a:schemeClr val="accent1">
                  <a:tint val="38000"/>
                  <a:satMod val="260000"/>
                </a:schemeClr>
              </a:gs>
              <a:gs pos="75000">
                <a:schemeClr val="accent1">
                  <a:tint val="55000"/>
                  <a:satMod val="255000"/>
                </a:schemeClr>
              </a:gs>
              <a:gs pos="100000">
                <a:schemeClr val="accent1">
                  <a:tint val="70000"/>
                  <a:satMod val="255000"/>
                </a:schemeClr>
              </a:gs>
            </a:gsLst>
            <a:path path="circle">
              <a:fillToRect l="5000" t="100000" r="120000" b="10000"/>
            </a:path>
          </a:gradFill>
          <a:ln w="28575">
            <a:solidFill>
              <a:schemeClr val="accent1">
                <a:shade val="70000"/>
                <a:satMod val="150000"/>
              </a:schemeClr>
            </a:solidFill>
          </a:ln>
          <a:effectLst>
            <a:outerShdw blurRad="50800" dist="250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b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3000" b="1" kern="1200" cap="small" dirty="0" smtClean="0"/>
              <a:t>TEXTES</a:t>
            </a:r>
            <a:endParaRPr lang="fr-FR" sz="3000" b="1" kern="1200" cap="small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4294967295"/>
          </p:nvPr>
        </p:nvSpPr>
        <p:spPr>
          <a:xfrm>
            <a:off x="1475656" y="2146436"/>
            <a:ext cx="7290547" cy="3874851"/>
          </a:xfrm>
          <a:gradFill>
            <a:gsLst>
              <a:gs pos="0">
                <a:schemeClr val="accent5">
                  <a:tint val="35000"/>
                  <a:satMod val="260000"/>
                </a:schemeClr>
              </a:gs>
              <a:gs pos="30000">
                <a:schemeClr val="accent5">
                  <a:tint val="38000"/>
                  <a:satMod val="260000"/>
                </a:schemeClr>
              </a:gs>
              <a:gs pos="75000">
                <a:schemeClr val="accent5">
                  <a:tint val="55000"/>
                  <a:satMod val="255000"/>
                </a:schemeClr>
              </a:gs>
              <a:gs pos="100000">
                <a:schemeClr val="accent5">
                  <a:tint val="70000"/>
                  <a:satMod val="255000"/>
                </a:schemeClr>
              </a:gs>
            </a:gsLst>
            <a:path path="circle">
              <a:fillToRect l="5000" t="100000" r="120000" b="10000"/>
            </a:path>
          </a:gradFill>
          <a:ln w="12700">
            <a:solidFill>
              <a:schemeClr val="accent5">
                <a:shade val="70000"/>
                <a:satMod val="150000"/>
              </a:schemeClr>
            </a:solidFill>
          </a:ln>
          <a:effectLst>
            <a:outerShdw blurRad="50800" dist="250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eaLnBrk="1" hangingPunct="1"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b="1" dirty="0" smtClean="0">
                <a:solidFill>
                  <a:schemeClr val="tx2"/>
                </a:solidFill>
                <a:latin typeface="Century Schoolbook" pitchFamily="18" charset="0"/>
              </a:rPr>
              <a:t>D.N.B: </a:t>
            </a:r>
          </a:p>
          <a:p>
            <a:pPr marL="0" indent="0" eaLnBrk="1" hangingPunct="1"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2400" b="1" dirty="0" smtClean="0">
                <a:solidFill>
                  <a:schemeClr val="tx2"/>
                </a:solidFill>
                <a:latin typeface="Century Schoolbook" pitchFamily="18" charset="0"/>
              </a:rPr>
              <a:t>Circulaire n° 2012-096 du 22/6/2012 au BO n° 5 du 19 juillet 2012</a:t>
            </a:r>
          </a:p>
          <a:p>
            <a:pPr marL="0" indent="0" eaLnBrk="1" hangingPunct="1">
              <a:spcBef>
                <a:spcPts val="600"/>
              </a:spcBef>
              <a:buSzPct val="70000"/>
              <a:buFont typeface="Wingdings" pitchFamily="2" charset="2"/>
              <a:buNone/>
              <a:defRPr/>
            </a:pPr>
            <a:endParaRPr lang="fr-FR" sz="2400" b="1" dirty="0" smtClean="0">
              <a:solidFill>
                <a:schemeClr val="tx2"/>
              </a:solidFill>
              <a:latin typeface="Century Schoolbook" pitchFamily="18" charset="0"/>
            </a:endParaRPr>
          </a:p>
          <a:p>
            <a:pPr marL="0" indent="0" eaLnBrk="1" hangingPunct="1"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b="1" dirty="0" smtClean="0">
                <a:solidFill>
                  <a:schemeClr val="tx2"/>
                </a:solidFill>
                <a:latin typeface="Century Schoolbook" pitchFamily="18" charset="0"/>
              </a:rPr>
              <a:t>Programme: </a:t>
            </a:r>
          </a:p>
          <a:p>
            <a:pPr marL="0" indent="0" eaLnBrk="1" hangingPunct="1"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2400" b="1" dirty="0" smtClean="0">
                <a:solidFill>
                  <a:schemeClr val="tx2"/>
                </a:solidFill>
                <a:latin typeface="Century Schoolbook" pitchFamily="18" charset="0"/>
              </a:rPr>
              <a:t>Arrêté du 9 juillet 2008 B.O spécial du 28 Août 2008</a:t>
            </a:r>
          </a:p>
          <a:p>
            <a:pPr marL="0" indent="0" eaLnBrk="1" hangingPunct="1"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endParaRPr lang="fr-FR" b="1" dirty="0" smtClean="0">
              <a:solidFill>
                <a:schemeClr val="tx2"/>
              </a:solidFill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idx="4294967295"/>
          </p:nvPr>
        </p:nvSpPr>
        <p:spPr>
          <a:xfrm>
            <a:off x="900065" y="357166"/>
            <a:ext cx="7891443" cy="571504"/>
          </a:xfrm>
          <a:gradFill>
            <a:gsLst>
              <a:gs pos="0">
                <a:schemeClr val="accent2">
                  <a:tint val="35000"/>
                  <a:satMod val="260000"/>
                </a:schemeClr>
              </a:gs>
              <a:gs pos="30000">
                <a:schemeClr val="accent2">
                  <a:tint val="38000"/>
                  <a:satMod val="260000"/>
                </a:schemeClr>
              </a:gs>
              <a:gs pos="75000">
                <a:schemeClr val="accent2">
                  <a:tint val="55000"/>
                  <a:satMod val="255000"/>
                </a:schemeClr>
              </a:gs>
              <a:gs pos="100000">
                <a:schemeClr val="accent2">
                  <a:tint val="70000"/>
                  <a:satMod val="255000"/>
                </a:schemeClr>
              </a:gs>
            </a:gsLst>
            <a:path path="circle">
              <a:fillToRect l="5000" t="100000" r="120000" b="10000"/>
            </a:path>
          </a:gradFill>
          <a:ln w="12700">
            <a:solidFill>
              <a:schemeClr val="accent2">
                <a:shade val="70000"/>
                <a:satMod val="150000"/>
              </a:schemeClr>
            </a:solidFill>
          </a:ln>
          <a:effectLst>
            <a:outerShdw blurRad="50800" dist="250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b">
            <a:normAutofit/>
          </a:bodyPr>
          <a:lstStyle/>
          <a:p>
            <a:pPr algn="ctr" eaLnBrk="1" hangingPunct="1">
              <a:defRPr/>
            </a:pPr>
            <a:r>
              <a:rPr lang="fr-FR" sz="3000" b="1" dirty="0" smtClean="0">
                <a:solidFill>
                  <a:srgbClr val="000000"/>
                </a:solidFill>
                <a:latin typeface="Century Schoolbook" pitchFamily="18" charset="0"/>
              </a:rPr>
              <a:t>CHAMP DE L’EVALUATION</a:t>
            </a:r>
            <a:endParaRPr lang="fr-FR" sz="2000" b="1" dirty="0" smtClean="0">
              <a:solidFill>
                <a:srgbClr val="000000"/>
              </a:solidFill>
              <a:latin typeface="Century Schoolbook" pitchFamily="18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4294967295"/>
          </p:nvPr>
        </p:nvSpPr>
        <p:spPr>
          <a:xfrm>
            <a:off x="1376343" y="1316864"/>
            <a:ext cx="7000924" cy="4920447"/>
          </a:xfrm>
          <a:gradFill>
            <a:gsLst>
              <a:gs pos="0">
                <a:schemeClr val="accent1">
                  <a:tint val="35000"/>
                  <a:satMod val="260000"/>
                </a:schemeClr>
              </a:gs>
              <a:gs pos="30000">
                <a:schemeClr val="accent1">
                  <a:tint val="38000"/>
                  <a:satMod val="260000"/>
                </a:schemeClr>
              </a:gs>
              <a:gs pos="75000">
                <a:schemeClr val="accent1">
                  <a:tint val="55000"/>
                  <a:satMod val="255000"/>
                </a:schemeClr>
              </a:gs>
              <a:gs pos="100000">
                <a:schemeClr val="accent1">
                  <a:tint val="70000"/>
                  <a:satMod val="255000"/>
                </a:schemeClr>
              </a:gs>
            </a:gsLst>
            <a:path path="circle">
              <a:fillToRect l="5000" t="100000" r="120000" b="10000"/>
            </a:path>
          </a:gradFill>
          <a:ln w="12700">
            <a:solidFill>
              <a:schemeClr val="accent1">
                <a:shade val="70000"/>
                <a:satMod val="150000"/>
              </a:schemeClr>
            </a:solidFill>
          </a:ln>
          <a:effectLst>
            <a:outerShdw blurRad="50800" dist="250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eaLnBrk="1" hangingPunct="1">
              <a:lnSpc>
                <a:spcPct val="80000"/>
              </a:lnSpc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endParaRPr lang="fr-FR" sz="2000" b="1" dirty="0" smtClean="0">
              <a:solidFill>
                <a:schemeClr val="tx2"/>
              </a:solidFill>
              <a:latin typeface="Century Schoolbook" pitchFamily="18" charset="0"/>
            </a:endParaRPr>
          </a:p>
          <a:p>
            <a:pPr marL="0" indent="0" eaLnBrk="1" hangingPunct="1">
              <a:lnSpc>
                <a:spcPct val="80000"/>
              </a:lnSpc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2000" b="1" u="sng" dirty="0" smtClean="0">
                <a:solidFill>
                  <a:schemeClr val="tx2"/>
                </a:solidFill>
                <a:latin typeface="Century Schoolbook" pitchFamily="18" charset="0"/>
              </a:rPr>
              <a:t>Programme:</a:t>
            </a:r>
            <a:r>
              <a:rPr lang="fr-FR" sz="2000" b="1" dirty="0" smtClean="0">
                <a:solidFill>
                  <a:schemeClr val="tx2"/>
                </a:solidFill>
                <a:latin typeface="Century Schoolbook" pitchFamily="18" charset="0"/>
              </a:rPr>
              <a:t> </a:t>
            </a:r>
          </a:p>
          <a:p>
            <a:pPr marL="0" indent="0" eaLnBrk="1" hangingPunct="1">
              <a:lnSpc>
                <a:spcPct val="80000"/>
              </a:lnSpc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2000" b="1" dirty="0" smtClean="0">
                <a:solidFill>
                  <a:schemeClr val="tx2"/>
                </a:solidFill>
                <a:latin typeface="Century Schoolbook" pitchFamily="18" charset="0"/>
              </a:rPr>
              <a:t>Partie intégrante du projet d’EPS</a:t>
            </a:r>
          </a:p>
          <a:p>
            <a:pPr marL="0" indent="0" eaLnBrk="1" hangingPunct="1">
              <a:lnSpc>
                <a:spcPct val="80000"/>
              </a:lnSpc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2000" b="1" dirty="0" smtClean="0">
                <a:solidFill>
                  <a:schemeClr val="tx2"/>
                </a:solidFill>
                <a:latin typeface="Century Schoolbook" pitchFamily="18" charset="0"/>
              </a:rPr>
              <a:t>Acquisition de compétences (CP et CMS)</a:t>
            </a:r>
          </a:p>
          <a:p>
            <a:pPr marL="0" indent="0" eaLnBrk="1" hangingPunct="1">
              <a:lnSpc>
                <a:spcPct val="80000"/>
              </a:lnSpc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2000" b="1" dirty="0" smtClean="0">
                <a:solidFill>
                  <a:schemeClr val="tx2"/>
                </a:solidFill>
                <a:latin typeface="Century Schoolbook" pitchFamily="18" charset="0"/>
              </a:rPr>
              <a:t>Niveau 2 exigible dans 4 compétences  à l’issue de la scolarité</a:t>
            </a:r>
          </a:p>
          <a:p>
            <a:pPr marL="0" indent="0" eaLnBrk="1" hangingPunct="1">
              <a:lnSpc>
                <a:spcPct val="80000"/>
              </a:lnSpc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endParaRPr lang="fr-FR" sz="2000" b="1" dirty="0" smtClean="0">
              <a:solidFill>
                <a:schemeClr val="tx2"/>
              </a:solidFill>
              <a:latin typeface="Century Schoolbook" pitchFamily="18" charset="0"/>
            </a:endParaRPr>
          </a:p>
          <a:p>
            <a:pPr marL="0" indent="0" eaLnBrk="1" hangingPunct="1">
              <a:lnSpc>
                <a:spcPct val="80000"/>
              </a:lnSpc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endParaRPr lang="fr-FR" sz="2000" b="1" dirty="0" smtClean="0">
              <a:solidFill>
                <a:schemeClr val="tx2"/>
              </a:solidFill>
              <a:latin typeface="Century Schoolbook" pitchFamily="18" charset="0"/>
            </a:endParaRPr>
          </a:p>
          <a:p>
            <a:pPr marL="0" indent="0" eaLnBrk="1" hangingPunct="1">
              <a:lnSpc>
                <a:spcPct val="80000"/>
              </a:lnSpc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2000" b="1" u="sng" dirty="0" smtClean="0">
                <a:solidFill>
                  <a:schemeClr val="tx2"/>
                </a:solidFill>
                <a:latin typeface="Century Schoolbook" pitchFamily="18" charset="0"/>
              </a:rPr>
              <a:t>D.N.B:  </a:t>
            </a:r>
          </a:p>
          <a:p>
            <a:pPr marL="0" indent="0" eaLnBrk="1" hangingPunct="1">
              <a:lnSpc>
                <a:spcPct val="80000"/>
              </a:lnSpc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2000" b="1" dirty="0" smtClean="0">
                <a:solidFill>
                  <a:schemeClr val="tx2"/>
                </a:solidFill>
                <a:latin typeface="Century Schoolbook" pitchFamily="18" charset="0"/>
              </a:rPr>
              <a:t>En classe de 3</a:t>
            </a:r>
            <a:r>
              <a:rPr lang="fr-FR" sz="2000" b="1" baseline="30000" dirty="0" smtClean="0">
                <a:solidFill>
                  <a:schemeClr val="tx2"/>
                </a:solidFill>
                <a:latin typeface="Century Schoolbook" pitchFamily="18" charset="0"/>
              </a:rPr>
              <a:t>ème </a:t>
            </a:r>
          </a:p>
          <a:p>
            <a:pPr marL="0" indent="0" eaLnBrk="1" hangingPunct="1">
              <a:lnSpc>
                <a:spcPct val="80000"/>
              </a:lnSpc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2000" b="1" dirty="0" smtClean="0">
                <a:solidFill>
                  <a:schemeClr val="tx2"/>
                </a:solidFill>
                <a:latin typeface="Century Schoolbook" pitchFamily="18" charset="0"/>
              </a:rPr>
              <a:t>Niveau 2 exigé …si niveau 1, les élèves n’ont pas la moyenne</a:t>
            </a:r>
          </a:p>
          <a:p>
            <a:pPr marL="0" indent="0" eaLnBrk="1" hangingPunct="1">
              <a:lnSpc>
                <a:spcPct val="80000"/>
              </a:lnSpc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2000" b="1" dirty="0" smtClean="0">
                <a:solidFill>
                  <a:schemeClr val="tx2"/>
                </a:solidFill>
                <a:latin typeface="Century Schoolbook" pitchFamily="18" charset="0"/>
              </a:rPr>
              <a:t>Evaluation sur 3 APSA de 3 C.P différentes</a:t>
            </a:r>
          </a:p>
          <a:p>
            <a:pPr marL="0" indent="0" eaLnBrk="1" hangingPunct="1">
              <a:lnSpc>
                <a:spcPct val="80000"/>
              </a:lnSpc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2000" b="1" dirty="0" smtClean="0">
                <a:solidFill>
                  <a:schemeClr val="tx2"/>
                </a:solidFill>
                <a:latin typeface="Century Schoolbook" pitchFamily="18" charset="0"/>
              </a:rPr>
              <a:t>Une seule APSA de la liste académique</a:t>
            </a:r>
          </a:p>
          <a:p>
            <a:pPr marL="0" indent="0" eaLnBrk="1" hangingPunct="1">
              <a:lnSpc>
                <a:spcPct val="80000"/>
              </a:lnSpc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2000" b="1" dirty="0" smtClean="0">
                <a:solidFill>
                  <a:schemeClr val="tx2"/>
                </a:solidFill>
                <a:latin typeface="Century Schoolbook" pitchFamily="18" charset="0"/>
              </a:rPr>
              <a:t>Pas d’APSA « maison »</a:t>
            </a:r>
          </a:p>
          <a:p>
            <a:pPr marL="0" indent="0" eaLnBrk="1" hangingPunct="1">
              <a:lnSpc>
                <a:spcPct val="80000"/>
              </a:lnSpc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2000" b="1" dirty="0" smtClean="0">
                <a:solidFill>
                  <a:schemeClr val="tx2"/>
                </a:solidFill>
                <a:latin typeface="Century Schoolbook" pitchFamily="18" charset="0"/>
              </a:rPr>
              <a:t>Evaluation qui contribue à la validation du « socle »  et « L.P.C » par l ’équipe pédagogique</a:t>
            </a:r>
          </a:p>
          <a:p>
            <a:pPr marL="0" indent="0" eaLnBrk="1" hangingPunct="1">
              <a:lnSpc>
                <a:spcPct val="80000"/>
              </a:lnSpc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endParaRPr lang="fr-FR" sz="2000" b="1" dirty="0" smtClean="0">
              <a:solidFill>
                <a:schemeClr val="tx2"/>
              </a:solidFill>
              <a:latin typeface="Century Schoolbook" pitchFamily="18" charset="0"/>
            </a:endParaRPr>
          </a:p>
          <a:p>
            <a:pPr marL="0" indent="0" eaLnBrk="1" hangingPunct="1">
              <a:lnSpc>
                <a:spcPct val="80000"/>
              </a:lnSpc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endParaRPr lang="fr-FR" sz="2000" b="1" dirty="0" smtClean="0">
              <a:solidFill>
                <a:schemeClr val="tx2"/>
              </a:solidFill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idx="4294967295"/>
          </p:nvPr>
        </p:nvSpPr>
        <p:spPr>
          <a:xfrm>
            <a:off x="1043608" y="548680"/>
            <a:ext cx="7750748" cy="1228708"/>
          </a:xfrm>
          <a:gradFill>
            <a:gsLst>
              <a:gs pos="0">
                <a:schemeClr val="accent2">
                  <a:tint val="35000"/>
                  <a:satMod val="260000"/>
                </a:schemeClr>
              </a:gs>
              <a:gs pos="30000">
                <a:schemeClr val="accent2">
                  <a:tint val="38000"/>
                  <a:satMod val="260000"/>
                </a:schemeClr>
              </a:gs>
              <a:gs pos="75000">
                <a:schemeClr val="accent2">
                  <a:tint val="55000"/>
                  <a:satMod val="255000"/>
                </a:schemeClr>
              </a:gs>
              <a:gs pos="100000">
                <a:schemeClr val="accent2">
                  <a:tint val="70000"/>
                  <a:satMod val="255000"/>
                </a:schemeClr>
              </a:gs>
            </a:gsLst>
            <a:path path="circle">
              <a:fillToRect l="5000" t="100000" r="120000" b="10000"/>
            </a:path>
          </a:gradFill>
          <a:ln w="12700">
            <a:solidFill>
              <a:schemeClr val="accent2">
                <a:shade val="70000"/>
                <a:satMod val="150000"/>
              </a:schemeClr>
            </a:solidFill>
          </a:ln>
          <a:effectLst>
            <a:outerShdw blurRad="50800" dist="250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b">
            <a:normAutofit fontScale="90000"/>
          </a:bodyPr>
          <a:lstStyle/>
          <a:p>
            <a:pPr algn="ctr" eaLnBrk="1" hangingPunct="1">
              <a:defRPr/>
            </a:pPr>
            <a:r>
              <a:rPr lang="fr-FR" sz="2700" b="1" dirty="0" smtClean="0">
                <a:solidFill>
                  <a:srgbClr val="000000"/>
                </a:solidFill>
                <a:latin typeface="Century Schoolbook" pitchFamily="18" charset="0"/>
              </a:rPr>
              <a:t>D.N.B </a:t>
            </a:r>
            <a:br>
              <a:rPr lang="fr-FR" sz="2700" b="1" dirty="0" smtClean="0">
                <a:solidFill>
                  <a:srgbClr val="000000"/>
                </a:solidFill>
                <a:latin typeface="Century Schoolbook" pitchFamily="18" charset="0"/>
              </a:rPr>
            </a:br>
            <a:r>
              <a:rPr lang="fr-FR" sz="2700" b="1" dirty="0" smtClean="0">
                <a:solidFill>
                  <a:srgbClr val="000000"/>
                </a:solidFill>
                <a:latin typeface="Century Schoolbook" pitchFamily="18" charset="0"/>
              </a:rPr>
              <a:t>et COMPETENCES ATTENDUES</a:t>
            </a:r>
          </a:p>
          <a:p>
            <a:pPr algn="ctr" eaLnBrk="1" hangingPunct="1">
              <a:defRPr/>
            </a:pPr>
            <a:r>
              <a:rPr lang="fr-FR" sz="2400" b="1" dirty="0" smtClean="0">
                <a:solidFill>
                  <a:srgbClr val="000000"/>
                </a:solidFill>
                <a:latin typeface="Century Schoolbook" pitchFamily="18" charset="0"/>
              </a:rPr>
              <a:t>« un ensemble structuré »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4294967295"/>
          </p:nvPr>
        </p:nvSpPr>
        <p:spPr>
          <a:xfrm>
            <a:off x="1214382" y="2996952"/>
            <a:ext cx="7929618" cy="3335406"/>
          </a:xfrm>
          <a:gradFill>
            <a:gsLst>
              <a:gs pos="0">
                <a:schemeClr val="accent1">
                  <a:tint val="35000"/>
                  <a:satMod val="260000"/>
                </a:schemeClr>
              </a:gs>
              <a:gs pos="30000">
                <a:schemeClr val="accent1">
                  <a:tint val="38000"/>
                  <a:satMod val="260000"/>
                </a:schemeClr>
              </a:gs>
              <a:gs pos="75000">
                <a:schemeClr val="accent1">
                  <a:tint val="55000"/>
                  <a:satMod val="255000"/>
                </a:schemeClr>
              </a:gs>
              <a:gs pos="100000">
                <a:schemeClr val="accent1">
                  <a:tint val="70000"/>
                  <a:satMod val="255000"/>
                </a:schemeClr>
              </a:gs>
            </a:gsLst>
            <a:path path="circle">
              <a:fillToRect l="5000" t="100000" r="120000" b="10000"/>
            </a:path>
          </a:gradFill>
          <a:ln w="12700">
            <a:solidFill>
              <a:schemeClr val="accent1">
                <a:shade val="70000"/>
                <a:satMod val="150000"/>
              </a:schemeClr>
            </a:solidFill>
          </a:ln>
          <a:effectLst>
            <a:outerShdw blurRad="50800" dist="250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eaLnBrk="1" hangingPunct="1"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2800" b="1" dirty="0" smtClean="0">
                <a:solidFill>
                  <a:schemeClr val="tx2"/>
                </a:solidFill>
                <a:latin typeface="Century Schoolbook" pitchFamily="18" charset="0"/>
              </a:rPr>
              <a:t>Quelle que soit l’APSA (et les niveaux) l’organisation des compétences attendues est la même:</a:t>
            </a:r>
          </a:p>
          <a:p>
            <a:pPr lvl="2" eaLnBrk="1" hangingPunct="1">
              <a:spcBef>
                <a:spcPts val="600"/>
              </a:spcBef>
              <a:buClr>
                <a:schemeClr val="accent1"/>
              </a:buClr>
              <a:buSzPct val="70000"/>
              <a:buFont typeface="Arial" charset="0"/>
              <a:buChar char="•"/>
              <a:defRPr/>
            </a:pPr>
            <a:r>
              <a:rPr lang="fr-FR" sz="2000" b="1" i="1" dirty="0" smtClean="0">
                <a:solidFill>
                  <a:schemeClr val="tx2"/>
                </a:solidFill>
                <a:latin typeface="Century Schoolbook" pitchFamily="18" charset="0"/>
              </a:rPr>
              <a:t>Idée de la compétence propre</a:t>
            </a:r>
          </a:p>
          <a:p>
            <a:pPr lvl="2" eaLnBrk="1" hangingPunct="1">
              <a:spcBef>
                <a:spcPts val="600"/>
              </a:spcBef>
              <a:buClr>
                <a:schemeClr val="accent1"/>
              </a:buClr>
              <a:buSzPct val="70000"/>
              <a:buFont typeface="Arial" charset="0"/>
              <a:buChar char="•"/>
              <a:defRPr/>
            </a:pPr>
            <a:r>
              <a:rPr lang="fr-FR" sz="2000" b="1" i="1" dirty="0" smtClean="0">
                <a:solidFill>
                  <a:schemeClr val="tx2"/>
                </a:solidFill>
                <a:latin typeface="Century Schoolbook" pitchFamily="18" charset="0"/>
              </a:rPr>
              <a:t>Capacités motrices et connaissances techniques et/ou tactiques</a:t>
            </a:r>
          </a:p>
          <a:p>
            <a:pPr lvl="2" eaLnBrk="1" hangingPunct="1">
              <a:spcBef>
                <a:spcPts val="600"/>
              </a:spcBef>
              <a:buClr>
                <a:schemeClr val="accent1"/>
              </a:buClr>
              <a:buSzPct val="70000"/>
              <a:buFont typeface="Arial" charset="0"/>
              <a:buChar char="•"/>
              <a:defRPr/>
            </a:pPr>
            <a:r>
              <a:rPr lang="fr-FR" sz="2000" b="1" i="1" dirty="0" smtClean="0">
                <a:solidFill>
                  <a:schemeClr val="tx2"/>
                </a:solidFill>
                <a:latin typeface="Century Schoolbook" pitchFamily="18" charset="0"/>
              </a:rPr>
              <a:t>Attitudes et /ou compétences méthodologiques </a:t>
            </a:r>
          </a:p>
          <a:p>
            <a:pPr marL="0" indent="0" eaLnBrk="1" hangingPunct="1">
              <a:spcBef>
                <a:spcPts val="600"/>
              </a:spcBef>
              <a:buSzPct val="70000"/>
              <a:buFont typeface="Wingdings" pitchFamily="2" charset="2"/>
              <a:buNone/>
              <a:defRPr/>
            </a:pPr>
            <a:endParaRPr lang="fr-FR" b="1" i="1" dirty="0" smtClean="0">
              <a:solidFill>
                <a:schemeClr val="tx2"/>
              </a:solidFill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idx="4294967295"/>
          </p:nvPr>
        </p:nvSpPr>
        <p:spPr>
          <a:xfrm>
            <a:off x="1287940" y="127762"/>
            <a:ext cx="7478225" cy="821537"/>
          </a:xfrm>
          <a:gradFill>
            <a:gsLst>
              <a:gs pos="0">
                <a:schemeClr val="accent1">
                  <a:tint val="35000"/>
                  <a:satMod val="260000"/>
                </a:schemeClr>
              </a:gs>
              <a:gs pos="30000">
                <a:schemeClr val="accent1">
                  <a:tint val="38000"/>
                  <a:satMod val="260000"/>
                </a:schemeClr>
              </a:gs>
              <a:gs pos="75000">
                <a:schemeClr val="accent1">
                  <a:tint val="55000"/>
                  <a:satMod val="255000"/>
                </a:schemeClr>
              </a:gs>
              <a:gs pos="100000">
                <a:schemeClr val="accent1">
                  <a:tint val="70000"/>
                  <a:satMod val="255000"/>
                </a:schemeClr>
              </a:gs>
            </a:gsLst>
            <a:path path="circle">
              <a:fillToRect l="5000" t="100000" r="120000" b="10000"/>
            </a:path>
          </a:gradFill>
          <a:ln w="28575">
            <a:solidFill>
              <a:schemeClr val="accent1">
                <a:shade val="70000"/>
                <a:satMod val="150000"/>
              </a:schemeClr>
            </a:solidFill>
          </a:ln>
          <a:effectLst>
            <a:outerShdw blurRad="50800" dist="250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b">
            <a:normAutofit fontScale="90000"/>
          </a:bodyPr>
          <a:lstStyle/>
          <a:p>
            <a:pPr algn="ctr" eaLnBrk="1" hangingPunct="1">
              <a:defRPr/>
            </a:pPr>
            <a:r>
              <a:rPr lang="fr-FR" sz="2400" b="1" dirty="0" smtClean="0">
                <a:solidFill>
                  <a:srgbClr val="000000"/>
                </a:solidFill>
                <a:latin typeface="Century Schoolbook" pitchFamily="18" charset="0"/>
              </a:rPr>
              <a:t>D.N.B </a:t>
            </a:r>
            <a:br>
              <a:rPr lang="fr-FR" sz="2400" b="1" dirty="0" smtClean="0">
                <a:solidFill>
                  <a:srgbClr val="000000"/>
                </a:solidFill>
                <a:latin typeface="Century Schoolbook" pitchFamily="18" charset="0"/>
              </a:rPr>
            </a:br>
            <a:r>
              <a:rPr lang="fr-FR" sz="2400" b="1" dirty="0" smtClean="0">
                <a:solidFill>
                  <a:srgbClr val="000000"/>
                </a:solidFill>
                <a:latin typeface="Century Schoolbook" pitchFamily="18" charset="0"/>
              </a:rPr>
              <a:t>et MODALITES DE L’EVALUATION…</a:t>
            </a:r>
          </a:p>
        </p:txBody>
      </p:sp>
      <p:sp>
        <p:nvSpPr>
          <p:cNvPr id="4" name="Rectangle 3"/>
          <p:cNvSpPr/>
          <p:nvPr/>
        </p:nvSpPr>
        <p:spPr>
          <a:xfrm>
            <a:off x="1125538" y="1844675"/>
            <a:ext cx="7694612" cy="5016500"/>
          </a:xfrm>
          <a:prstGeom prst="rect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lvl="2">
              <a:buFont typeface="Arial" charset="0"/>
              <a:buChar char="•"/>
              <a:defRPr/>
            </a:pPr>
            <a:r>
              <a:rPr lang="fr-FR" sz="2000" b="1" dirty="0">
                <a:solidFill>
                  <a:srgbClr val="000000"/>
                </a:solidFill>
                <a:latin typeface="Century Schoolbook" pitchFamily="18" charset="0"/>
              </a:rPr>
              <a:t>Une cohérence sur le territoire national avec la même exigence pour tous les candidats</a:t>
            </a:r>
          </a:p>
          <a:p>
            <a:pPr lvl="2">
              <a:buFont typeface="Arial" charset="0"/>
              <a:buChar char="•"/>
              <a:defRPr/>
            </a:pPr>
            <a:endParaRPr lang="fr-FR" sz="2000" b="1" dirty="0">
              <a:solidFill>
                <a:srgbClr val="000000"/>
              </a:solidFill>
              <a:latin typeface="Century Schoolbook" pitchFamily="18" charset="0"/>
            </a:endParaRPr>
          </a:p>
          <a:p>
            <a:pPr lvl="2">
              <a:buFont typeface="Arial" charset="0"/>
              <a:buChar char="•"/>
              <a:defRPr/>
            </a:pPr>
            <a:r>
              <a:rPr lang="fr-FR" sz="2000" b="1" dirty="0">
                <a:solidFill>
                  <a:srgbClr val="000000"/>
                </a:solidFill>
                <a:latin typeface="Century Schoolbook" pitchFamily="18" charset="0"/>
              </a:rPr>
              <a:t>Note = note des moyennes des 3 APSA retenues pour le DNB……Note de 0 à 20</a:t>
            </a:r>
          </a:p>
          <a:p>
            <a:pPr lvl="2">
              <a:defRPr/>
            </a:pPr>
            <a:r>
              <a:rPr lang="fr-FR" sz="2000" b="1" dirty="0">
                <a:solidFill>
                  <a:srgbClr val="000000"/>
                </a:solidFill>
                <a:latin typeface="Century Schoolbook" pitchFamily="18" charset="0"/>
              </a:rPr>
              <a:t>Note différente de la moyenne trimestrielle de l’enseignement des 4, 5 ou 6 APSA programmées en  3</a:t>
            </a:r>
            <a:r>
              <a:rPr lang="fr-FR" sz="2000" b="1" baseline="30000" dirty="0">
                <a:solidFill>
                  <a:srgbClr val="000000"/>
                </a:solidFill>
                <a:latin typeface="Century Schoolbook" pitchFamily="18" charset="0"/>
              </a:rPr>
              <a:t>ème</a:t>
            </a:r>
            <a:endParaRPr lang="fr-FR" sz="2000" b="1" dirty="0">
              <a:solidFill>
                <a:srgbClr val="000000"/>
              </a:solidFill>
              <a:latin typeface="Century Schoolbook" pitchFamily="18" charset="0"/>
            </a:endParaRPr>
          </a:p>
          <a:p>
            <a:pPr lvl="2">
              <a:buFont typeface="Arial" charset="0"/>
              <a:buChar char="•"/>
              <a:defRPr/>
            </a:pPr>
            <a:endParaRPr lang="fr-FR" sz="2000" b="1" dirty="0">
              <a:solidFill>
                <a:srgbClr val="000000"/>
              </a:solidFill>
              <a:latin typeface="Century Schoolbook" pitchFamily="18" charset="0"/>
            </a:endParaRPr>
          </a:p>
          <a:p>
            <a:pPr lvl="2">
              <a:buFont typeface="Arial" charset="0"/>
              <a:buChar char="•"/>
              <a:defRPr/>
            </a:pPr>
            <a:r>
              <a:rPr lang="fr-FR" sz="2000" b="1" dirty="0">
                <a:solidFill>
                  <a:srgbClr val="000000"/>
                </a:solidFill>
                <a:latin typeface="Century Schoolbook" pitchFamily="18" charset="0"/>
              </a:rPr>
              <a:t>Un référentiel national défini mais ajustable</a:t>
            </a:r>
          </a:p>
          <a:p>
            <a:pPr lvl="2">
              <a:buFont typeface="Arial" charset="0"/>
              <a:buChar char="•"/>
              <a:defRPr/>
            </a:pPr>
            <a:r>
              <a:rPr lang="fr-FR" sz="2000" b="1" dirty="0">
                <a:solidFill>
                  <a:srgbClr val="000000"/>
                </a:solidFill>
                <a:latin typeface="Century Schoolbook" pitchFamily="18" charset="0"/>
              </a:rPr>
              <a:t>Un référentiel académique à affiner</a:t>
            </a:r>
          </a:p>
          <a:p>
            <a:pPr lvl="2">
              <a:buFont typeface="Arial" charset="0"/>
              <a:buChar char="•"/>
              <a:defRPr/>
            </a:pPr>
            <a:endParaRPr lang="fr-FR" sz="2000" b="1" dirty="0">
              <a:solidFill>
                <a:srgbClr val="000000"/>
              </a:solidFill>
              <a:latin typeface="Century Schoolbook" pitchFamily="18" charset="0"/>
            </a:endParaRPr>
          </a:p>
          <a:p>
            <a:pPr lvl="2">
              <a:buFont typeface="Arial" charset="0"/>
              <a:buChar char="•"/>
              <a:defRPr/>
            </a:pPr>
            <a:r>
              <a:rPr lang="fr-FR" sz="2000" b="1" dirty="0">
                <a:solidFill>
                  <a:srgbClr val="000000"/>
                </a:solidFill>
                <a:latin typeface="Century Schoolbook" pitchFamily="18" charset="0"/>
              </a:rPr>
              <a:t>Un contrôle continu en cours de formation……</a:t>
            </a:r>
          </a:p>
          <a:p>
            <a:pPr lvl="2">
              <a:buFont typeface="Arial" charset="0"/>
              <a:buChar char="•"/>
              <a:defRPr/>
            </a:pPr>
            <a:endParaRPr lang="fr-FR" sz="2000" b="1" dirty="0">
              <a:solidFill>
                <a:srgbClr val="000000"/>
              </a:solidFill>
              <a:latin typeface="Century Schoolbook" pitchFamily="18" charset="0"/>
            </a:endParaRPr>
          </a:p>
          <a:p>
            <a:pPr lvl="2">
              <a:buFont typeface="Arial" charset="0"/>
              <a:buChar char="•"/>
              <a:defRPr/>
            </a:pPr>
            <a:endParaRPr lang="fr-FR" sz="2000" b="1" dirty="0">
              <a:solidFill>
                <a:srgbClr val="000000"/>
              </a:solidFill>
              <a:latin typeface="Century Schoolbook" pitchFamily="18" charset="0"/>
            </a:endParaRPr>
          </a:p>
          <a:p>
            <a:pPr lvl="2">
              <a:defRPr/>
            </a:pPr>
            <a:endParaRPr lang="fr-FR" sz="2000" b="1" dirty="0">
              <a:solidFill>
                <a:srgbClr val="000000"/>
              </a:solidFill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idx="4294967295"/>
          </p:nvPr>
        </p:nvSpPr>
        <p:spPr>
          <a:xfrm>
            <a:off x="1287940" y="127762"/>
            <a:ext cx="7478225" cy="821537"/>
          </a:xfrm>
          <a:gradFill>
            <a:gsLst>
              <a:gs pos="0">
                <a:schemeClr val="accent1">
                  <a:tint val="35000"/>
                  <a:satMod val="260000"/>
                </a:schemeClr>
              </a:gs>
              <a:gs pos="30000">
                <a:schemeClr val="accent1">
                  <a:tint val="38000"/>
                  <a:satMod val="260000"/>
                </a:schemeClr>
              </a:gs>
              <a:gs pos="75000">
                <a:schemeClr val="accent1">
                  <a:tint val="55000"/>
                  <a:satMod val="255000"/>
                </a:schemeClr>
              </a:gs>
              <a:gs pos="100000">
                <a:schemeClr val="accent1">
                  <a:tint val="70000"/>
                  <a:satMod val="255000"/>
                </a:schemeClr>
              </a:gs>
            </a:gsLst>
            <a:path path="circle">
              <a:fillToRect l="5000" t="100000" r="120000" b="10000"/>
            </a:path>
          </a:gradFill>
          <a:ln w="28575">
            <a:solidFill>
              <a:schemeClr val="accent1">
                <a:shade val="70000"/>
                <a:satMod val="150000"/>
              </a:schemeClr>
            </a:solidFill>
          </a:ln>
          <a:effectLst>
            <a:outerShdw blurRad="50800" dist="250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b">
            <a:normAutofit fontScale="90000"/>
          </a:bodyPr>
          <a:lstStyle/>
          <a:p>
            <a:pPr algn="ctr" eaLnBrk="1" hangingPunct="1">
              <a:defRPr/>
            </a:pPr>
            <a:r>
              <a:rPr lang="fr-FR" sz="2400" b="1" dirty="0" smtClean="0">
                <a:solidFill>
                  <a:srgbClr val="000000"/>
                </a:solidFill>
                <a:latin typeface="Century Schoolbook" pitchFamily="18" charset="0"/>
              </a:rPr>
              <a:t>D.N.B </a:t>
            </a:r>
            <a:br>
              <a:rPr lang="fr-FR" sz="2400" b="1" dirty="0" smtClean="0">
                <a:solidFill>
                  <a:srgbClr val="000000"/>
                </a:solidFill>
                <a:latin typeface="Century Schoolbook" pitchFamily="18" charset="0"/>
              </a:rPr>
            </a:br>
            <a:r>
              <a:rPr lang="fr-FR" sz="2400" b="1" dirty="0" smtClean="0">
                <a:solidFill>
                  <a:srgbClr val="000000"/>
                </a:solidFill>
                <a:latin typeface="Century Schoolbook" pitchFamily="18" charset="0"/>
              </a:rPr>
              <a:t>et MODALITES DE L’EVALUATION…</a:t>
            </a:r>
          </a:p>
        </p:txBody>
      </p:sp>
      <p:sp>
        <p:nvSpPr>
          <p:cNvPr id="4" name="Rectangle 3"/>
          <p:cNvSpPr/>
          <p:nvPr/>
        </p:nvSpPr>
        <p:spPr>
          <a:xfrm>
            <a:off x="1125538" y="1844675"/>
            <a:ext cx="7694612" cy="4400550"/>
          </a:xfrm>
          <a:prstGeom prst="rect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lvl="2">
              <a:buFont typeface="Arial" charset="0"/>
              <a:buChar char="•"/>
              <a:defRPr/>
            </a:pPr>
            <a:endParaRPr lang="fr-FR" sz="2000" b="1" dirty="0">
              <a:solidFill>
                <a:srgbClr val="000000"/>
              </a:solidFill>
              <a:latin typeface="Century Schoolbook" pitchFamily="18" charset="0"/>
            </a:endParaRPr>
          </a:p>
          <a:p>
            <a:pPr lvl="2">
              <a:buFont typeface="Arial" charset="0"/>
              <a:buChar char="•"/>
              <a:defRPr/>
            </a:pPr>
            <a:r>
              <a:rPr lang="fr-FR" sz="2000" b="1" dirty="0">
                <a:solidFill>
                  <a:srgbClr val="000000"/>
                </a:solidFill>
                <a:latin typeface="Century Schoolbook" pitchFamily="18" charset="0"/>
              </a:rPr>
              <a:t>Plusieurs menus possibles  au sein du même collège </a:t>
            </a:r>
          </a:p>
          <a:p>
            <a:pPr lvl="2">
              <a:buFont typeface="Arial" charset="0"/>
              <a:buChar char="•"/>
              <a:defRPr/>
            </a:pPr>
            <a:endParaRPr lang="fr-FR" sz="2000" b="1" dirty="0">
              <a:solidFill>
                <a:srgbClr val="000000"/>
              </a:solidFill>
              <a:latin typeface="Century Schoolbook" pitchFamily="18" charset="0"/>
            </a:endParaRPr>
          </a:p>
          <a:p>
            <a:pPr lvl="2">
              <a:buFont typeface="Arial" charset="0"/>
              <a:buChar char="•"/>
              <a:defRPr/>
            </a:pPr>
            <a:r>
              <a:rPr lang="fr-FR" sz="2000" b="1" dirty="0">
                <a:solidFill>
                  <a:srgbClr val="000000"/>
                </a:solidFill>
                <a:latin typeface="Century Schoolbook" pitchFamily="18" charset="0"/>
              </a:rPr>
              <a:t>APSA pas forcément identiques pour toutes les classes</a:t>
            </a:r>
          </a:p>
          <a:p>
            <a:pPr lvl="2">
              <a:buFont typeface="Arial" charset="0"/>
              <a:buChar char="•"/>
              <a:defRPr/>
            </a:pPr>
            <a:endParaRPr lang="fr-FR" sz="2000" b="1" dirty="0">
              <a:solidFill>
                <a:srgbClr val="000000"/>
              </a:solidFill>
              <a:latin typeface="Century Schoolbook" pitchFamily="18" charset="0"/>
            </a:endParaRPr>
          </a:p>
          <a:p>
            <a:pPr lvl="2">
              <a:buFont typeface="Arial" charset="0"/>
              <a:buChar char="•"/>
              <a:defRPr/>
            </a:pPr>
            <a:r>
              <a:rPr lang="fr-FR" sz="2000" b="1" dirty="0">
                <a:solidFill>
                  <a:srgbClr val="000000"/>
                </a:solidFill>
                <a:latin typeface="Century Schoolbook" pitchFamily="18" charset="0"/>
              </a:rPr>
              <a:t>L’enseignant retient les trois meilleures notes pour ses élèves</a:t>
            </a:r>
          </a:p>
          <a:p>
            <a:pPr lvl="2">
              <a:buFont typeface="Arial" charset="0"/>
              <a:buChar char="•"/>
              <a:defRPr/>
            </a:pPr>
            <a:endParaRPr lang="fr-FR" sz="2000" b="1" dirty="0">
              <a:solidFill>
                <a:srgbClr val="000000"/>
              </a:solidFill>
              <a:latin typeface="Century Schoolbook" pitchFamily="18" charset="0"/>
            </a:endParaRPr>
          </a:p>
          <a:p>
            <a:pPr lvl="2">
              <a:buFont typeface="Arial" charset="0"/>
              <a:buChar char="•"/>
              <a:defRPr/>
            </a:pPr>
            <a:r>
              <a:rPr lang="fr-FR" sz="2000" b="1" dirty="0">
                <a:solidFill>
                  <a:srgbClr val="000000"/>
                </a:solidFill>
                <a:latin typeface="Century Schoolbook" pitchFamily="18" charset="0"/>
              </a:rPr>
              <a:t>Saisie des notes par chaque équipe</a:t>
            </a:r>
          </a:p>
          <a:p>
            <a:pPr lvl="2">
              <a:buFont typeface="Arial" charset="0"/>
              <a:buChar char="•"/>
              <a:defRPr/>
            </a:pPr>
            <a:endParaRPr lang="fr-FR" sz="2000" b="1" dirty="0">
              <a:solidFill>
                <a:srgbClr val="000000"/>
              </a:solidFill>
              <a:latin typeface="Century Schoolbook" pitchFamily="18" charset="0"/>
            </a:endParaRPr>
          </a:p>
          <a:p>
            <a:pPr lvl="2">
              <a:defRPr/>
            </a:pPr>
            <a:r>
              <a:rPr lang="fr-FR" sz="2000" b="1" dirty="0">
                <a:solidFill>
                  <a:srgbClr val="000000"/>
                </a:solidFill>
                <a:latin typeface="Century Schoolbook" pitchFamily="18" charset="0"/>
              </a:rPr>
              <a:t>Une épreuve de rattrapage décalée dans le temps</a:t>
            </a:r>
          </a:p>
          <a:p>
            <a:pPr lvl="2">
              <a:defRPr/>
            </a:pPr>
            <a:endParaRPr lang="fr-FR" sz="2000" b="1" dirty="0">
              <a:solidFill>
                <a:srgbClr val="000000"/>
              </a:solidFill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idx="4294967295"/>
          </p:nvPr>
        </p:nvSpPr>
        <p:spPr>
          <a:xfrm>
            <a:off x="1115616" y="332656"/>
            <a:ext cx="7741367" cy="1430446"/>
          </a:xfrm>
          <a:gradFill>
            <a:gsLst>
              <a:gs pos="0">
                <a:schemeClr val="accent2">
                  <a:tint val="35000"/>
                  <a:satMod val="260000"/>
                </a:schemeClr>
              </a:gs>
              <a:gs pos="30000">
                <a:schemeClr val="accent2">
                  <a:tint val="38000"/>
                  <a:satMod val="260000"/>
                </a:schemeClr>
              </a:gs>
              <a:gs pos="75000">
                <a:schemeClr val="accent2">
                  <a:tint val="55000"/>
                  <a:satMod val="255000"/>
                </a:schemeClr>
              </a:gs>
              <a:gs pos="100000">
                <a:schemeClr val="accent2">
                  <a:tint val="70000"/>
                  <a:satMod val="255000"/>
                </a:schemeClr>
              </a:gs>
            </a:gsLst>
            <a:path path="circle">
              <a:fillToRect l="5000" t="100000" r="120000" b="10000"/>
            </a:path>
          </a:gradFill>
          <a:ln w="12700">
            <a:solidFill>
              <a:schemeClr val="accent2">
                <a:shade val="70000"/>
                <a:satMod val="150000"/>
              </a:schemeClr>
            </a:solidFill>
          </a:ln>
          <a:effectLst>
            <a:outerShdw blurRad="50800" dist="250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b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3000" b="1" kern="1200" cap="small" dirty="0" smtClean="0"/>
              <a:t>D.N.B </a:t>
            </a:r>
            <a:br>
              <a:rPr lang="fr-FR" sz="3000" b="1" kern="1200" cap="small" dirty="0" smtClean="0"/>
            </a:br>
            <a:r>
              <a:rPr lang="fr-FR" sz="3000" b="1" kern="1200" cap="small" dirty="0" smtClean="0"/>
              <a:t>et les inaptitudes</a:t>
            </a:r>
            <a:br>
              <a:rPr lang="fr-FR" sz="3000" b="1" kern="1200" cap="small" dirty="0" smtClean="0"/>
            </a:br>
            <a:r>
              <a:rPr lang="fr-FR" sz="3000" b="1" kern="1200" cap="small" dirty="0" smtClean="0"/>
              <a:t>Contrôle adapte</a:t>
            </a:r>
            <a:endParaRPr lang="fr-FR" sz="3000" b="1" kern="1200" cap="small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4294967295"/>
          </p:nvPr>
        </p:nvSpPr>
        <p:spPr>
          <a:xfrm>
            <a:off x="1857356" y="2996952"/>
            <a:ext cx="7000924" cy="3240360"/>
          </a:xfrm>
          <a:gradFill>
            <a:gsLst>
              <a:gs pos="0">
                <a:schemeClr val="accent1">
                  <a:tint val="35000"/>
                  <a:satMod val="260000"/>
                </a:schemeClr>
              </a:gs>
              <a:gs pos="30000">
                <a:schemeClr val="accent1">
                  <a:tint val="38000"/>
                  <a:satMod val="260000"/>
                </a:schemeClr>
              </a:gs>
              <a:gs pos="75000">
                <a:schemeClr val="accent1">
                  <a:tint val="55000"/>
                  <a:satMod val="255000"/>
                </a:schemeClr>
              </a:gs>
              <a:gs pos="100000">
                <a:schemeClr val="accent1">
                  <a:tint val="70000"/>
                  <a:satMod val="255000"/>
                </a:schemeClr>
              </a:gs>
            </a:gsLst>
            <a:path path="circle">
              <a:fillToRect l="5000" t="100000" r="120000" b="10000"/>
            </a:path>
          </a:gradFill>
          <a:ln w="12700">
            <a:solidFill>
              <a:schemeClr val="accent1">
                <a:shade val="70000"/>
                <a:satMod val="150000"/>
              </a:schemeClr>
            </a:solidFill>
          </a:ln>
          <a:effectLst>
            <a:outerShdw blurRad="50800" dist="250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 eaLnBrk="1" hangingPunct="1">
              <a:lnSpc>
                <a:spcPct val="90000"/>
              </a:lnSpc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3000" b="1" dirty="0" smtClean="0">
                <a:solidFill>
                  <a:schemeClr val="tx2"/>
                </a:solidFill>
                <a:latin typeface="Century Schoolbook" pitchFamily="18" charset="0"/>
              </a:rPr>
              <a:t>Inaptitude partielle de  plus de trois mois</a:t>
            </a:r>
          </a:p>
          <a:p>
            <a:pPr marL="0" indent="0" eaLnBrk="1" hangingPunct="1">
              <a:lnSpc>
                <a:spcPct val="90000"/>
              </a:lnSpc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2100" b="1" dirty="0" smtClean="0">
                <a:solidFill>
                  <a:schemeClr val="tx2"/>
                </a:solidFill>
                <a:latin typeface="Century Schoolbook" pitchFamily="18" charset="0"/>
              </a:rPr>
              <a:t>Ou </a:t>
            </a:r>
          </a:p>
          <a:p>
            <a:pPr marL="0" indent="0" eaLnBrk="1" hangingPunct="1">
              <a:lnSpc>
                <a:spcPct val="90000"/>
              </a:lnSpc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3000" b="1" dirty="0" smtClean="0">
                <a:solidFill>
                  <a:schemeClr val="tx2"/>
                </a:solidFill>
                <a:latin typeface="Century Schoolbook" pitchFamily="18" charset="0"/>
              </a:rPr>
              <a:t>Handicap avec suivi du médecin de santé scolaire </a:t>
            </a:r>
          </a:p>
          <a:p>
            <a:pPr marL="0" indent="0" eaLnBrk="1" hangingPunct="1">
              <a:lnSpc>
                <a:spcPct val="90000"/>
              </a:lnSpc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2100" b="1" dirty="0" smtClean="0">
                <a:solidFill>
                  <a:schemeClr val="tx2"/>
                </a:solidFill>
                <a:latin typeface="Century Schoolbook" pitchFamily="18" charset="0"/>
              </a:rPr>
              <a:t>Ou</a:t>
            </a:r>
            <a:r>
              <a:rPr lang="fr-FR" sz="3000" b="1" dirty="0" smtClean="0">
                <a:solidFill>
                  <a:schemeClr val="tx2"/>
                </a:solidFill>
                <a:latin typeface="Century Schoolbook" pitchFamily="18" charset="0"/>
              </a:rPr>
              <a:t> </a:t>
            </a:r>
          </a:p>
          <a:p>
            <a:pPr marL="0" indent="0" eaLnBrk="1" hangingPunct="1">
              <a:lnSpc>
                <a:spcPct val="90000"/>
              </a:lnSpc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3000" b="1" dirty="0" smtClean="0">
                <a:solidFill>
                  <a:schemeClr val="tx2"/>
                </a:solidFill>
                <a:latin typeface="Century Schoolbook" pitchFamily="18" charset="0"/>
              </a:rPr>
              <a:t>P.P.S</a:t>
            </a:r>
          </a:p>
          <a:p>
            <a:pPr marL="0" indent="0" algn="ctr" eaLnBrk="1" hangingPunct="1">
              <a:lnSpc>
                <a:spcPct val="90000"/>
              </a:lnSpc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3000" b="1" dirty="0" smtClean="0">
                <a:solidFill>
                  <a:schemeClr val="tx2"/>
                </a:solidFill>
                <a:latin typeface="Century Schoolbook" pitchFamily="18" charset="0"/>
              </a:rPr>
              <a:t>2 APSA</a:t>
            </a:r>
          </a:p>
          <a:p>
            <a:pPr marL="0" indent="0" algn="ctr" eaLnBrk="1" hangingPunct="1">
              <a:lnSpc>
                <a:spcPct val="90000"/>
              </a:lnSpc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endParaRPr lang="fr-FR" sz="3000" b="1" dirty="0" smtClean="0">
              <a:solidFill>
                <a:schemeClr val="tx2"/>
              </a:solidFill>
              <a:latin typeface="Century Schoolbook" pitchFamily="18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3000" b="1" dirty="0" smtClean="0">
                <a:solidFill>
                  <a:schemeClr val="tx2"/>
                </a:solidFill>
                <a:latin typeface="Century Schoolbook" pitchFamily="18" charset="0"/>
              </a:rPr>
              <a:t>Handicap ne permettant pas une pratique =  dispense et neutralisation du coefficient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idx="4294967295"/>
          </p:nvPr>
        </p:nvSpPr>
        <p:spPr>
          <a:xfrm>
            <a:off x="1907704" y="404664"/>
            <a:ext cx="6559737" cy="1003552"/>
          </a:xfrm>
          <a:gradFill>
            <a:gsLst>
              <a:gs pos="0">
                <a:schemeClr val="accent1">
                  <a:tint val="35000"/>
                  <a:satMod val="260000"/>
                </a:schemeClr>
              </a:gs>
              <a:gs pos="30000">
                <a:schemeClr val="accent1">
                  <a:tint val="38000"/>
                  <a:satMod val="260000"/>
                </a:schemeClr>
              </a:gs>
              <a:gs pos="75000">
                <a:schemeClr val="accent1">
                  <a:tint val="55000"/>
                  <a:satMod val="255000"/>
                </a:schemeClr>
              </a:gs>
              <a:gs pos="100000">
                <a:schemeClr val="accent1">
                  <a:tint val="70000"/>
                  <a:satMod val="255000"/>
                </a:schemeClr>
              </a:gs>
            </a:gsLst>
            <a:path path="circle">
              <a:fillToRect l="5000" t="100000" r="120000" b="10000"/>
            </a:path>
          </a:gradFill>
          <a:ln w="28575">
            <a:solidFill>
              <a:schemeClr val="accent1">
                <a:shade val="70000"/>
                <a:satMod val="150000"/>
              </a:schemeClr>
            </a:solidFill>
          </a:ln>
          <a:effectLst>
            <a:outerShdw blurRad="50800" dist="250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b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3000" b="1" kern="1200" cap="small" dirty="0" smtClean="0"/>
              <a:t>D.N.B…</a:t>
            </a:r>
            <a:br>
              <a:rPr lang="fr-FR" sz="3000" b="1" kern="1200" cap="small" dirty="0" smtClean="0"/>
            </a:br>
            <a:r>
              <a:rPr lang="fr-FR" sz="3000" b="1" kern="1200" cap="small" dirty="0" smtClean="0"/>
              <a:t>…ORGANISATION PEDAGOGIQUE</a:t>
            </a:r>
            <a:endParaRPr lang="fr-FR" sz="3000" b="1" kern="1200" cap="small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4294967295"/>
          </p:nvPr>
        </p:nvSpPr>
        <p:spPr>
          <a:xfrm>
            <a:off x="1907704" y="1916832"/>
            <a:ext cx="6715172" cy="4381510"/>
          </a:xfrm>
          <a:gradFill>
            <a:gsLst>
              <a:gs pos="0">
                <a:schemeClr val="accent5">
                  <a:tint val="35000"/>
                  <a:satMod val="260000"/>
                </a:schemeClr>
              </a:gs>
              <a:gs pos="30000">
                <a:schemeClr val="accent5">
                  <a:tint val="38000"/>
                  <a:satMod val="260000"/>
                </a:schemeClr>
              </a:gs>
              <a:gs pos="75000">
                <a:schemeClr val="accent5">
                  <a:tint val="55000"/>
                  <a:satMod val="255000"/>
                </a:schemeClr>
              </a:gs>
              <a:gs pos="100000">
                <a:schemeClr val="accent5">
                  <a:tint val="70000"/>
                  <a:satMod val="255000"/>
                </a:schemeClr>
              </a:gs>
            </a:gsLst>
            <a:path path="circle">
              <a:fillToRect l="5000" t="100000" r="120000" b="10000"/>
            </a:path>
          </a:gradFill>
          <a:ln w="12700">
            <a:solidFill>
              <a:schemeClr val="accent5">
                <a:shade val="70000"/>
                <a:satMod val="150000"/>
              </a:schemeClr>
            </a:solidFill>
          </a:ln>
          <a:effectLst>
            <a:outerShdw blurRad="50800" dist="250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spcBef>
                <a:spcPts val="600"/>
              </a:spcBef>
              <a:buSzPct val="70000"/>
              <a:buFont typeface="Wingdings" pitchFamily="2" charset="2"/>
              <a:buNone/>
              <a:defRPr/>
            </a:pPr>
            <a:r>
              <a:rPr lang="fr-FR" sz="2800" b="1" i="1" dirty="0" smtClean="0">
                <a:solidFill>
                  <a:schemeClr val="tx2"/>
                </a:solidFill>
                <a:latin typeface="Century Schoolbook" pitchFamily="18" charset="0"/>
              </a:rPr>
              <a:t> Principes:</a:t>
            </a:r>
          </a:p>
          <a:p>
            <a:pPr marL="0" indent="0" eaLnBrk="1" hangingPunct="1">
              <a:lnSpc>
                <a:spcPct val="90000"/>
              </a:lnSpc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2800" b="1" i="1" dirty="0" smtClean="0">
                <a:solidFill>
                  <a:schemeClr val="tx2"/>
                </a:solidFill>
                <a:latin typeface="Century Schoolbook" pitchFamily="18" charset="0"/>
              </a:rPr>
              <a:t> </a:t>
            </a:r>
            <a:r>
              <a:rPr lang="fr-FR" sz="2800" i="1" dirty="0" smtClean="0">
                <a:solidFill>
                  <a:schemeClr val="tx2"/>
                </a:solidFill>
                <a:latin typeface="Century Schoolbook" pitchFamily="18" charset="0"/>
              </a:rPr>
              <a:t>l’autonomie de l’établissement</a:t>
            </a:r>
          </a:p>
          <a:p>
            <a:pPr marL="0" indent="0" eaLnBrk="1" hangingPunct="1">
              <a:lnSpc>
                <a:spcPct val="90000"/>
              </a:lnSpc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2800" i="1" dirty="0" smtClean="0">
                <a:solidFill>
                  <a:schemeClr val="tx2"/>
                </a:solidFill>
                <a:latin typeface="Century Schoolbook" pitchFamily="18" charset="0"/>
              </a:rPr>
              <a:t>Un travail d’équipe pédagogique EPS</a:t>
            </a:r>
          </a:p>
          <a:p>
            <a:pPr marL="0" indent="0" eaLnBrk="1" hangingPunct="1">
              <a:lnSpc>
                <a:spcPct val="90000"/>
              </a:lnSpc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2800" b="1" u="sng" dirty="0" smtClean="0">
                <a:solidFill>
                  <a:schemeClr val="tx2"/>
                </a:solidFill>
                <a:latin typeface="Century Schoolbook" pitchFamily="18" charset="0"/>
              </a:rPr>
              <a:t>Un protocole </a:t>
            </a:r>
            <a:r>
              <a:rPr lang="fr-FR" sz="2800" i="1" dirty="0" smtClean="0">
                <a:solidFill>
                  <a:schemeClr val="tx2"/>
                </a:solidFill>
                <a:latin typeface="Century Schoolbook" pitchFamily="18" charset="0"/>
              </a:rPr>
              <a:t>pour chaque classe...c’est l’intelligibilité de la discipline… C’est l’ADN de l’EPS</a:t>
            </a:r>
          </a:p>
          <a:p>
            <a:pPr marL="0" indent="0" eaLnBrk="1" hangingPunct="1">
              <a:lnSpc>
                <a:spcPct val="90000"/>
              </a:lnSpc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endParaRPr lang="fr-FR" sz="2800" i="1" dirty="0" smtClean="0">
              <a:solidFill>
                <a:schemeClr val="tx2"/>
              </a:solidFill>
              <a:latin typeface="Century Schoolbook" pitchFamily="18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2800" b="1" dirty="0" smtClean="0">
                <a:solidFill>
                  <a:schemeClr val="tx2"/>
                </a:solidFill>
                <a:latin typeface="Century Schoolbook" pitchFamily="18" charset="0"/>
              </a:rPr>
              <a:t>Une </a:t>
            </a:r>
            <a:r>
              <a:rPr lang="fr-FR" sz="2800" i="1" dirty="0" smtClean="0">
                <a:solidFill>
                  <a:schemeClr val="tx2"/>
                </a:solidFill>
                <a:latin typeface="Century Schoolbook" pitchFamily="18" charset="0"/>
              </a:rPr>
              <a:t>classe</a:t>
            </a:r>
            <a:r>
              <a:rPr lang="fr-FR" sz="2800" b="1" i="1" dirty="0" smtClean="0">
                <a:solidFill>
                  <a:schemeClr val="tx2"/>
                </a:solidFill>
                <a:latin typeface="Century Schoolbook" pitchFamily="18" charset="0"/>
              </a:rPr>
              <a:t> = Un </a:t>
            </a:r>
            <a:r>
              <a:rPr lang="fr-FR" sz="2800" i="1" dirty="0" smtClean="0">
                <a:solidFill>
                  <a:schemeClr val="tx2"/>
                </a:solidFill>
                <a:latin typeface="Century Schoolbook" pitchFamily="18" charset="0"/>
              </a:rPr>
              <a:t>professeur </a:t>
            </a:r>
            <a:r>
              <a:rPr lang="fr-FR" sz="2800" b="1" i="1" dirty="0" smtClean="0">
                <a:solidFill>
                  <a:schemeClr val="tx2"/>
                </a:solidFill>
                <a:latin typeface="Century Schoolbook" pitchFamily="18" charset="0"/>
              </a:rPr>
              <a:t>= 3 </a:t>
            </a:r>
            <a:r>
              <a:rPr lang="fr-FR" sz="2800" i="1" dirty="0" smtClean="0">
                <a:solidFill>
                  <a:schemeClr val="tx2"/>
                </a:solidFill>
                <a:latin typeface="Century Schoolbook" pitchFamily="18" charset="0"/>
              </a:rPr>
              <a:t>APSA</a:t>
            </a:r>
            <a:r>
              <a:rPr lang="fr-FR" sz="2800" b="1" i="1" dirty="0" smtClean="0">
                <a:solidFill>
                  <a:schemeClr val="tx2"/>
                </a:solidFill>
                <a:latin typeface="Century Schoolbook" pitchFamily="18" charset="0"/>
              </a:rPr>
              <a:t> </a:t>
            </a:r>
            <a:r>
              <a:rPr lang="fr-FR" sz="2800" i="1" dirty="0" smtClean="0">
                <a:solidFill>
                  <a:schemeClr val="tx2"/>
                </a:solidFill>
                <a:latin typeface="Century Schoolbook" pitchFamily="18" charset="0"/>
              </a:rPr>
              <a:t>dans </a:t>
            </a:r>
            <a:r>
              <a:rPr lang="fr-FR" sz="2800" b="1" i="1" dirty="0" smtClean="0">
                <a:solidFill>
                  <a:schemeClr val="tx2"/>
                </a:solidFill>
                <a:latin typeface="Century Schoolbook" pitchFamily="18" charset="0"/>
              </a:rPr>
              <a:t>3 C.P </a:t>
            </a:r>
            <a:r>
              <a:rPr lang="fr-FR" sz="2800" i="1" dirty="0" smtClean="0">
                <a:solidFill>
                  <a:schemeClr val="tx2"/>
                </a:solidFill>
                <a:latin typeface="Century Schoolbook" pitchFamily="18" charset="0"/>
              </a:rPr>
              <a:t>différentes</a:t>
            </a:r>
          </a:p>
          <a:p>
            <a:pPr marL="0" indent="0" eaLnBrk="1" hangingPunct="1">
              <a:lnSpc>
                <a:spcPct val="90000"/>
              </a:lnSpc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endParaRPr lang="fr-FR" sz="2800" b="1" dirty="0" smtClean="0">
              <a:solidFill>
                <a:schemeClr val="tx2"/>
              </a:solidFill>
              <a:latin typeface="Century Schoolbook" pitchFamily="18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endParaRPr lang="fr-FR" sz="2800" b="1" dirty="0" smtClean="0">
              <a:solidFill>
                <a:schemeClr val="tx2"/>
              </a:solidFill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idx="4294967295"/>
          </p:nvPr>
        </p:nvSpPr>
        <p:spPr>
          <a:xfrm>
            <a:off x="1123273" y="142852"/>
            <a:ext cx="7203599" cy="857256"/>
          </a:xfrm>
          <a:gradFill>
            <a:gsLst>
              <a:gs pos="0">
                <a:schemeClr val="accent2">
                  <a:tint val="35000"/>
                  <a:satMod val="260000"/>
                </a:schemeClr>
              </a:gs>
              <a:gs pos="30000">
                <a:schemeClr val="accent2">
                  <a:tint val="38000"/>
                  <a:satMod val="260000"/>
                </a:schemeClr>
              </a:gs>
              <a:gs pos="75000">
                <a:schemeClr val="accent2">
                  <a:tint val="55000"/>
                  <a:satMod val="255000"/>
                </a:schemeClr>
              </a:gs>
              <a:gs pos="100000">
                <a:schemeClr val="accent2">
                  <a:tint val="70000"/>
                  <a:satMod val="255000"/>
                </a:schemeClr>
              </a:gs>
            </a:gsLst>
            <a:path path="circle">
              <a:fillToRect l="5000" t="100000" r="120000" b="10000"/>
            </a:path>
          </a:gradFill>
          <a:ln w="12700">
            <a:solidFill>
              <a:schemeClr val="accent2">
                <a:shade val="70000"/>
                <a:satMod val="150000"/>
              </a:schemeClr>
            </a:solidFill>
          </a:ln>
          <a:effectLst>
            <a:outerShdw blurRad="50800" dist="250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b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3000" b="1" kern="1200" cap="small" dirty="0" smtClean="0"/>
              <a:t>D.N.B</a:t>
            </a:r>
            <a:br>
              <a:rPr lang="fr-FR" sz="3000" b="1" kern="1200" cap="small" dirty="0" smtClean="0"/>
            </a:br>
            <a:r>
              <a:rPr lang="fr-FR" sz="3000" b="1" kern="1200" cap="small" dirty="0" smtClean="0"/>
              <a:t>UN REFERENTIEL </a:t>
            </a:r>
            <a:endParaRPr lang="fr-FR" sz="3000" b="1" kern="1200" cap="small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4294967295"/>
          </p:nvPr>
        </p:nvSpPr>
        <p:spPr>
          <a:xfrm>
            <a:off x="1120463" y="1645736"/>
            <a:ext cx="7740000" cy="4886609"/>
          </a:xfrm>
          <a:gradFill>
            <a:gsLst>
              <a:gs pos="0">
                <a:schemeClr val="accent1">
                  <a:tint val="35000"/>
                  <a:satMod val="260000"/>
                </a:schemeClr>
              </a:gs>
              <a:gs pos="30000">
                <a:schemeClr val="accent1">
                  <a:tint val="38000"/>
                  <a:satMod val="260000"/>
                </a:schemeClr>
              </a:gs>
              <a:gs pos="75000">
                <a:schemeClr val="accent1">
                  <a:tint val="55000"/>
                  <a:satMod val="255000"/>
                </a:schemeClr>
              </a:gs>
              <a:gs pos="100000">
                <a:schemeClr val="accent1">
                  <a:tint val="70000"/>
                  <a:satMod val="255000"/>
                </a:schemeClr>
              </a:gs>
            </a:gsLst>
            <a:path path="circle">
              <a:fillToRect l="5000" t="100000" r="120000" b="10000"/>
            </a:path>
          </a:gradFill>
          <a:ln w="12700">
            <a:solidFill>
              <a:schemeClr val="accent1">
                <a:shade val="70000"/>
                <a:satMod val="150000"/>
              </a:schemeClr>
            </a:solidFill>
          </a:ln>
          <a:effectLst>
            <a:outerShdw blurRad="50800" dist="250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eaLnBrk="1" hangingPunct="1"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2400" dirty="0" smtClean="0">
                <a:solidFill>
                  <a:schemeClr val="tx2"/>
                </a:solidFill>
                <a:latin typeface="Century Schoolbook" pitchFamily="18" charset="0"/>
              </a:rPr>
              <a:t>Même </a:t>
            </a:r>
            <a:r>
              <a:rPr lang="fr-FR" sz="2400" b="1" dirty="0" smtClean="0">
                <a:solidFill>
                  <a:schemeClr val="tx2"/>
                </a:solidFill>
                <a:latin typeface="Century Schoolbook" pitchFamily="18" charset="0"/>
              </a:rPr>
              <a:t>niveau d’exigence </a:t>
            </a:r>
            <a:r>
              <a:rPr lang="fr-FR" sz="2400" dirty="0" smtClean="0">
                <a:solidFill>
                  <a:schemeClr val="tx2"/>
                </a:solidFill>
                <a:latin typeface="Century Schoolbook" pitchFamily="18" charset="0"/>
              </a:rPr>
              <a:t>de tous les candidats</a:t>
            </a:r>
          </a:p>
          <a:p>
            <a:pPr marL="0" indent="0" eaLnBrk="1" hangingPunct="1"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2400" dirty="0" smtClean="0">
                <a:solidFill>
                  <a:schemeClr val="tx2"/>
                </a:solidFill>
                <a:latin typeface="Century Schoolbook" pitchFamily="18" charset="0"/>
              </a:rPr>
              <a:t>Un </a:t>
            </a:r>
            <a:r>
              <a:rPr lang="fr-FR" sz="2400" b="1" dirty="0" smtClean="0">
                <a:solidFill>
                  <a:schemeClr val="tx2"/>
                </a:solidFill>
                <a:latin typeface="Century Schoolbook" pitchFamily="18" charset="0"/>
              </a:rPr>
              <a:t>ajustement local </a:t>
            </a:r>
            <a:r>
              <a:rPr lang="fr-FR" sz="2400" dirty="0" smtClean="0">
                <a:solidFill>
                  <a:schemeClr val="tx2"/>
                </a:solidFill>
                <a:latin typeface="Century Schoolbook" pitchFamily="18" charset="0"/>
              </a:rPr>
              <a:t>des situations d’évaluation</a:t>
            </a:r>
          </a:p>
          <a:p>
            <a:pPr marL="0" indent="0" eaLnBrk="1" hangingPunct="1"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2400" b="1" dirty="0" smtClean="0">
                <a:solidFill>
                  <a:schemeClr val="tx2"/>
                </a:solidFill>
                <a:latin typeface="Century Schoolbook" pitchFamily="18" charset="0"/>
              </a:rPr>
              <a:t>Adaptation </a:t>
            </a:r>
            <a:r>
              <a:rPr lang="fr-FR" sz="2400" dirty="0" smtClean="0">
                <a:solidFill>
                  <a:schemeClr val="tx2"/>
                </a:solidFill>
                <a:latin typeface="Century Schoolbook" pitchFamily="18" charset="0"/>
              </a:rPr>
              <a:t>des conditions de l’épreuve</a:t>
            </a:r>
          </a:p>
          <a:p>
            <a:pPr marL="0" indent="0" eaLnBrk="1" hangingPunct="1"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2400" dirty="0" smtClean="0">
                <a:solidFill>
                  <a:schemeClr val="tx2"/>
                </a:solidFill>
                <a:latin typeface="Century Schoolbook" pitchFamily="18" charset="0"/>
              </a:rPr>
              <a:t>L’équipe construit </a:t>
            </a:r>
            <a:r>
              <a:rPr lang="fr-FR" sz="2400" b="1" dirty="0" smtClean="0">
                <a:solidFill>
                  <a:schemeClr val="tx2"/>
                </a:solidFill>
                <a:latin typeface="Century Schoolbook" pitchFamily="18" charset="0"/>
              </a:rPr>
              <a:t>ses</a:t>
            </a:r>
            <a:r>
              <a:rPr lang="fr-FR" sz="2400" dirty="0" smtClean="0">
                <a:solidFill>
                  <a:schemeClr val="tx2"/>
                </a:solidFill>
                <a:latin typeface="Century Schoolbook" pitchFamily="18" charset="0"/>
              </a:rPr>
              <a:t> outils de recueil de données</a:t>
            </a:r>
          </a:p>
          <a:p>
            <a:pPr marL="0" indent="0" eaLnBrk="1" hangingPunct="1"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endParaRPr lang="fr-FR" sz="2400" dirty="0" smtClean="0">
              <a:solidFill>
                <a:schemeClr val="tx2"/>
              </a:solidFill>
              <a:latin typeface="Century Schoolbook" pitchFamily="18" charset="0"/>
            </a:endParaRPr>
          </a:p>
          <a:p>
            <a:pPr marL="0" indent="0" eaLnBrk="1" hangingPunct="1"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2400" b="1" u="sng" dirty="0" smtClean="0">
                <a:solidFill>
                  <a:schemeClr val="tx2"/>
                </a:solidFill>
                <a:latin typeface="Century Schoolbook" pitchFamily="18" charset="0"/>
              </a:rPr>
              <a:t>Un cadre unique :</a:t>
            </a:r>
          </a:p>
          <a:p>
            <a:pPr marL="0" indent="0" eaLnBrk="1" hangingPunct="1"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1800" dirty="0" smtClean="0">
                <a:solidFill>
                  <a:schemeClr val="tx2"/>
                </a:solidFill>
                <a:latin typeface="Century Schoolbook" pitchFamily="18" charset="0"/>
              </a:rPr>
              <a:t>- compétence attendue de niveau 2</a:t>
            </a:r>
          </a:p>
          <a:p>
            <a:pPr marL="0" indent="0" eaLnBrk="1" hangingPunct="1"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1800" dirty="0" smtClean="0">
                <a:solidFill>
                  <a:schemeClr val="tx2"/>
                </a:solidFill>
                <a:latin typeface="Century Schoolbook" pitchFamily="18" charset="0"/>
              </a:rPr>
              <a:t>- Principe d’élaboration de l’épreuve</a:t>
            </a:r>
          </a:p>
          <a:p>
            <a:pPr marL="0" indent="0" eaLnBrk="1" hangingPunct="1"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1800" dirty="0" smtClean="0">
                <a:solidFill>
                  <a:schemeClr val="tx2"/>
                </a:solidFill>
                <a:latin typeface="Century Schoolbook" pitchFamily="18" charset="0"/>
              </a:rPr>
              <a:t>- 3 Indicateurs de compétence</a:t>
            </a:r>
          </a:p>
          <a:p>
            <a:pPr marL="0" indent="0" eaLnBrk="1" hangingPunct="1"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1800" dirty="0" smtClean="0">
                <a:solidFill>
                  <a:schemeClr val="tx2"/>
                </a:solidFill>
                <a:latin typeface="Century Schoolbook" pitchFamily="18" charset="0"/>
              </a:rPr>
              <a:t>- Répartition des points</a:t>
            </a:r>
          </a:p>
          <a:p>
            <a:pPr marL="0" indent="0" eaLnBrk="1" hangingPunct="1"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1800" dirty="0" smtClean="0">
                <a:solidFill>
                  <a:schemeClr val="tx2"/>
                </a:solidFill>
                <a:latin typeface="Century Schoolbook" pitchFamily="18" charset="0"/>
              </a:rPr>
              <a:t>- Exemple de renseignement d’items du « socle  commun 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idx="4294967295"/>
          </p:nvPr>
        </p:nvSpPr>
        <p:spPr>
          <a:xfrm>
            <a:off x="1691680" y="188640"/>
            <a:ext cx="6187619" cy="1124744"/>
          </a:xfrm>
          <a:gradFill>
            <a:gsLst>
              <a:gs pos="0">
                <a:schemeClr val="accent1">
                  <a:tint val="35000"/>
                  <a:satMod val="260000"/>
                </a:schemeClr>
              </a:gs>
              <a:gs pos="30000">
                <a:schemeClr val="accent1">
                  <a:tint val="38000"/>
                  <a:satMod val="260000"/>
                </a:schemeClr>
              </a:gs>
              <a:gs pos="75000">
                <a:schemeClr val="accent1">
                  <a:tint val="55000"/>
                  <a:satMod val="255000"/>
                </a:schemeClr>
              </a:gs>
              <a:gs pos="100000">
                <a:schemeClr val="accent1">
                  <a:tint val="70000"/>
                  <a:satMod val="255000"/>
                </a:schemeClr>
              </a:gs>
            </a:gsLst>
            <a:path path="circle">
              <a:fillToRect l="5000" t="100000" r="120000" b="10000"/>
            </a:path>
          </a:gradFill>
          <a:ln w="28575">
            <a:solidFill>
              <a:schemeClr val="accent1">
                <a:shade val="70000"/>
                <a:satMod val="150000"/>
              </a:schemeClr>
            </a:solidFill>
          </a:ln>
          <a:effectLst>
            <a:outerShdw blurRad="50800" dist="250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b">
            <a:normAutofit/>
          </a:bodyPr>
          <a:lstStyle/>
          <a:p>
            <a:pPr eaLnBrk="1" hangingPunct="1">
              <a:defRPr/>
            </a:pPr>
            <a:r>
              <a:rPr lang="fr-FR" sz="3000" b="1" dirty="0" smtClean="0">
                <a:solidFill>
                  <a:srgbClr val="000000"/>
                </a:solidFill>
                <a:latin typeface="Century Schoolbook" pitchFamily="18" charset="0"/>
              </a:rPr>
              <a:t>D.N.B </a:t>
            </a:r>
            <a:br>
              <a:rPr lang="fr-FR" sz="3000" b="1" dirty="0" smtClean="0">
                <a:solidFill>
                  <a:srgbClr val="000000"/>
                </a:solidFill>
                <a:latin typeface="Century Schoolbook" pitchFamily="18" charset="0"/>
              </a:rPr>
            </a:br>
            <a:r>
              <a:rPr lang="fr-FR" sz="3000" b="1" dirty="0" smtClean="0">
                <a:solidFill>
                  <a:srgbClr val="000000"/>
                </a:solidFill>
                <a:latin typeface="Century Schoolbook" pitchFamily="18" charset="0"/>
              </a:rPr>
              <a:t>et PROJET    E.P.S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4294967295"/>
          </p:nvPr>
        </p:nvSpPr>
        <p:spPr>
          <a:xfrm>
            <a:off x="1405258" y="1500174"/>
            <a:ext cx="7221243" cy="5097178"/>
          </a:xfrm>
          <a:gradFill>
            <a:gsLst>
              <a:gs pos="0">
                <a:schemeClr val="accent5">
                  <a:tint val="35000"/>
                  <a:satMod val="260000"/>
                </a:schemeClr>
              </a:gs>
              <a:gs pos="30000">
                <a:schemeClr val="accent5">
                  <a:tint val="38000"/>
                  <a:satMod val="260000"/>
                </a:schemeClr>
              </a:gs>
              <a:gs pos="75000">
                <a:schemeClr val="accent5">
                  <a:tint val="55000"/>
                  <a:satMod val="255000"/>
                </a:schemeClr>
              </a:gs>
              <a:gs pos="100000">
                <a:schemeClr val="accent5">
                  <a:tint val="70000"/>
                  <a:satMod val="255000"/>
                </a:schemeClr>
              </a:gs>
            </a:gsLst>
            <a:path path="circle">
              <a:fillToRect l="5000" t="100000" r="120000" b="10000"/>
            </a:path>
          </a:gradFill>
          <a:ln w="12700">
            <a:solidFill>
              <a:schemeClr val="accent5">
                <a:shade val="70000"/>
                <a:satMod val="150000"/>
              </a:schemeClr>
            </a:solidFill>
          </a:ln>
          <a:effectLst>
            <a:outerShdw blurRad="50800" dist="250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 eaLnBrk="1" hangingPunct="1">
              <a:buClr>
                <a:schemeClr val="tx2"/>
              </a:buClr>
              <a:buSzPct val="95000"/>
              <a:buFont typeface="Wingdings" pitchFamily="2" charset="2"/>
              <a:buChar char="¬"/>
              <a:defRPr/>
            </a:pPr>
            <a:r>
              <a:rPr lang="fr-FR" sz="1800" b="1" dirty="0" smtClean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  L’obligation de programmer</a:t>
            </a:r>
            <a:r>
              <a:rPr lang="fr-FR" sz="1800" dirty="0" smtClean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 </a:t>
            </a:r>
            <a:r>
              <a:rPr lang="fr-FR" sz="1800" b="1" dirty="0" smtClean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obligatoirement deux cycles dans la même APSA (niv1 et niv2)</a:t>
            </a:r>
            <a:r>
              <a:rPr lang="fr-FR" sz="1800" dirty="0" smtClean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 évite:</a:t>
            </a:r>
          </a:p>
          <a:p>
            <a:pPr marL="0" indent="0" algn="just" eaLnBrk="1" hangingPunct="1">
              <a:buClr>
                <a:schemeClr val="tx2"/>
              </a:buClr>
              <a:buSzPct val="95000"/>
              <a:buFont typeface="Wingdings" pitchFamily="2" charset="2"/>
              <a:buChar char="¬"/>
              <a:defRPr/>
            </a:pPr>
            <a:r>
              <a:rPr lang="fr-FR" sz="1800" dirty="0" smtClean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 les effets de </a:t>
            </a:r>
            <a:r>
              <a:rPr lang="fr-FR" sz="1800" b="1" dirty="0" smtClean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« </a:t>
            </a:r>
            <a:r>
              <a:rPr lang="fr-FR" sz="1800" b="1" dirty="0" err="1" smtClean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débarassement</a:t>
            </a:r>
            <a:r>
              <a:rPr lang="fr-FR" sz="1800" b="1" dirty="0" smtClean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 »</a:t>
            </a:r>
            <a:r>
              <a:rPr lang="fr-FR" sz="1800" dirty="0" smtClean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 à savoir un cycle de danse, ou de lutte, est programmé en sixième pour ensuite ne plus jamais y revenir</a:t>
            </a:r>
            <a:r>
              <a:rPr lang="fr-FR" sz="1800" dirty="0" smtClean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 </a:t>
            </a:r>
          </a:p>
          <a:p>
            <a:pPr marL="0" indent="0" algn="just" eaLnBrk="1" hangingPunct="1">
              <a:buClr>
                <a:schemeClr val="tx2"/>
              </a:buClr>
              <a:buSzPct val="95000"/>
              <a:buFont typeface="Wingdings" pitchFamily="2" charset="2"/>
              <a:buChar char="¬"/>
              <a:defRPr/>
            </a:pPr>
            <a:r>
              <a:rPr lang="fr-FR" sz="1800" dirty="0" smtClean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les effets </a:t>
            </a:r>
            <a:r>
              <a:rPr lang="fr-FR" sz="1800" b="1" dirty="0" smtClean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de « renforcement »</a:t>
            </a:r>
            <a:r>
              <a:rPr lang="fr-FR" sz="1800" dirty="0" smtClean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 à savoir trois, voire quatre cycles de VB et de course « de demi-fond» avec les résultats que l’on connaît, alors que d’autres « C.P » ne sont pas abordées.</a:t>
            </a:r>
          </a:p>
          <a:p>
            <a:pPr marL="0" indent="0" algn="ctr" eaLnBrk="1" hangingPunct="1">
              <a:buClr>
                <a:schemeClr val="tx2"/>
              </a:buClr>
              <a:buSzPct val="95000"/>
              <a:buFont typeface="Wingdings" pitchFamily="2" charset="2"/>
              <a:buChar char="¬"/>
              <a:defRPr/>
            </a:pPr>
            <a:r>
              <a:rPr lang="fr-FR" sz="1800" dirty="0" smtClean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****</a:t>
            </a:r>
          </a:p>
          <a:p>
            <a:pPr marL="0" indent="0" algn="just" eaLnBrk="1" hangingPunct="1">
              <a:buClr>
                <a:schemeClr val="tx2"/>
              </a:buClr>
              <a:buSzPct val="95000"/>
              <a:buFont typeface="Wingdings" pitchFamily="2" charset="2"/>
              <a:buNone/>
              <a:defRPr/>
            </a:pPr>
            <a:r>
              <a:rPr lang="fr-FR" sz="1800" dirty="0" smtClean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Si obligation de viser des niveaux 2 en troisième, les équipes doivent </a:t>
            </a:r>
            <a:r>
              <a:rPr lang="fr-FR" sz="1800" b="1" dirty="0" smtClean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se poser les questions: </a:t>
            </a:r>
            <a:endParaRPr lang="fr-FR" sz="1800" dirty="0" smtClean="0">
              <a:solidFill>
                <a:schemeClr val="tx1"/>
              </a:solidFill>
              <a:latin typeface="Times New Roman" charset="0"/>
              <a:cs typeface="Times New Roman" charset="0"/>
            </a:endParaRPr>
          </a:p>
          <a:p>
            <a:pPr marL="0" indent="0" algn="just" eaLnBrk="1" hangingPunct="1">
              <a:buClr>
                <a:schemeClr val="tx2"/>
              </a:buClr>
              <a:buSzPct val="95000"/>
              <a:buFont typeface="Wingdings" pitchFamily="2" charset="2"/>
              <a:buNone/>
              <a:defRPr/>
            </a:pPr>
            <a:r>
              <a:rPr lang="fr-FR" sz="1800" b="1" dirty="0" smtClean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 « par quoi commencer</a:t>
            </a:r>
            <a:r>
              <a:rPr lang="fr-FR" sz="1800" b="1" dirty="0" smtClean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 </a:t>
            </a:r>
            <a:r>
              <a:rPr lang="fr-FR" sz="1800" b="1" dirty="0" smtClean="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? » </a:t>
            </a:r>
          </a:p>
          <a:p>
            <a:pPr marL="0" indent="0" algn="just" eaLnBrk="1" hangingPunct="1">
              <a:buClr>
                <a:schemeClr val="tx2"/>
              </a:buClr>
              <a:buSzPct val="95000"/>
              <a:buFont typeface="Wingdings" pitchFamily="2" charset="2"/>
              <a:buNone/>
              <a:defRPr/>
            </a:pPr>
            <a:r>
              <a:rPr lang="fr-FR" sz="1800" dirty="0" smtClean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« </a:t>
            </a:r>
            <a:r>
              <a:rPr lang="fr-FR" sz="1800" b="1" dirty="0" smtClean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faut-il mieux programmer ceci avant cela ? »</a:t>
            </a:r>
          </a:p>
          <a:p>
            <a:pPr marL="0" indent="0" algn="just" eaLnBrk="1" hangingPunct="1">
              <a:buClr>
                <a:schemeClr val="tx2"/>
              </a:buClr>
              <a:buSzPct val="95000"/>
              <a:buFont typeface="Wingdings" pitchFamily="2" charset="2"/>
              <a:buNone/>
              <a:defRPr/>
            </a:pPr>
            <a:r>
              <a:rPr lang="fr-FR" sz="1800" b="1" dirty="0" smtClean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« Quelles activités de N2 en classe de 3</a:t>
            </a:r>
            <a:r>
              <a:rPr lang="fr-FR" sz="1800" b="1" baseline="30000" dirty="0" smtClean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ème</a:t>
            </a:r>
            <a:r>
              <a:rPr lang="fr-FR" sz="1800" b="1" dirty="0" smtClean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  </a:t>
            </a:r>
          </a:p>
          <a:p>
            <a:pPr marL="0" indent="0" algn="just" eaLnBrk="1" hangingPunct="1">
              <a:buClr>
                <a:schemeClr val="tx2"/>
              </a:buClr>
              <a:buSzPct val="95000"/>
              <a:buFont typeface="Wingdings" pitchFamily="2" charset="2"/>
              <a:buNone/>
              <a:defRPr/>
            </a:pPr>
            <a:endParaRPr lang="fr-FR" sz="2000" b="1" dirty="0" smtClean="0">
              <a:solidFill>
                <a:schemeClr val="tx2"/>
              </a:solidFill>
              <a:latin typeface="Century Schoolbook" pitchFamily="18" charset="0"/>
            </a:endParaRPr>
          </a:p>
          <a:p>
            <a:pPr marL="0" indent="0" eaLnBrk="1" hangingPunct="1">
              <a:lnSpc>
                <a:spcPct val="80000"/>
              </a:lnSpc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2000" b="1" dirty="0" smtClean="0">
                <a:solidFill>
                  <a:schemeClr val="tx2"/>
                </a:solidFill>
                <a:latin typeface="Century Schoolbook" pitchFamily="18" charset="0"/>
              </a:rPr>
              <a:t>Le projet pédagogique disciplinaire et sa rédaction sont plus que jamais nécessaires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idx="4294967295"/>
          </p:nvPr>
        </p:nvSpPr>
        <p:spPr>
          <a:xfrm>
            <a:off x="1331640" y="332656"/>
            <a:ext cx="6642772" cy="571504"/>
          </a:xfrm>
          <a:gradFill>
            <a:gsLst>
              <a:gs pos="0">
                <a:schemeClr val="accent1">
                  <a:tint val="35000"/>
                  <a:satMod val="260000"/>
                </a:schemeClr>
              </a:gs>
              <a:gs pos="30000">
                <a:schemeClr val="accent1">
                  <a:tint val="38000"/>
                  <a:satMod val="260000"/>
                </a:schemeClr>
              </a:gs>
              <a:gs pos="75000">
                <a:schemeClr val="accent1">
                  <a:tint val="55000"/>
                  <a:satMod val="255000"/>
                </a:schemeClr>
              </a:gs>
              <a:gs pos="100000">
                <a:schemeClr val="accent1">
                  <a:tint val="70000"/>
                  <a:satMod val="255000"/>
                </a:schemeClr>
              </a:gs>
            </a:gsLst>
            <a:path path="circle">
              <a:fillToRect l="5000" t="100000" r="120000" b="10000"/>
            </a:path>
          </a:gradFill>
          <a:ln w="28575">
            <a:solidFill>
              <a:schemeClr val="accent1">
                <a:shade val="70000"/>
                <a:satMod val="150000"/>
              </a:schemeClr>
            </a:solidFill>
          </a:ln>
          <a:effectLst>
            <a:outerShdw blurRad="50800" dist="250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b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3000" b="1" kern="1200" cap="small" dirty="0" smtClean="0"/>
              <a:t>Vos programmations</a:t>
            </a:r>
            <a:endParaRPr lang="fr-FR" sz="3000" b="1" kern="1200" cap="small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4294967295"/>
          </p:nvPr>
        </p:nvSpPr>
        <p:spPr>
          <a:xfrm>
            <a:off x="1475656" y="2146437"/>
            <a:ext cx="7290547" cy="2218668"/>
          </a:xfrm>
          <a:gradFill>
            <a:gsLst>
              <a:gs pos="0">
                <a:schemeClr val="accent5">
                  <a:tint val="35000"/>
                  <a:satMod val="260000"/>
                </a:schemeClr>
              </a:gs>
              <a:gs pos="30000">
                <a:schemeClr val="accent5">
                  <a:tint val="38000"/>
                  <a:satMod val="260000"/>
                </a:schemeClr>
              </a:gs>
              <a:gs pos="75000">
                <a:schemeClr val="accent5">
                  <a:tint val="55000"/>
                  <a:satMod val="255000"/>
                </a:schemeClr>
              </a:gs>
              <a:gs pos="100000">
                <a:schemeClr val="accent5">
                  <a:tint val="70000"/>
                  <a:satMod val="255000"/>
                </a:schemeClr>
              </a:gs>
            </a:gsLst>
            <a:path path="circle">
              <a:fillToRect l="5000" t="100000" r="120000" b="10000"/>
            </a:path>
          </a:gradFill>
          <a:ln w="12700">
            <a:solidFill>
              <a:schemeClr val="accent5">
                <a:shade val="70000"/>
                <a:satMod val="150000"/>
              </a:schemeClr>
            </a:solidFill>
          </a:ln>
          <a:effectLst>
            <a:outerShdw blurRad="50800" dist="250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eaLnBrk="1" hangingPunct="1"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b="1" dirty="0" smtClean="0">
                <a:solidFill>
                  <a:schemeClr val="tx2"/>
                </a:solidFill>
                <a:latin typeface="Century Schoolbook" pitchFamily="18" charset="0"/>
              </a:rPr>
              <a:t>2010 2011</a:t>
            </a:r>
          </a:p>
          <a:p>
            <a:pPr marL="0" indent="0" eaLnBrk="1" hangingPunct="1"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endParaRPr lang="fr-FR" b="1" dirty="0" smtClean="0">
              <a:solidFill>
                <a:schemeClr val="tx2"/>
              </a:solidFill>
              <a:latin typeface="Century Schoolbook" pitchFamily="18" charset="0"/>
            </a:endParaRPr>
          </a:p>
          <a:p>
            <a:pPr marL="0" indent="0" eaLnBrk="1" hangingPunct="1"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b="1" dirty="0" smtClean="0">
                <a:solidFill>
                  <a:schemeClr val="tx2"/>
                </a:solidFill>
                <a:latin typeface="Century Schoolbook" pitchFamily="18" charset="0"/>
              </a:rPr>
              <a:t>2011 2012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re 1"/>
          <p:cNvSpPr>
            <a:spLocks noGrp="1"/>
          </p:cNvSpPr>
          <p:nvPr>
            <p:ph type="title"/>
          </p:nvPr>
        </p:nvSpPr>
        <p:spPr>
          <a:xfrm>
            <a:off x="1835150" y="549275"/>
            <a:ext cx="6553200" cy="1050925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r-FR" b="1" smtClean="0"/>
              <a:t>En 2010/2011</a:t>
            </a:r>
          </a:p>
        </p:txBody>
      </p:sp>
      <p:sp>
        <p:nvSpPr>
          <p:cNvPr id="14339" name="Espace réservé du contenu 2"/>
          <p:cNvSpPr>
            <a:spLocks noGrp="1"/>
          </p:cNvSpPr>
          <p:nvPr>
            <p:ph idx="1"/>
          </p:nvPr>
        </p:nvSpPr>
        <p:spPr>
          <a:xfrm>
            <a:off x="1331913" y="1981200"/>
            <a:ext cx="7613650" cy="4400550"/>
          </a:xfrm>
        </p:spPr>
        <p:txBody>
          <a:bodyPr/>
          <a:lstStyle/>
          <a:p>
            <a:pPr algn="just">
              <a:buFont typeface="Symbol" pitchFamily="18" charset="2"/>
              <a:buChar char=""/>
              <a:tabLst>
                <a:tab pos="676275" algn="l"/>
              </a:tabLst>
            </a:pPr>
            <a:r>
              <a:rPr lang="fr-FR" sz="1600" b="1" smtClean="0">
                <a:cs typeface="Times New Roman" charset="0"/>
              </a:rPr>
              <a:t>59,18% </a:t>
            </a:r>
            <a:r>
              <a:rPr lang="fr-FR" sz="1600" smtClean="0">
                <a:cs typeface="Times New Roman" charset="0"/>
              </a:rPr>
              <a:t>des établissements pensent atteindre le niveau 2 dans les 4 compétences propres.</a:t>
            </a:r>
            <a:endParaRPr lang="fr-FR" sz="1600" smtClean="0">
              <a:latin typeface="Times New Roman" charset="0"/>
              <a:cs typeface="Times New Roman" charset="0"/>
            </a:endParaRPr>
          </a:p>
          <a:p>
            <a:pPr algn="just">
              <a:buFont typeface="Symbol" pitchFamily="18" charset="2"/>
              <a:buChar char=""/>
              <a:tabLst>
                <a:tab pos="676275" algn="l"/>
              </a:tabLst>
            </a:pPr>
            <a:r>
              <a:rPr lang="fr-FR" sz="1600" smtClean="0">
                <a:cs typeface="Times New Roman" charset="0"/>
              </a:rPr>
              <a:t> </a:t>
            </a:r>
            <a:r>
              <a:rPr lang="fr-FR" sz="1600" b="1" smtClean="0">
                <a:cs typeface="Times New Roman" charset="0"/>
              </a:rPr>
              <a:t>93,9% des établissements atteindront le niveau 2 dans au moins trois compétences.</a:t>
            </a:r>
          </a:p>
          <a:p>
            <a:pPr algn="just">
              <a:buFont typeface="Symbol" pitchFamily="18" charset="2"/>
              <a:buChar char=""/>
              <a:tabLst>
                <a:tab pos="676275" algn="l"/>
              </a:tabLst>
            </a:pPr>
            <a:endParaRPr lang="fr-FR" sz="1600" smtClean="0">
              <a:latin typeface="Times New Roman" charset="0"/>
              <a:cs typeface="Times New Roman" charset="0"/>
            </a:endParaRPr>
          </a:p>
          <a:p>
            <a:pPr algn="just">
              <a:buFont typeface="Symbol" pitchFamily="18" charset="2"/>
              <a:buChar char=""/>
              <a:tabLst>
                <a:tab pos="676275" algn="l"/>
              </a:tabLst>
            </a:pPr>
            <a:r>
              <a:rPr lang="fr-FR" sz="1600" b="1" smtClean="0">
                <a:cs typeface="Times New Roman" charset="0"/>
              </a:rPr>
              <a:t>34.7% des établissements programment 7 groupements </a:t>
            </a:r>
            <a:r>
              <a:rPr lang="fr-FR" sz="1600" smtClean="0">
                <a:cs typeface="Times New Roman" charset="0"/>
              </a:rPr>
              <a:t>au moins</a:t>
            </a:r>
          </a:p>
          <a:p>
            <a:pPr algn="just">
              <a:buFont typeface="Symbol" pitchFamily="18" charset="2"/>
              <a:buChar char=""/>
              <a:tabLst>
                <a:tab pos="676275" algn="l"/>
              </a:tabLst>
            </a:pPr>
            <a:endParaRPr lang="fr-FR" sz="1600" smtClean="0">
              <a:cs typeface="Times New Roman" charset="0"/>
            </a:endParaRPr>
          </a:p>
          <a:p>
            <a:pPr algn="just">
              <a:buFont typeface="Symbol" pitchFamily="18" charset="2"/>
              <a:buChar char=""/>
              <a:tabLst>
                <a:tab pos="676275" algn="l"/>
              </a:tabLst>
            </a:pPr>
            <a:endParaRPr lang="fr-FR" sz="1600" smtClean="0">
              <a:cs typeface="Times New Roman" charset="0"/>
            </a:endParaRPr>
          </a:p>
          <a:p>
            <a:pPr algn="just">
              <a:buFont typeface="Symbol" pitchFamily="18" charset="2"/>
              <a:buChar char=""/>
              <a:tabLst>
                <a:tab pos="676275" algn="l"/>
              </a:tabLst>
            </a:pPr>
            <a:endParaRPr lang="fr-FR" sz="1600" smtClean="0">
              <a:cs typeface="Times New Roman" charset="0"/>
            </a:endParaRPr>
          </a:p>
          <a:p>
            <a:pPr algn="just">
              <a:buFont typeface="Symbol" pitchFamily="18" charset="2"/>
              <a:buChar char=""/>
              <a:tabLst>
                <a:tab pos="676275" algn="l"/>
              </a:tabLst>
            </a:pPr>
            <a:r>
              <a:rPr lang="fr-FR" sz="1600" smtClean="0">
                <a:cs typeface="Times New Roman" charset="0"/>
              </a:rPr>
              <a:t>Les </a:t>
            </a:r>
            <a:r>
              <a:rPr lang="fr-FR" sz="1600" b="1" smtClean="0">
                <a:cs typeface="Times New Roman" charset="0"/>
              </a:rPr>
              <a:t>3 groupements les plus programmés </a:t>
            </a:r>
            <a:r>
              <a:rPr lang="fr-FR" sz="1600" smtClean="0">
                <a:cs typeface="Times New Roman" charset="0"/>
              </a:rPr>
              <a:t>en Niveau 2 sont les activités athlétiques (100%), les sports collectifs (100%) les Sports de raquette (83,7%) et les activités gymniques (75,5%). </a:t>
            </a:r>
            <a:endParaRPr lang="fr-FR" sz="1600" smtClean="0">
              <a:latin typeface="Times New Roman" charset="0"/>
              <a:cs typeface="Times New Roman" charset="0"/>
            </a:endParaRPr>
          </a:p>
          <a:p>
            <a:pPr>
              <a:tabLst>
                <a:tab pos="676275" algn="l"/>
              </a:tabLst>
            </a:pPr>
            <a:r>
              <a:rPr lang="fr-FR" sz="1600" smtClean="0">
                <a:cs typeface="Times New Roman" charset="0"/>
              </a:rPr>
              <a:t>Les groupes à </a:t>
            </a:r>
            <a:r>
              <a:rPr lang="fr-FR" sz="1600" b="1" smtClean="0">
                <a:cs typeface="Times New Roman" charset="0"/>
              </a:rPr>
              <a:t>faible représentativité </a:t>
            </a:r>
            <a:r>
              <a:rPr lang="fr-FR" sz="1600" smtClean="0">
                <a:cs typeface="Times New Roman" charset="0"/>
              </a:rPr>
              <a:t>en Martinique sont notamment les activités artistiques, les activités de combat et les activités gymniques pour des raisons de manque d’installations sportives</a:t>
            </a:r>
            <a:endParaRPr lang="fr-FR" sz="160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1"/>
          <p:cNvSpPr>
            <a:spLocks noGrp="1"/>
          </p:cNvSpPr>
          <p:nvPr>
            <p:ph type="title"/>
          </p:nvPr>
        </p:nvSpPr>
        <p:spPr>
          <a:xfrm>
            <a:off x="1835150" y="457200"/>
            <a:ext cx="7110413" cy="1143000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r-FR" b="1" smtClean="0"/>
              <a:t>En 2011/2012</a:t>
            </a:r>
          </a:p>
        </p:txBody>
      </p:sp>
      <p:sp>
        <p:nvSpPr>
          <p:cNvPr id="15363" name="Espace réservé du contenu 2"/>
          <p:cNvSpPr>
            <a:spLocks noGrp="1"/>
          </p:cNvSpPr>
          <p:nvPr>
            <p:ph idx="1"/>
          </p:nvPr>
        </p:nvSpPr>
        <p:spPr>
          <a:xfrm>
            <a:off x="1403350" y="1916113"/>
            <a:ext cx="7269163" cy="4751387"/>
          </a:xfrm>
        </p:spPr>
        <p:txBody>
          <a:bodyPr/>
          <a:lstStyle/>
          <a:p>
            <a:pPr algn="just">
              <a:buFont typeface="Symbol" pitchFamily="18" charset="2"/>
              <a:buChar char=""/>
              <a:tabLst>
                <a:tab pos="676275" algn="l"/>
              </a:tabLst>
            </a:pPr>
            <a:r>
              <a:rPr lang="fr-FR" sz="1600" b="1" smtClean="0">
                <a:cs typeface="Times New Roman" charset="0"/>
              </a:rPr>
              <a:t>45% </a:t>
            </a:r>
            <a:r>
              <a:rPr lang="fr-FR" sz="1600" smtClean="0">
                <a:cs typeface="Times New Roman" charset="0"/>
              </a:rPr>
              <a:t>des établissements pensent atteindre le niveau 2 dans les 4 compétences propres.</a:t>
            </a:r>
            <a:endParaRPr lang="fr-FR" sz="1600" smtClean="0">
              <a:latin typeface="Times New Roman" charset="0"/>
              <a:cs typeface="Times New Roman" charset="0"/>
            </a:endParaRPr>
          </a:p>
          <a:p>
            <a:pPr algn="just">
              <a:buFont typeface="Symbol" pitchFamily="18" charset="2"/>
              <a:buChar char=""/>
              <a:tabLst>
                <a:tab pos="676275" algn="l"/>
              </a:tabLst>
            </a:pPr>
            <a:r>
              <a:rPr lang="fr-FR" sz="1600" smtClean="0">
                <a:cs typeface="Times New Roman" charset="0"/>
              </a:rPr>
              <a:t> </a:t>
            </a:r>
            <a:r>
              <a:rPr lang="fr-FR" sz="1600" b="1" smtClean="0">
                <a:cs typeface="Times New Roman" charset="0"/>
              </a:rPr>
              <a:t>47% </a:t>
            </a:r>
            <a:r>
              <a:rPr lang="fr-FR" sz="1600" smtClean="0">
                <a:cs typeface="Times New Roman" charset="0"/>
              </a:rPr>
              <a:t>des établissements atteindront le niveau 2 dans au moins trois compétences.</a:t>
            </a:r>
          </a:p>
          <a:p>
            <a:pPr algn="just">
              <a:buFont typeface="Wingdings" pitchFamily="2" charset="2"/>
              <a:buNone/>
              <a:tabLst>
                <a:tab pos="676275" algn="l"/>
              </a:tabLst>
            </a:pPr>
            <a:r>
              <a:rPr lang="fr-FR" sz="2000" b="1" smtClean="0">
                <a:latin typeface="Times New Roman" charset="0"/>
                <a:cs typeface="Times New Roman" charset="0"/>
              </a:rPr>
              <a:t>Soit 92% des établissements en capacité de programmer un D.N.B</a:t>
            </a:r>
            <a:endParaRPr lang="fr-FR" sz="1600" smtClean="0">
              <a:latin typeface="Times New Roman" charset="0"/>
              <a:cs typeface="Times New Roman" charset="0"/>
            </a:endParaRPr>
          </a:p>
          <a:p>
            <a:pPr>
              <a:tabLst>
                <a:tab pos="676275" algn="l"/>
              </a:tabLst>
            </a:pPr>
            <a:r>
              <a:rPr lang="fr-FR" sz="1600" smtClean="0">
                <a:cs typeface="Times New Roman" charset="0"/>
              </a:rPr>
              <a:t>85% des collèges programment le niveau 2 dans 5 groupements sur les 8 groupes d’APSA au cours des 4 années de la scolarité en collège. </a:t>
            </a:r>
          </a:p>
          <a:p>
            <a:pPr>
              <a:tabLst>
                <a:tab pos="676275" algn="l"/>
              </a:tabLst>
            </a:pPr>
            <a:r>
              <a:rPr lang="fr-FR" sz="1600" smtClean="0">
                <a:cs typeface="Times New Roman" charset="0"/>
              </a:rPr>
              <a:t>98% programment au moins 4 groupements</a:t>
            </a:r>
          </a:p>
          <a:p>
            <a:pPr>
              <a:tabLst>
                <a:tab pos="676275" algn="l"/>
              </a:tabLst>
            </a:pPr>
            <a:r>
              <a:rPr lang="fr-FR" sz="1600" b="1" smtClean="0">
                <a:cs typeface="Times New Roman" charset="0"/>
              </a:rPr>
              <a:t>92, 4% programment 7 groupements </a:t>
            </a:r>
          </a:p>
          <a:p>
            <a:pPr>
              <a:tabLst>
                <a:tab pos="676275" algn="l"/>
              </a:tabLst>
            </a:pPr>
            <a:endParaRPr lang="fr-FR" sz="1600" b="1" smtClean="0">
              <a:cs typeface="Times New Roman" charset="0"/>
            </a:endParaRPr>
          </a:p>
          <a:p>
            <a:pPr>
              <a:tabLst>
                <a:tab pos="676275" algn="l"/>
              </a:tabLst>
            </a:pPr>
            <a:r>
              <a:rPr lang="fr-FR" sz="1600" smtClean="0">
                <a:cs typeface="Times New Roman" charset="0"/>
              </a:rPr>
              <a:t>Les groupements </a:t>
            </a:r>
            <a:r>
              <a:rPr lang="fr-FR" sz="1600" b="1" smtClean="0">
                <a:cs typeface="Times New Roman" charset="0"/>
              </a:rPr>
              <a:t>les plus programmés </a:t>
            </a:r>
            <a:r>
              <a:rPr lang="fr-FR" sz="1600" smtClean="0">
                <a:cs typeface="Times New Roman" charset="0"/>
              </a:rPr>
              <a:t>en Niveau 2 sont les activités athlétiques (100%), Les sports collectifs (100%), les APPN et Natation (85%), les activités gymniques (78%), les sports de raquette (78%) </a:t>
            </a:r>
          </a:p>
          <a:p>
            <a:pPr>
              <a:tabLst>
                <a:tab pos="676275" algn="l"/>
              </a:tabLst>
            </a:pPr>
            <a:endParaRPr lang="fr-FR" sz="1600" smtClean="0">
              <a:latin typeface="Times New Roman" charset="0"/>
              <a:cs typeface="Times New Roman" charset="0"/>
            </a:endParaRPr>
          </a:p>
          <a:p>
            <a:pPr>
              <a:tabLst>
                <a:tab pos="676275" algn="l"/>
              </a:tabLst>
            </a:pPr>
            <a:r>
              <a:rPr lang="fr-FR" sz="1600" smtClean="0">
                <a:cs typeface="Times New Roman" charset="0"/>
              </a:rPr>
              <a:t>Les groupements à </a:t>
            </a:r>
            <a:r>
              <a:rPr lang="fr-FR" sz="1600" b="1" smtClean="0">
                <a:cs typeface="Times New Roman" charset="0"/>
              </a:rPr>
              <a:t>faible représentativité </a:t>
            </a:r>
            <a:r>
              <a:rPr lang="fr-FR" sz="1600" smtClean="0">
                <a:cs typeface="Times New Roman" charset="0"/>
              </a:rPr>
              <a:t>en Martinique sont notamment les activités artistiques (30%), les activités de combat (60%).</a:t>
            </a:r>
          </a:p>
          <a:p>
            <a:pPr>
              <a:tabLst>
                <a:tab pos="676275" algn="l"/>
              </a:tabLst>
            </a:pPr>
            <a:endParaRPr lang="fr-FR" sz="160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idx="4294967295"/>
          </p:nvPr>
        </p:nvSpPr>
        <p:spPr>
          <a:xfrm>
            <a:off x="1126901" y="142852"/>
            <a:ext cx="7666330" cy="857256"/>
          </a:xfrm>
          <a:gradFill>
            <a:gsLst>
              <a:gs pos="0">
                <a:schemeClr val="accent2">
                  <a:tint val="35000"/>
                  <a:satMod val="260000"/>
                </a:schemeClr>
              </a:gs>
              <a:gs pos="30000">
                <a:schemeClr val="accent2">
                  <a:tint val="38000"/>
                  <a:satMod val="260000"/>
                </a:schemeClr>
              </a:gs>
              <a:gs pos="75000">
                <a:schemeClr val="accent2">
                  <a:tint val="55000"/>
                  <a:satMod val="255000"/>
                </a:schemeClr>
              </a:gs>
              <a:gs pos="100000">
                <a:schemeClr val="accent2">
                  <a:tint val="70000"/>
                  <a:satMod val="255000"/>
                </a:schemeClr>
              </a:gs>
            </a:gsLst>
            <a:path path="circle">
              <a:fillToRect l="5000" t="100000" r="120000" b="10000"/>
            </a:path>
          </a:gradFill>
          <a:ln w="12700">
            <a:solidFill>
              <a:schemeClr val="accent2">
                <a:shade val="70000"/>
                <a:satMod val="150000"/>
              </a:schemeClr>
            </a:solidFill>
          </a:ln>
          <a:effectLst>
            <a:outerShdw blurRad="50800" dist="250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b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3000" b="1" kern="1200" cap="small" dirty="0" smtClean="0"/>
              <a:t>UN RAPPEL….</a:t>
            </a:r>
            <a:endParaRPr lang="fr-FR" sz="3000" b="1" kern="1200" cap="small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4294967295"/>
          </p:nvPr>
        </p:nvSpPr>
        <p:spPr>
          <a:xfrm>
            <a:off x="1331640" y="2924944"/>
            <a:ext cx="7523089" cy="2016224"/>
          </a:xfrm>
          <a:gradFill>
            <a:gsLst>
              <a:gs pos="0">
                <a:schemeClr val="accent1">
                  <a:tint val="35000"/>
                  <a:satMod val="260000"/>
                </a:schemeClr>
              </a:gs>
              <a:gs pos="30000">
                <a:schemeClr val="accent1">
                  <a:tint val="38000"/>
                  <a:satMod val="260000"/>
                </a:schemeClr>
              </a:gs>
              <a:gs pos="75000">
                <a:schemeClr val="accent1">
                  <a:tint val="55000"/>
                  <a:satMod val="255000"/>
                </a:schemeClr>
              </a:gs>
              <a:gs pos="100000">
                <a:schemeClr val="accent1">
                  <a:tint val="70000"/>
                  <a:satMod val="255000"/>
                </a:schemeClr>
              </a:gs>
            </a:gsLst>
            <a:path path="circle">
              <a:fillToRect l="5000" t="100000" r="120000" b="10000"/>
            </a:path>
          </a:gradFill>
          <a:ln w="12700">
            <a:solidFill>
              <a:schemeClr val="accent1">
                <a:shade val="70000"/>
                <a:satMod val="150000"/>
              </a:schemeClr>
            </a:solidFill>
          </a:ln>
          <a:effectLst>
            <a:outerShdw blurRad="50800" dist="250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 eaLnBrk="1" hangingPunct="1"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2800" b="1" dirty="0" smtClean="0">
                <a:solidFill>
                  <a:schemeClr val="tx2"/>
                </a:solidFill>
                <a:latin typeface="Century Schoolbook" pitchFamily="18" charset="0"/>
              </a:rPr>
              <a:t>LE CURSUS 6</a:t>
            </a:r>
            <a:r>
              <a:rPr lang="fr-FR" sz="2800" b="1" baseline="30000" dirty="0" smtClean="0">
                <a:solidFill>
                  <a:schemeClr val="tx2"/>
                </a:solidFill>
                <a:latin typeface="Century Schoolbook" pitchFamily="18" charset="0"/>
              </a:rPr>
              <a:t>ème</a:t>
            </a:r>
            <a:r>
              <a:rPr lang="fr-FR" sz="2800" b="1" dirty="0" smtClean="0">
                <a:solidFill>
                  <a:schemeClr val="tx2"/>
                </a:solidFill>
                <a:latin typeface="Century Schoolbook" pitchFamily="18" charset="0"/>
              </a:rPr>
              <a:t> / 3</a:t>
            </a:r>
            <a:r>
              <a:rPr lang="fr-FR" sz="2800" b="1" baseline="30000" dirty="0" smtClean="0">
                <a:solidFill>
                  <a:schemeClr val="tx2"/>
                </a:solidFill>
                <a:latin typeface="Century Schoolbook" pitchFamily="18" charset="0"/>
              </a:rPr>
              <a:t>ème</a:t>
            </a:r>
            <a:r>
              <a:rPr lang="fr-FR" sz="2800" b="1" dirty="0" smtClean="0">
                <a:solidFill>
                  <a:schemeClr val="tx2"/>
                </a:solidFill>
                <a:latin typeface="Century Schoolbook" pitchFamily="18" charset="0"/>
              </a:rPr>
              <a:t> </a:t>
            </a:r>
          </a:p>
          <a:p>
            <a:pPr marL="0" indent="0" eaLnBrk="1" hangingPunct="1"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endParaRPr lang="fr-FR" sz="2800" b="1" dirty="0" smtClean="0">
              <a:solidFill>
                <a:schemeClr val="tx2"/>
              </a:solidFill>
              <a:latin typeface="Century Schoolbook" pitchFamily="18" charset="0"/>
            </a:endParaRPr>
          </a:p>
          <a:p>
            <a:pPr marL="0" indent="0" eaLnBrk="1" hangingPunct="1"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2800" b="1" dirty="0" smtClean="0">
                <a:solidFill>
                  <a:schemeClr val="tx2"/>
                </a:solidFill>
                <a:latin typeface="Century Schoolbook" pitchFamily="18" charset="0"/>
                <a:cs typeface="Times New Roman" charset="0"/>
              </a:rPr>
              <a:t>LES I.P.P</a:t>
            </a:r>
          </a:p>
          <a:p>
            <a:pPr marL="0" indent="0" eaLnBrk="1" hangingPunct="1"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endParaRPr lang="fr-FR" sz="2800" b="1" dirty="0" smtClean="0">
              <a:solidFill>
                <a:schemeClr val="tx2"/>
              </a:solidFill>
              <a:latin typeface="Century Schoolbook" pitchFamily="18" charset="0"/>
              <a:cs typeface="Times New Roman" charset="0"/>
            </a:endParaRPr>
          </a:p>
          <a:p>
            <a:pPr marL="0" indent="0" eaLnBrk="1" hangingPunct="1"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2800" b="1" dirty="0" smtClean="0">
                <a:solidFill>
                  <a:schemeClr val="tx2"/>
                </a:solidFill>
                <a:latin typeface="Century Schoolbook" pitchFamily="18" charset="0"/>
                <a:cs typeface="Times New Roman" charset="0"/>
              </a:rPr>
              <a:t>LE SAVOIR NAGER</a:t>
            </a:r>
          </a:p>
          <a:p>
            <a:pPr marL="0" indent="0" eaLnBrk="1" hangingPunct="1"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endParaRPr lang="fr-FR" dirty="0" smtClean="0">
              <a:solidFill>
                <a:srgbClr val="0000FF"/>
              </a:solidFill>
              <a:latin typeface="Times New Roman" charset="0"/>
              <a:cs typeface="Times New Roman" charset="0"/>
            </a:endParaRPr>
          </a:p>
          <a:p>
            <a:pPr marL="0" indent="0" eaLnBrk="1" hangingPunct="1">
              <a:spcBef>
                <a:spcPts val="600"/>
              </a:spcBef>
              <a:buSzPct val="70000"/>
              <a:buFont typeface="Wingdings" pitchFamily="2" charset="2"/>
              <a:buNone/>
              <a:defRPr/>
            </a:pPr>
            <a:endParaRPr lang="fr-FR" sz="1800" b="1" dirty="0" smtClean="0">
              <a:solidFill>
                <a:schemeClr val="tx2"/>
              </a:solidFill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idx="4294967295"/>
          </p:nvPr>
        </p:nvSpPr>
        <p:spPr>
          <a:xfrm>
            <a:off x="1240070" y="393678"/>
            <a:ext cx="7368557" cy="571504"/>
          </a:xfrm>
          <a:gradFill>
            <a:gsLst>
              <a:gs pos="0">
                <a:schemeClr val="accent1">
                  <a:tint val="35000"/>
                  <a:satMod val="260000"/>
                </a:schemeClr>
              </a:gs>
              <a:gs pos="30000">
                <a:schemeClr val="accent1">
                  <a:tint val="38000"/>
                  <a:satMod val="260000"/>
                </a:schemeClr>
              </a:gs>
              <a:gs pos="75000">
                <a:schemeClr val="accent1">
                  <a:tint val="55000"/>
                  <a:satMod val="255000"/>
                </a:schemeClr>
              </a:gs>
              <a:gs pos="100000">
                <a:schemeClr val="accent1">
                  <a:tint val="70000"/>
                  <a:satMod val="255000"/>
                </a:schemeClr>
              </a:gs>
            </a:gsLst>
            <a:path path="circle">
              <a:fillToRect l="5000" t="100000" r="120000" b="10000"/>
            </a:path>
          </a:gradFill>
          <a:ln w="28575">
            <a:solidFill>
              <a:schemeClr val="accent1">
                <a:shade val="70000"/>
                <a:satMod val="150000"/>
              </a:schemeClr>
            </a:solidFill>
          </a:ln>
          <a:effectLst>
            <a:outerShdw blurRad="50800" dist="250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b">
            <a:normAutofit/>
          </a:bodyPr>
          <a:lstStyle/>
          <a:p>
            <a:pPr eaLnBrk="1" hangingPunct="1">
              <a:defRPr/>
            </a:pPr>
            <a:r>
              <a:rPr lang="fr-FR" sz="3000" b="1" dirty="0" smtClean="0">
                <a:solidFill>
                  <a:srgbClr val="000000"/>
                </a:solidFill>
                <a:latin typeface="Century Schoolbook" pitchFamily="18" charset="0"/>
              </a:rPr>
              <a:t>LE CURSUS COLLEGE</a:t>
            </a:r>
            <a:endParaRPr lang="fr-FR" sz="2000" b="1" dirty="0" smtClean="0">
              <a:solidFill>
                <a:srgbClr val="000000"/>
              </a:solidFill>
              <a:latin typeface="Century Schoolbook" pitchFamily="18" charset="0"/>
            </a:endParaRPr>
          </a:p>
        </p:txBody>
      </p:sp>
      <p:grpSp>
        <p:nvGrpSpPr>
          <p:cNvPr id="17413" name="Sous-titre 2"/>
          <p:cNvGrpSpPr>
            <a:grpSpLocks noGrp="1"/>
          </p:cNvGrpSpPr>
          <p:nvPr/>
        </p:nvGrpSpPr>
        <p:grpSpPr bwMode="auto">
          <a:xfrm>
            <a:off x="1219200" y="1143000"/>
            <a:ext cx="7543800" cy="5715000"/>
            <a:chOff x="1156" y="868"/>
            <a:chExt cx="4339" cy="3149"/>
          </a:xfrm>
        </p:grpSpPr>
        <p:pic>
          <p:nvPicPr>
            <p:cNvPr id="17414" name="Sous-titre 2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56" y="868"/>
              <a:ext cx="4339" cy="314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17415" name="Text Box 6"/>
            <p:cNvSpPr txBox="1">
              <a:spLocks noChangeArrowheads="1"/>
            </p:cNvSpPr>
            <p:nvPr/>
          </p:nvSpPr>
          <p:spPr bwMode="auto">
            <a:xfrm>
              <a:off x="1215" y="945"/>
              <a:ext cx="4230" cy="301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80000"/>
                </a:lnSpc>
                <a:spcBef>
                  <a:spcPts val="600"/>
                </a:spcBef>
                <a:buClr>
                  <a:schemeClr val="accent1"/>
                </a:buClr>
                <a:buSzPct val="70000"/>
                <a:buFont typeface="Arial" charset="0"/>
                <a:buChar char="•"/>
              </a:pPr>
              <a:r>
                <a:rPr lang="fr-FR" sz="2000" b="1" u="sng">
                  <a:latin typeface="Century Schoolbook" pitchFamily="18" charset="0"/>
                </a:rPr>
                <a:t>La situation actuelle</a:t>
              </a:r>
            </a:p>
            <a:p>
              <a:pPr lvl="1">
                <a:lnSpc>
                  <a:spcPct val="80000"/>
                </a:lnSpc>
                <a:spcBef>
                  <a:spcPct val="20000"/>
                </a:spcBef>
                <a:buClr>
                  <a:schemeClr val="accent1"/>
                </a:buClr>
                <a:buSzPct val="80000"/>
                <a:buFont typeface="Arial" charset="0"/>
                <a:buChar char="•"/>
              </a:pPr>
              <a:r>
                <a:rPr lang="fr-FR">
                  <a:latin typeface="Century Schoolbook" pitchFamily="18" charset="0"/>
                </a:rPr>
                <a:t> </a:t>
              </a:r>
              <a:r>
                <a:rPr lang="fr-FR" sz="1800">
                  <a:latin typeface="Century Schoolbook" pitchFamily="18" charset="0"/>
                </a:rPr>
                <a:t>4h x 36 + 3h x 36 x 3 = 468h (théoriques)</a:t>
              </a:r>
            </a:p>
            <a:p>
              <a:pPr lvl="1">
                <a:lnSpc>
                  <a:spcPct val="80000"/>
                </a:lnSpc>
                <a:spcBef>
                  <a:spcPct val="20000"/>
                </a:spcBef>
                <a:buClr>
                  <a:schemeClr val="accent1"/>
                </a:buClr>
                <a:buSzPct val="80000"/>
                <a:buFont typeface="Arial" charset="0"/>
                <a:buChar char="•"/>
              </a:pPr>
              <a:r>
                <a:rPr lang="fr-FR" sz="1800">
                  <a:latin typeface="Century Schoolbook" pitchFamily="18" charset="0"/>
                </a:rPr>
                <a:t>Avec un « abattement » de 33% = 312h effectives</a:t>
              </a:r>
            </a:p>
            <a:p>
              <a:pPr lvl="1">
                <a:lnSpc>
                  <a:spcPct val="80000"/>
                </a:lnSpc>
                <a:spcBef>
                  <a:spcPct val="20000"/>
                </a:spcBef>
                <a:buClr>
                  <a:schemeClr val="accent1"/>
                </a:buClr>
                <a:buSzPct val="80000"/>
                <a:buFont typeface="Arial" charset="0"/>
                <a:buChar char="•"/>
              </a:pPr>
              <a:r>
                <a:rPr lang="fr-FR" sz="1800">
                  <a:latin typeface="Century Schoolbook" pitchFamily="18" charset="0"/>
                </a:rPr>
                <a:t>Avec un « abattement » de 25% = 350h effectives</a:t>
              </a:r>
            </a:p>
            <a:p>
              <a:pPr>
                <a:lnSpc>
                  <a:spcPct val="80000"/>
                </a:lnSpc>
                <a:spcBef>
                  <a:spcPts val="600"/>
                </a:spcBef>
                <a:buClr>
                  <a:schemeClr val="accent1"/>
                </a:buClr>
                <a:buSzPct val="70000"/>
                <a:buFont typeface="Arial" charset="0"/>
                <a:buChar char="•"/>
              </a:pPr>
              <a:r>
                <a:rPr lang="fr-FR" sz="1600" b="1">
                  <a:latin typeface="Century Schoolbook" pitchFamily="18" charset="0"/>
                </a:rPr>
                <a:t>Soit la possibilité de programmer théoriquement de la 6</a:t>
              </a:r>
              <a:r>
                <a:rPr lang="fr-FR" sz="1600" b="1" baseline="30000">
                  <a:latin typeface="Century Schoolbook" pitchFamily="18" charset="0"/>
                </a:rPr>
                <a:t>ème</a:t>
              </a:r>
              <a:r>
                <a:rPr lang="fr-FR" sz="1600" b="1">
                  <a:latin typeface="Century Schoolbook" pitchFamily="18" charset="0"/>
                </a:rPr>
                <a:t> à la 3</a:t>
              </a:r>
              <a:r>
                <a:rPr lang="fr-FR" sz="1600" b="1" baseline="30000">
                  <a:latin typeface="Century Schoolbook" pitchFamily="18" charset="0"/>
                </a:rPr>
                <a:t>ème</a:t>
              </a:r>
              <a:r>
                <a:rPr lang="fr-FR" sz="1600" b="1">
                  <a:latin typeface="Century Schoolbook" pitchFamily="18" charset="0"/>
                </a:rPr>
                <a:t> </a:t>
              </a:r>
            </a:p>
            <a:p>
              <a:pPr>
                <a:lnSpc>
                  <a:spcPct val="80000"/>
                </a:lnSpc>
                <a:spcBef>
                  <a:spcPts val="600"/>
                </a:spcBef>
                <a:buClr>
                  <a:schemeClr val="accent1"/>
                </a:buClr>
                <a:buSzPct val="70000"/>
                <a:buFont typeface="Arial" charset="0"/>
                <a:buNone/>
              </a:pPr>
              <a:r>
                <a:rPr lang="fr-FR" b="1">
                  <a:solidFill>
                    <a:schemeClr val="tx2"/>
                  </a:solidFill>
                  <a:latin typeface="Century Schoolbook" pitchFamily="18" charset="0"/>
                </a:rPr>
                <a:t>           32 cycles (de 10h effectives).</a:t>
              </a:r>
            </a:p>
            <a:p>
              <a:pPr>
                <a:lnSpc>
                  <a:spcPct val="80000"/>
                </a:lnSpc>
                <a:spcBef>
                  <a:spcPts val="600"/>
                </a:spcBef>
                <a:buClr>
                  <a:schemeClr val="accent1"/>
                </a:buClr>
                <a:buSzPct val="70000"/>
                <a:buFont typeface="Arial" charset="0"/>
                <a:buNone/>
              </a:pPr>
              <a:endParaRPr lang="fr-FR" b="1">
                <a:solidFill>
                  <a:schemeClr val="tx2"/>
                </a:solidFill>
                <a:latin typeface="Century Schoolbook" pitchFamily="18" charset="0"/>
              </a:endParaRPr>
            </a:p>
            <a:p>
              <a:pPr>
                <a:lnSpc>
                  <a:spcPct val="80000"/>
                </a:lnSpc>
                <a:spcBef>
                  <a:spcPts val="600"/>
                </a:spcBef>
                <a:buClr>
                  <a:schemeClr val="accent1"/>
                </a:buClr>
                <a:buSzPct val="70000"/>
                <a:buFont typeface="Arial" charset="0"/>
                <a:buChar char="•"/>
              </a:pPr>
              <a:r>
                <a:rPr lang="fr-FR" sz="2000" b="1" u="sng">
                  <a:latin typeface="Century Schoolbook" pitchFamily="18" charset="0"/>
                </a:rPr>
                <a:t>La réalité actuelle</a:t>
              </a:r>
            </a:p>
            <a:p>
              <a:pPr lvl="1">
                <a:lnSpc>
                  <a:spcPct val="80000"/>
                </a:lnSpc>
                <a:spcBef>
                  <a:spcPct val="20000"/>
                </a:spcBef>
                <a:buClr>
                  <a:schemeClr val="accent1"/>
                </a:buClr>
                <a:buSzPct val="80000"/>
                <a:buFont typeface="Arial" charset="0"/>
                <a:buChar char="•"/>
              </a:pPr>
              <a:r>
                <a:rPr lang="fr-FR" sz="1900">
                  <a:solidFill>
                    <a:srgbClr val="000000"/>
                  </a:solidFill>
                  <a:latin typeface="Century Schoolbook" pitchFamily="18" charset="0"/>
                </a:rPr>
                <a:t>Les collèges (en moyenne) programment entre 6 et 8 cycles  par niveau de classe soit pour une scolarité entre </a:t>
              </a:r>
              <a:r>
                <a:rPr lang="fr-FR" sz="1900" b="1">
                  <a:solidFill>
                    <a:schemeClr val="accent2"/>
                  </a:solidFill>
                  <a:latin typeface="Century Schoolbook" pitchFamily="18" charset="0"/>
                </a:rPr>
                <a:t>24 et 32 cycles</a:t>
              </a:r>
              <a:r>
                <a:rPr lang="fr-FR" sz="1900">
                  <a:solidFill>
                    <a:srgbClr val="000000"/>
                  </a:solidFill>
                  <a:latin typeface="Century Schoolbook" pitchFamily="18" charset="0"/>
                </a:rPr>
                <a:t>  </a:t>
              </a:r>
              <a:r>
                <a:rPr lang="fr-FR" sz="1900" b="1">
                  <a:solidFill>
                    <a:schemeClr val="accent2"/>
                  </a:solidFill>
                  <a:latin typeface="Century Schoolbook" pitchFamily="18" charset="0"/>
                </a:rPr>
                <a:t>de 10 heures effectives de pratique </a:t>
              </a:r>
              <a:r>
                <a:rPr lang="fr-FR" sz="1900">
                  <a:latin typeface="Century Schoolbook" pitchFamily="18" charset="0"/>
                </a:rPr>
                <a:t>(utilisant </a:t>
              </a:r>
              <a:r>
                <a:rPr lang="fr-FR" sz="1900">
                  <a:solidFill>
                    <a:srgbClr val="000000"/>
                  </a:solidFill>
                  <a:latin typeface="Century Schoolbook" pitchFamily="18" charset="0"/>
                </a:rPr>
                <a:t>entre12 et 16 APSA différentes).</a:t>
              </a:r>
            </a:p>
            <a:p>
              <a:pPr lvl="1">
                <a:lnSpc>
                  <a:spcPct val="80000"/>
                </a:lnSpc>
                <a:spcBef>
                  <a:spcPct val="20000"/>
                </a:spcBef>
                <a:buClr>
                  <a:schemeClr val="accent1"/>
                </a:buClr>
                <a:buSzPct val="80000"/>
                <a:buFont typeface="Arial" charset="0"/>
                <a:buChar char="•"/>
              </a:pPr>
              <a:r>
                <a:rPr lang="fr-FR" sz="1800" b="1">
                  <a:solidFill>
                    <a:srgbClr val="000000"/>
                  </a:solidFill>
                  <a:latin typeface="Century Schoolbook" pitchFamily="18" charset="0"/>
                </a:rPr>
                <a:t>8 APSA</a:t>
              </a:r>
              <a:r>
                <a:rPr lang="fr-FR" sz="1800">
                  <a:solidFill>
                    <a:srgbClr val="000000"/>
                  </a:solidFill>
                  <a:latin typeface="Century Schoolbook" pitchFamily="18" charset="0"/>
                </a:rPr>
                <a:t> (1 par groupe) soit la consommation de </a:t>
              </a:r>
              <a:r>
                <a:rPr lang="fr-FR" sz="1800" b="1">
                  <a:solidFill>
                    <a:srgbClr val="FF0000"/>
                  </a:solidFill>
                  <a:latin typeface="Century Schoolbook" pitchFamily="18" charset="0"/>
                </a:rPr>
                <a:t>16 cycles</a:t>
              </a:r>
              <a:r>
                <a:rPr lang="fr-FR" sz="1800">
                  <a:solidFill>
                    <a:srgbClr val="000000"/>
                  </a:solidFill>
                  <a:latin typeface="Century Schoolbook" pitchFamily="18" charset="0"/>
                </a:rPr>
                <a:t> (minimum incontournable!) Il reste donc (en moyenne)10 à 12 cycles « libres », soit la programmation de 5 à 6 APSA supplémentaires (NV1 et NV2).</a:t>
              </a:r>
            </a:p>
            <a:p>
              <a:pPr lvl="1">
                <a:lnSpc>
                  <a:spcPct val="80000"/>
                </a:lnSpc>
                <a:spcBef>
                  <a:spcPct val="20000"/>
                </a:spcBef>
                <a:buClr>
                  <a:schemeClr val="accent1"/>
                </a:buClr>
                <a:buSzPct val="80000"/>
                <a:buFont typeface="Arial" charset="0"/>
                <a:buChar char="•"/>
              </a:pPr>
              <a:r>
                <a:rPr lang="fr-FR" sz="1800">
                  <a:solidFill>
                    <a:srgbClr val="000000"/>
                  </a:solidFill>
                  <a:latin typeface="Century Schoolbook" pitchFamily="18" charset="0"/>
                </a:rPr>
                <a:t>  Les séquences de </a:t>
              </a:r>
              <a:r>
                <a:rPr lang="fr-FR" sz="1800" b="1">
                  <a:solidFill>
                    <a:srgbClr val="000000"/>
                  </a:solidFill>
                  <a:latin typeface="Century Schoolbook" pitchFamily="18" charset="0"/>
                </a:rPr>
                <a:t>3 heures consécutives</a:t>
              </a:r>
              <a:r>
                <a:rPr lang="fr-FR" sz="1800">
                  <a:solidFill>
                    <a:srgbClr val="000000"/>
                  </a:solidFill>
                  <a:latin typeface="Century Schoolbook" pitchFamily="18" charset="0"/>
                </a:rPr>
                <a:t> sont incompatibles avec l’application du nouveau programme et seront à proscrire depuis la rentrée 2009 (sauf cas particuliers: APPN par exemple)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idx="4294967295"/>
          </p:nvPr>
        </p:nvSpPr>
        <p:spPr>
          <a:xfrm>
            <a:off x="1427852" y="214271"/>
            <a:ext cx="6623830" cy="1271699"/>
          </a:xfrm>
          <a:gradFill>
            <a:gsLst>
              <a:gs pos="0">
                <a:schemeClr val="accent1">
                  <a:tint val="35000"/>
                  <a:satMod val="260000"/>
                </a:schemeClr>
              </a:gs>
              <a:gs pos="30000">
                <a:schemeClr val="accent1">
                  <a:tint val="38000"/>
                  <a:satMod val="260000"/>
                </a:schemeClr>
              </a:gs>
              <a:gs pos="75000">
                <a:schemeClr val="accent1">
                  <a:tint val="55000"/>
                  <a:satMod val="255000"/>
                </a:schemeClr>
              </a:gs>
              <a:gs pos="100000">
                <a:schemeClr val="accent1">
                  <a:tint val="70000"/>
                  <a:satMod val="255000"/>
                </a:schemeClr>
              </a:gs>
            </a:gsLst>
            <a:path path="circle">
              <a:fillToRect l="5000" t="100000" r="120000" b="10000"/>
            </a:path>
          </a:gradFill>
          <a:ln w="28575">
            <a:solidFill>
              <a:schemeClr val="accent1">
                <a:shade val="70000"/>
                <a:satMod val="150000"/>
              </a:schemeClr>
            </a:solidFill>
          </a:ln>
          <a:effectLst>
            <a:outerShdw blurRad="50800" dist="250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b">
            <a:normAutofit fontScale="90000"/>
          </a:bodyPr>
          <a:lstStyle/>
          <a:p>
            <a:pPr algn="ctr" eaLnBrk="1" hangingPunct="1">
              <a:defRPr/>
            </a:pPr>
            <a:r>
              <a:rPr lang="fr-FR" sz="2700" b="1" dirty="0" smtClean="0">
                <a:solidFill>
                  <a:srgbClr val="000000"/>
                </a:solidFill>
                <a:latin typeface="Century Schoolbook" pitchFamily="18" charset="0"/>
              </a:rPr>
              <a:t>Programme et</a:t>
            </a:r>
          </a:p>
          <a:p>
            <a:pPr algn="ctr" eaLnBrk="1" hangingPunct="1">
              <a:defRPr/>
            </a:pPr>
            <a:r>
              <a:rPr lang="fr-FR" sz="2700" b="1" dirty="0" smtClean="0">
                <a:solidFill>
                  <a:srgbClr val="000000"/>
                </a:solidFill>
                <a:latin typeface="Century Schoolbook" pitchFamily="18" charset="0"/>
              </a:rPr>
              <a:t>INTERVENTIONS PEDAGOGIQUES PARTICULIERES (I.P.P)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4294967295"/>
          </p:nvPr>
        </p:nvSpPr>
        <p:spPr>
          <a:xfrm>
            <a:off x="1368228" y="2154476"/>
            <a:ext cx="7218250" cy="4242338"/>
          </a:xfrm>
          <a:gradFill>
            <a:gsLst>
              <a:gs pos="0">
                <a:schemeClr val="accent5">
                  <a:tint val="35000"/>
                  <a:satMod val="260000"/>
                </a:schemeClr>
              </a:gs>
              <a:gs pos="30000">
                <a:schemeClr val="accent5">
                  <a:tint val="38000"/>
                  <a:satMod val="260000"/>
                </a:schemeClr>
              </a:gs>
              <a:gs pos="75000">
                <a:schemeClr val="accent5">
                  <a:tint val="55000"/>
                  <a:satMod val="255000"/>
                </a:schemeClr>
              </a:gs>
              <a:gs pos="100000">
                <a:schemeClr val="accent5">
                  <a:tint val="70000"/>
                  <a:satMod val="255000"/>
                </a:schemeClr>
              </a:gs>
            </a:gsLst>
            <a:path path="circle">
              <a:fillToRect l="5000" t="100000" r="120000" b="10000"/>
            </a:path>
          </a:gradFill>
          <a:ln w="12700">
            <a:solidFill>
              <a:schemeClr val="accent5">
                <a:shade val="70000"/>
                <a:satMod val="150000"/>
              </a:schemeClr>
            </a:solidFill>
          </a:ln>
          <a:effectLst>
            <a:outerShdw blurRad="50800" dist="250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 eaLnBrk="1" hangingPunct="1"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1800" b="1" dirty="0" smtClean="0">
                <a:solidFill>
                  <a:schemeClr val="tx2"/>
                </a:solidFill>
                <a:latin typeface="Century Schoolbook" pitchFamily="18" charset="0"/>
              </a:rPr>
              <a:t>« C’est la respiration du projet EPS »  On est sur le pôle « ressources » de l’élève. Elles figuraient en bonne place dans le programme de 1996.</a:t>
            </a:r>
          </a:p>
          <a:p>
            <a:pPr marL="0" indent="0" eaLnBrk="1" hangingPunct="1"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1800" b="1" dirty="0" smtClean="0">
                <a:solidFill>
                  <a:schemeClr val="tx2"/>
                </a:solidFill>
                <a:latin typeface="Century Schoolbook" pitchFamily="18" charset="0"/>
              </a:rPr>
              <a:t>Insistance sur la dimension « entretien et développement de soi » intégrée dans chacune des 288 leçons de la scolarité d’un collégien.</a:t>
            </a:r>
          </a:p>
          <a:p>
            <a:pPr lvl="1" eaLnBrk="1" hangingPunct="1">
              <a:spcBef>
                <a:spcPts val="600"/>
              </a:spcBef>
              <a:buClr>
                <a:schemeClr val="accent1"/>
              </a:buClr>
              <a:buSzPct val="70000"/>
              <a:buFont typeface="Arial" charset="0"/>
              <a:buChar char="•"/>
              <a:defRPr/>
            </a:pPr>
            <a:r>
              <a:rPr lang="fr-FR" sz="1800" b="1" dirty="0" smtClean="0">
                <a:solidFill>
                  <a:schemeClr val="tx2"/>
                </a:solidFill>
                <a:latin typeface="Century Schoolbook" pitchFamily="18" charset="0"/>
              </a:rPr>
              <a:t>-échauffement</a:t>
            </a:r>
          </a:p>
          <a:p>
            <a:pPr lvl="1" eaLnBrk="1" hangingPunct="1">
              <a:spcBef>
                <a:spcPts val="600"/>
              </a:spcBef>
              <a:buClr>
                <a:schemeClr val="accent1"/>
              </a:buClr>
              <a:buSzPct val="70000"/>
              <a:buFont typeface="Arial" charset="0"/>
              <a:buChar char="•"/>
              <a:defRPr/>
            </a:pPr>
            <a:r>
              <a:rPr lang="fr-FR" sz="1800" b="1" dirty="0" smtClean="0">
                <a:solidFill>
                  <a:schemeClr val="tx2"/>
                </a:solidFill>
                <a:latin typeface="Century Schoolbook" pitchFamily="18" charset="0"/>
              </a:rPr>
              <a:t>- atelier spécifiques</a:t>
            </a:r>
          </a:p>
          <a:p>
            <a:pPr lvl="1" eaLnBrk="1" hangingPunct="1">
              <a:spcBef>
                <a:spcPts val="600"/>
              </a:spcBef>
              <a:buClr>
                <a:schemeClr val="accent1"/>
              </a:buClr>
              <a:buSzPct val="70000"/>
              <a:buFont typeface="Arial" charset="0"/>
              <a:buChar char="•"/>
              <a:defRPr/>
            </a:pPr>
            <a:r>
              <a:rPr lang="fr-FR" sz="1800" b="1" dirty="0" smtClean="0">
                <a:solidFill>
                  <a:schemeClr val="tx2"/>
                </a:solidFill>
                <a:latin typeface="Century Schoolbook" pitchFamily="18" charset="0"/>
              </a:rPr>
              <a:t>- retour au calme / récupération / étirements</a:t>
            </a:r>
          </a:p>
          <a:p>
            <a:pPr marL="0" indent="0" eaLnBrk="1" hangingPunct="1"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1800" b="1" dirty="0" smtClean="0">
                <a:solidFill>
                  <a:schemeClr val="tx2"/>
                </a:solidFill>
                <a:latin typeface="Century Schoolbook" pitchFamily="18" charset="0"/>
              </a:rPr>
              <a:t>Insistance sur le soutien, les PPRE ( natation en 6ème)</a:t>
            </a:r>
          </a:p>
          <a:p>
            <a:pPr marL="0" indent="0" eaLnBrk="1" hangingPunct="1"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1800" b="1" dirty="0" smtClean="0">
                <a:solidFill>
                  <a:schemeClr val="tx2"/>
                </a:solidFill>
                <a:latin typeface="Century Schoolbook" pitchFamily="18" charset="0"/>
              </a:rPr>
              <a:t>Possibilités en 3ème de « propédeutique » au L.P et Lycée (musculation)</a:t>
            </a:r>
          </a:p>
          <a:p>
            <a:pPr marL="0" indent="0" eaLnBrk="1" hangingPunct="1"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1800" b="1" dirty="0" smtClean="0">
                <a:solidFill>
                  <a:schemeClr val="tx2"/>
                </a:solidFill>
                <a:latin typeface="Century Schoolbook" pitchFamily="18" charset="0"/>
              </a:rPr>
              <a:t>Possibilités d’innovation. 	</a:t>
            </a:r>
          </a:p>
          <a:p>
            <a:pPr marL="0" indent="0" eaLnBrk="1" hangingPunct="1"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1800" b="1" dirty="0" smtClean="0">
                <a:solidFill>
                  <a:schemeClr val="tx2"/>
                </a:solidFill>
                <a:latin typeface="Century Schoolbook" pitchFamily="18" charset="0"/>
              </a:rPr>
              <a:t>Possibilités d’ajustement (préparation du Cross du Collège)</a:t>
            </a:r>
          </a:p>
          <a:p>
            <a:pPr marL="0" indent="0" eaLnBrk="1" hangingPunct="1">
              <a:spcBef>
                <a:spcPts val="600"/>
              </a:spcBef>
              <a:buSzPct val="70000"/>
              <a:buFont typeface="Arial" charset="0"/>
              <a:buNone/>
              <a:defRPr/>
            </a:pPr>
            <a:endParaRPr lang="fr-FR" sz="3100" b="1" dirty="0" smtClean="0">
              <a:solidFill>
                <a:schemeClr val="tx2"/>
              </a:solidFill>
              <a:latin typeface="Century Schoolbook" pitchFamily="18" charset="0"/>
            </a:endParaRPr>
          </a:p>
          <a:p>
            <a:pPr marL="0" indent="0" eaLnBrk="1" hangingPunct="1"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endParaRPr lang="fr-FR" b="1" dirty="0" smtClean="0">
              <a:solidFill>
                <a:schemeClr val="tx2"/>
              </a:solidFill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idx="4294967295"/>
          </p:nvPr>
        </p:nvSpPr>
        <p:spPr>
          <a:xfrm>
            <a:off x="1051289" y="142852"/>
            <a:ext cx="7741367" cy="857256"/>
          </a:xfrm>
          <a:gradFill>
            <a:gsLst>
              <a:gs pos="0">
                <a:schemeClr val="accent2">
                  <a:tint val="35000"/>
                  <a:satMod val="260000"/>
                </a:schemeClr>
              </a:gs>
              <a:gs pos="30000">
                <a:schemeClr val="accent2">
                  <a:tint val="38000"/>
                  <a:satMod val="260000"/>
                </a:schemeClr>
              </a:gs>
              <a:gs pos="75000">
                <a:schemeClr val="accent2">
                  <a:tint val="55000"/>
                  <a:satMod val="255000"/>
                </a:schemeClr>
              </a:gs>
              <a:gs pos="100000">
                <a:schemeClr val="accent2">
                  <a:tint val="70000"/>
                  <a:satMod val="255000"/>
                </a:schemeClr>
              </a:gs>
            </a:gsLst>
            <a:path path="circle">
              <a:fillToRect l="5000" t="100000" r="120000" b="10000"/>
            </a:path>
          </a:gradFill>
          <a:ln w="12700">
            <a:solidFill>
              <a:schemeClr val="accent2">
                <a:shade val="70000"/>
                <a:satMod val="150000"/>
              </a:schemeClr>
            </a:solidFill>
          </a:ln>
          <a:effectLst>
            <a:outerShdw blurRad="50800" dist="250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b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3000" b="1" kern="1200" cap="small" dirty="0" smtClean="0"/>
              <a:t>Le SAVOIR </a:t>
            </a:r>
            <a:r>
              <a:rPr lang="fr-FR" sz="3000" b="1" kern="1200" cap="small" dirty="0"/>
              <a:t>NAGER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4294967295"/>
          </p:nvPr>
        </p:nvSpPr>
        <p:spPr>
          <a:xfrm>
            <a:off x="1045390" y="1569536"/>
            <a:ext cx="7782348" cy="4886609"/>
          </a:xfrm>
          <a:gradFill>
            <a:gsLst>
              <a:gs pos="0">
                <a:schemeClr val="accent1">
                  <a:tint val="35000"/>
                  <a:satMod val="260000"/>
                </a:schemeClr>
              </a:gs>
              <a:gs pos="30000">
                <a:schemeClr val="accent1">
                  <a:tint val="38000"/>
                  <a:satMod val="260000"/>
                </a:schemeClr>
              </a:gs>
              <a:gs pos="75000">
                <a:schemeClr val="accent1">
                  <a:tint val="55000"/>
                  <a:satMod val="255000"/>
                </a:schemeClr>
              </a:gs>
              <a:gs pos="100000">
                <a:schemeClr val="accent1">
                  <a:tint val="70000"/>
                  <a:satMod val="255000"/>
                </a:schemeClr>
              </a:gs>
            </a:gsLst>
            <a:path path="circle">
              <a:fillToRect l="5000" t="100000" r="120000" b="10000"/>
            </a:path>
          </a:gradFill>
          <a:ln w="12700">
            <a:solidFill>
              <a:schemeClr val="accent1">
                <a:shade val="70000"/>
                <a:satMod val="150000"/>
              </a:schemeClr>
            </a:solidFill>
          </a:ln>
          <a:effectLst>
            <a:outerShdw blurRad="50800" dist="250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 eaLnBrk="1" hangingPunct="1">
              <a:buClr>
                <a:schemeClr val="tx2"/>
              </a:buClr>
              <a:buSzPct val="95000"/>
              <a:buFont typeface="Wingdings" pitchFamily="2" charset="2"/>
              <a:buChar char="¬"/>
              <a:defRPr/>
            </a:pPr>
            <a:r>
              <a:rPr lang="fr-FR" sz="2400" dirty="0" smtClean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Le savoir nager est inscrit en toute lettre dans le socle commun </a:t>
            </a:r>
          </a:p>
          <a:p>
            <a:pPr marL="0" indent="0" algn="just" eaLnBrk="1" hangingPunct="1">
              <a:buClr>
                <a:schemeClr val="tx2"/>
              </a:buClr>
              <a:buSzPct val="95000"/>
              <a:buFont typeface="Wingdings" pitchFamily="2" charset="2"/>
              <a:buChar char="¬"/>
              <a:defRPr/>
            </a:pPr>
            <a:r>
              <a:rPr lang="fr-FR" sz="2400" dirty="0" smtClean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Le savoir nager, compte tenu de son importance, ne doit pas être « noyé » dans la liste nationale des APSA.</a:t>
            </a:r>
          </a:p>
          <a:p>
            <a:pPr marL="0" indent="0" algn="just" eaLnBrk="1" hangingPunct="1">
              <a:buClr>
                <a:schemeClr val="tx2"/>
              </a:buClr>
              <a:buSzPct val="95000"/>
              <a:buFont typeface="Wingdings" pitchFamily="2" charset="2"/>
              <a:buChar char="¬"/>
              <a:defRPr/>
            </a:pPr>
            <a:r>
              <a:rPr lang="fr-FR" sz="2400" dirty="0" smtClean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Nous considérons que </a:t>
            </a:r>
            <a:r>
              <a:rPr lang="fr-FR" sz="2400" b="1" dirty="0" smtClean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le savoir nager n’est pas une APSA mais une adaptation efficace à un milieu inhabituel. </a:t>
            </a:r>
          </a:p>
          <a:p>
            <a:pPr marL="0" indent="0" algn="just" eaLnBrk="1" hangingPunct="1">
              <a:buClr>
                <a:schemeClr val="tx2"/>
              </a:buClr>
              <a:buSzPct val="95000"/>
              <a:buFont typeface="Wingdings" pitchFamily="2" charset="2"/>
              <a:buChar char="¬"/>
              <a:defRPr/>
            </a:pPr>
            <a:endParaRPr lang="fr-FR" sz="2400" b="1" dirty="0" smtClean="0">
              <a:solidFill>
                <a:srgbClr val="0000FF"/>
              </a:solidFill>
              <a:latin typeface="Times New Roman" charset="0"/>
              <a:cs typeface="Times New Roman" charset="0"/>
            </a:endParaRPr>
          </a:p>
          <a:p>
            <a:pPr marL="0" indent="0" algn="just" eaLnBrk="1" hangingPunct="1">
              <a:buClr>
                <a:schemeClr val="tx2"/>
              </a:buClr>
              <a:buSzPct val="95000"/>
              <a:buFont typeface="Wingdings" pitchFamily="2" charset="2"/>
              <a:buChar char="¬"/>
              <a:defRPr/>
            </a:pPr>
            <a:r>
              <a:rPr lang="fr-FR" sz="2000" dirty="0" smtClean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Adaptation qui, une fois acquise et maîtrisée, permet l’accès à des pratiques culturellement référencées comme la natation sportive, la natation d’entretien, le water-polo, la natation synchronisée et toutes les activités nautiques de mer dans leur dimension sécuritaire.</a:t>
            </a:r>
          </a:p>
          <a:p>
            <a:pPr marL="0" indent="0" algn="just" eaLnBrk="1" hangingPunct="1">
              <a:buClr>
                <a:schemeClr val="tx2"/>
              </a:buClr>
              <a:buSzPct val="95000"/>
              <a:buFont typeface="Wingdings" pitchFamily="2" charset="2"/>
              <a:buNone/>
              <a:defRPr/>
            </a:pPr>
            <a:endParaRPr lang="fr-FR" sz="2000" dirty="0" smtClean="0">
              <a:solidFill>
                <a:srgbClr val="0000FF"/>
              </a:solidFill>
              <a:latin typeface="Times New Roman" charset="0"/>
              <a:cs typeface="Times New Roman" charset="0"/>
            </a:endParaRPr>
          </a:p>
          <a:p>
            <a:pPr marL="0" indent="0" algn="just" eaLnBrk="1" hangingPunct="1">
              <a:buClr>
                <a:schemeClr val="tx2"/>
              </a:buClr>
              <a:buSzPct val="95000"/>
              <a:buFont typeface="Wingdings" pitchFamily="2" charset="2"/>
              <a:buNone/>
              <a:defRPr/>
            </a:pPr>
            <a:endParaRPr lang="fr-FR" sz="2400" dirty="0" smtClean="0">
              <a:solidFill>
                <a:schemeClr val="tx1"/>
              </a:solidFill>
              <a:latin typeface="Times New Roman" charset="0"/>
              <a:cs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idx="4294967295"/>
          </p:nvPr>
        </p:nvSpPr>
        <p:spPr>
          <a:xfrm>
            <a:off x="1126901" y="142852"/>
            <a:ext cx="7666330" cy="857256"/>
          </a:xfrm>
          <a:gradFill>
            <a:gsLst>
              <a:gs pos="0">
                <a:schemeClr val="accent2">
                  <a:tint val="35000"/>
                  <a:satMod val="260000"/>
                </a:schemeClr>
              </a:gs>
              <a:gs pos="30000">
                <a:schemeClr val="accent2">
                  <a:tint val="38000"/>
                  <a:satMod val="260000"/>
                </a:schemeClr>
              </a:gs>
              <a:gs pos="75000">
                <a:schemeClr val="accent2">
                  <a:tint val="55000"/>
                  <a:satMod val="255000"/>
                </a:schemeClr>
              </a:gs>
              <a:gs pos="100000">
                <a:schemeClr val="accent2">
                  <a:tint val="70000"/>
                  <a:satMod val="255000"/>
                </a:schemeClr>
              </a:gs>
            </a:gsLst>
            <a:path path="circle">
              <a:fillToRect l="5000" t="100000" r="120000" b="10000"/>
            </a:path>
          </a:gradFill>
          <a:ln w="12700">
            <a:solidFill>
              <a:schemeClr val="accent2">
                <a:shade val="70000"/>
                <a:satMod val="150000"/>
              </a:schemeClr>
            </a:solidFill>
          </a:ln>
          <a:effectLst>
            <a:outerShdw blurRad="50800" dist="250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b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3000" b="1" kern="1200" cap="small" dirty="0" smtClean="0"/>
              <a:t>Le SAVOIR </a:t>
            </a:r>
            <a:r>
              <a:rPr lang="fr-FR" sz="3000" b="1" kern="1200" cap="small" dirty="0"/>
              <a:t>NAGER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4294967295"/>
          </p:nvPr>
        </p:nvSpPr>
        <p:spPr>
          <a:xfrm>
            <a:off x="1475656" y="2564904"/>
            <a:ext cx="7523089" cy="3784294"/>
          </a:xfrm>
          <a:gradFill>
            <a:gsLst>
              <a:gs pos="0">
                <a:schemeClr val="accent1">
                  <a:tint val="35000"/>
                  <a:satMod val="260000"/>
                </a:schemeClr>
              </a:gs>
              <a:gs pos="30000">
                <a:schemeClr val="accent1">
                  <a:tint val="38000"/>
                  <a:satMod val="260000"/>
                </a:schemeClr>
              </a:gs>
              <a:gs pos="75000">
                <a:schemeClr val="accent1">
                  <a:tint val="55000"/>
                  <a:satMod val="255000"/>
                </a:schemeClr>
              </a:gs>
              <a:gs pos="100000">
                <a:schemeClr val="accent1">
                  <a:tint val="70000"/>
                  <a:satMod val="255000"/>
                </a:schemeClr>
              </a:gs>
            </a:gsLst>
            <a:path path="circle">
              <a:fillToRect l="5000" t="100000" r="120000" b="10000"/>
            </a:path>
          </a:gradFill>
          <a:ln w="12700">
            <a:solidFill>
              <a:schemeClr val="accent1">
                <a:shade val="70000"/>
                <a:satMod val="150000"/>
              </a:schemeClr>
            </a:solidFill>
          </a:ln>
          <a:effectLst>
            <a:outerShdw blurRad="50800" dist="250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eaLnBrk="1" hangingPunct="1"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2800" b="1" dirty="0" smtClean="0">
                <a:solidFill>
                  <a:schemeClr val="tx2"/>
                </a:solidFill>
                <a:latin typeface="Century Schoolbook" pitchFamily="18" charset="0"/>
              </a:rPr>
              <a:t>Commande IPR:</a:t>
            </a:r>
            <a:r>
              <a:rPr lang="fr-FR" b="1" dirty="0" smtClean="0">
                <a:solidFill>
                  <a:schemeClr val="tx2"/>
                </a:solidFill>
                <a:latin typeface="Century Schoolbook" pitchFamily="18" charset="0"/>
              </a:rPr>
              <a:t> </a:t>
            </a:r>
            <a:r>
              <a:rPr lang="fr-FR" dirty="0" smtClean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Enquête</a:t>
            </a:r>
          </a:p>
          <a:p>
            <a:pPr marL="0" indent="0" eaLnBrk="1" hangingPunct="1">
              <a:spcBef>
                <a:spcPts val="600"/>
              </a:spcBef>
              <a:buSzPct val="70000"/>
              <a:buFont typeface="Wingdings" pitchFamily="2" charset="2"/>
              <a:buNone/>
              <a:defRPr/>
            </a:pPr>
            <a:endParaRPr lang="fr-FR" sz="1800" b="1" dirty="0" smtClean="0">
              <a:solidFill>
                <a:schemeClr val="tx2"/>
              </a:solidFill>
              <a:latin typeface="Century Schoolbook" pitchFamily="18" charset="0"/>
            </a:endParaRPr>
          </a:p>
          <a:p>
            <a:pPr marL="0" indent="0" eaLnBrk="1" hangingPunct="1"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1800" b="1" dirty="0" smtClean="0">
                <a:solidFill>
                  <a:schemeClr val="tx2"/>
                </a:solidFill>
                <a:latin typeface="Century Schoolbook" pitchFamily="18" charset="0"/>
              </a:rPr>
              <a:t>Vos conditions locales</a:t>
            </a:r>
          </a:p>
          <a:p>
            <a:pPr marL="0" indent="0" eaLnBrk="1" hangingPunct="1"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1800" b="1" dirty="0" smtClean="0">
                <a:solidFill>
                  <a:schemeClr val="tx2"/>
                </a:solidFill>
                <a:latin typeface="Century Schoolbook" pitchFamily="18" charset="0"/>
              </a:rPr>
              <a:t>Les élèves ne sachant pas nager en entrant en 6ème et en fin de 3ème </a:t>
            </a:r>
          </a:p>
          <a:p>
            <a:pPr marL="0" indent="0" eaLnBrk="1" hangingPunct="1"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1800" b="1" dirty="0" smtClean="0">
                <a:solidFill>
                  <a:schemeClr val="tx2"/>
                </a:solidFill>
                <a:latin typeface="Century Schoolbook" pitchFamily="18" charset="0"/>
              </a:rPr>
              <a:t>Vos difficultés de mise en œuvre (transports, coût, partage de la piscine </a:t>
            </a:r>
            <a:r>
              <a:rPr lang="fr-FR" sz="1800" b="1" dirty="0" err="1" smtClean="0">
                <a:solidFill>
                  <a:schemeClr val="tx2"/>
                </a:solidFill>
                <a:latin typeface="Century Schoolbook" pitchFamily="18" charset="0"/>
              </a:rPr>
              <a:t>etc</a:t>
            </a:r>
            <a:r>
              <a:rPr lang="fr-FR" sz="1800" b="1" dirty="0" smtClean="0">
                <a:solidFill>
                  <a:schemeClr val="tx2"/>
                </a:solidFill>
                <a:latin typeface="Century Schoolbook" pitchFamily="18" charset="0"/>
              </a:rPr>
              <a:t>…)</a:t>
            </a:r>
          </a:p>
          <a:p>
            <a:pPr marL="0" indent="0" eaLnBrk="1" hangingPunct="1">
              <a:spcBef>
                <a:spcPts val="600"/>
              </a:spcBef>
              <a:buSzPct val="70000"/>
              <a:buFont typeface="Arial" charset="0"/>
              <a:buChar char="•"/>
              <a:defRPr/>
            </a:pPr>
            <a:r>
              <a:rPr lang="fr-FR" sz="1800" b="1" dirty="0" err="1" smtClean="0">
                <a:solidFill>
                  <a:schemeClr val="tx2"/>
                </a:solidFill>
                <a:latin typeface="Century Schoolbook" pitchFamily="18" charset="0"/>
              </a:rPr>
              <a:t>Cf</a:t>
            </a:r>
            <a:r>
              <a:rPr lang="fr-FR" sz="1800" b="1" dirty="0" smtClean="0">
                <a:solidFill>
                  <a:schemeClr val="tx2"/>
                </a:solidFill>
                <a:latin typeface="Century Schoolbook" pitchFamily="18" charset="0"/>
              </a:rPr>
              <a:t>: tableau à remplir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06725" y="1019175"/>
            <a:ext cx="5091113" cy="1198563"/>
          </a:xfrm>
          <a:solidFill>
            <a:schemeClr val="bg2"/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 eaLnBrk="1" hangingPunct="1"/>
            <a:r>
              <a:rPr lang="fr-FR" smtClean="0"/>
              <a:t>MERCI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62200" y="4038600"/>
            <a:ext cx="6172200" cy="1600200"/>
          </a:xfrm>
          <a:solidFill>
            <a:schemeClr val="hlink"/>
          </a:solidFill>
        </p:spPr>
        <p:txBody>
          <a:bodyPr/>
          <a:lstStyle/>
          <a:p>
            <a:pPr eaLnBrk="1" hangingPunct="1"/>
            <a:r>
              <a:rPr lang="fr-FR" smtClean="0"/>
              <a:t>POUR VOTRE ATTENTION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arre verticale">
  <a:themeElements>
    <a:clrScheme name="Barre verticale 2">
      <a:dk1>
        <a:srgbClr val="000000"/>
      </a:dk1>
      <a:lt1>
        <a:srgbClr val="FFFFFF"/>
      </a:lt1>
      <a:dk2>
        <a:srgbClr val="003366"/>
      </a:dk2>
      <a:lt2>
        <a:srgbClr val="5490A8"/>
      </a:lt2>
      <a:accent1>
        <a:srgbClr val="0099CC"/>
      </a:accent1>
      <a:accent2>
        <a:srgbClr val="3366CC"/>
      </a:accent2>
      <a:accent3>
        <a:srgbClr val="FFFFFF"/>
      </a:accent3>
      <a:accent4>
        <a:srgbClr val="000000"/>
      </a:accent4>
      <a:accent5>
        <a:srgbClr val="AACAE2"/>
      </a:accent5>
      <a:accent6>
        <a:srgbClr val="2D5CB9"/>
      </a:accent6>
      <a:hlink>
        <a:srgbClr val="99CCFF"/>
      </a:hlink>
      <a:folHlink>
        <a:srgbClr val="E1E1B7"/>
      </a:folHlink>
    </a:clrScheme>
    <a:fontScheme name="Barre vertical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arre verticale 1">
        <a:dk1>
          <a:srgbClr val="5490A8"/>
        </a:dk1>
        <a:lt1>
          <a:srgbClr val="DDDDDD"/>
        </a:lt1>
        <a:dk2>
          <a:srgbClr val="00172E"/>
        </a:dk2>
        <a:lt2>
          <a:srgbClr val="CCECFF"/>
        </a:lt2>
        <a:accent1>
          <a:srgbClr val="0099CC"/>
        </a:accent1>
        <a:accent2>
          <a:srgbClr val="3366CC"/>
        </a:accent2>
        <a:accent3>
          <a:srgbClr val="AAABAD"/>
        </a:accent3>
        <a:accent4>
          <a:srgbClr val="BDBDBD"/>
        </a:accent4>
        <a:accent5>
          <a:srgbClr val="AACAE2"/>
        </a:accent5>
        <a:accent6>
          <a:srgbClr val="2D5CB9"/>
        </a:accent6>
        <a:hlink>
          <a:srgbClr val="99CCFF"/>
        </a:hlink>
        <a:folHlink>
          <a:srgbClr val="E1E1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rre verticale 2">
        <a:dk1>
          <a:srgbClr val="000000"/>
        </a:dk1>
        <a:lt1>
          <a:srgbClr val="FFFFFF"/>
        </a:lt1>
        <a:dk2>
          <a:srgbClr val="003366"/>
        </a:dk2>
        <a:lt2>
          <a:srgbClr val="5490A8"/>
        </a:lt2>
        <a:accent1>
          <a:srgbClr val="0099CC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AACAE2"/>
        </a:accent5>
        <a:accent6>
          <a:srgbClr val="2D5CB9"/>
        </a:accent6>
        <a:hlink>
          <a:srgbClr val="99CCFF"/>
        </a:hlink>
        <a:folHlink>
          <a:srgbClr val="E1E1B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rre verticale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rre verticale 4">
        <a:dk1>
          <a:srgbClr val="000000"/>
        </a:dk1>
        <a:lt1>
          <a:srgbClr val="FFFFFF"/>
        </a:lt1>
        <a:dk2>
          <a:srgbClr val="666633"/>
        </a:dk2>
        <a:lt2>
          <a:srgbClr val="908A6C"/>
        </a:lt2>
        <a:accent1>
          <a:srgbClr val="808000"/>
        </a:accent1>
        <a:accent2>
          <a:srgbClr val="996633"/>
        </a:accent2>
        <a:accent3>
          <a:srgbClr val="FFFFFF"/>
        </a:accent3>
        <a:accent4>
          <a:srgbClr val="000000"/>
        </a:accent4>
        <a:accent5>
          <a:srgbClr val="C0C0AA"/>
        </a:accent5>
        <a:accent6>
          <a:srgbClr val="8A5C2D"/>
        </a:accent6>
        <a:hlink>
          <a:srgbClr val="CCCC00"/>
        </a:hlink>
        <a:folHlink>
          <a:srgbClr val="D6DE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rre verticale 5">
        <a:dk1>
          <a:srgbClr val="000000"/>
        </a:dk1>
        <a:lt1>
          <a:srgbClr val="FFFFFF"/>
        </a:lt1>
        <a:dk2>
          <a:srgbClr val="181848"/>
        </a:dk2>
        <a:lt2>
          <a:srgbClr val="656F97"/>
        </a:lt2>
        <a:accent1>
          <a:srgbClr val="6666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B8B8FF"/>
        </a:accent5>
        <a:accent6>
          <a:srgbClr val="2D2D8A"/>
        </a:accent6>
        <a:hlink>
          <a:srgbClr val="9A9ABC"/>
        </a:hlink>
        <a:folHlink>
          <a:srgbClr val="D2B6C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rre verticale 6">
        <a:dk1>
          <a:srgbClr val="CC0066"/>
        </a:dk1>
        <a:lt1>
          <a:srgbClr val="FFFFFF"/>
        </a:lt1>
        <a:dk2>
          <a:srgbClr val="000000"/>
        </a:dk2>
        <a:lt2>
          <a:srgbClr val="CC0099"/>
        </a:lt2>
        <a:accent1>
          <a:srgbClr val="FF9900"/>
        </a:accent1>
        <a:accent2>
          <a:srgbClr val="CC66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B95C00"/>
        </a:accent6>
        <a:hlink>
          <a:srgbClr val="0099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Designs\Barre verticale.pot</Template>
  <TotalTime>789</TotalTime>
  <Words>752</Words>
  <Application>Microsoft Office PowerPoint</Application>
  <PresentationFormat>Affichage à l'écran (4:3)</PresentationFormat>
  <Paragraphs>160</Paragraphs>
  <Slides>19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6" baseType="lpstr">
      <vt:lpstr>Times New Roman</vt:lpstr>
      <vt:lpstr>Arial</vt:lpstr>
      <vt:lpstr>Wingdings</vt:lpstr>
      <vt:lpstr>Calibri</vt:lpstr>
      <vt:lpstr>Century Schoolbook</vt:lpstr>
      <vt:lpstr>Symbol</vt:lpstr>
      <vt:lpstr>Barre verticale</vt:lpstr>
      <vt:lpstr>  LE NOUVEAU DIPLÔME NATIONAL  DU  BREVET  2013  Jeudi  11 Octobre 2012  Collège  MORNE DES ESSES</vt:lpstr>
      <vt:lpstr>TEXTES</vt:lpstr>
      <vt:lpstr>CHAMP DE L’EVALUATION</vt:lpstr>
      <vt:lpstr>D.N.B  et COMPETENCES ATTENDUES « un ensemble structuré »</vt:lpstr>
      <vt:lpstr>D.N.B  et MODALITES DE L’EVALUATION…</vt:lpstr>
      <vt:lpstr>D.N.B  et MODALITES DE L’EVALUATION…</vt:lpstr>
      <vt:lpstr>D.N.B  et les inaptitudes Contrôle adapte</vt:lpstr>
      <vt:lpstr>D.N.B… …ORGANISATION PEDAGOGIQUE</vt:lpstr>
      <vt:lpstr>D.N.B UN REFERENTIEL </vt:lpstr>
      <vt:lpstr>D.N.B  et PROJET    E.P.S</vt:lpstr>
      <vt:lpstr>Vos programmations</vt:lpstr>
      <vt:lpstr>En 2010/2011</vt:lpstr>
      <vt:lpstr>En 2011/2012</vt:lpstr>
      <vt:lpstr>UN RAPPEL….</vt:lpstr>
      <vt:lpstr>LE CURSUS COLLEGE</vt:lpstr>
      <vt:lpstr>Programme et INTERVENTIONS PEDAGOGIQUES PARTICULIERES (I.P.P)</vt:lpstr>
      <vt:lpstr>Le SAVOIR NAGER</vt:lpstr>
      <vt:lpstr>Le SAVOIR NAGER</vt:lpstr>
      <vt:lpstr>MERCI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PROPOS DE LA COMMANDE</dc:title>
  <dc:creator>RECTORAT</dc:creator>
  <cp:lastModifiedBy>Claudel.ma</cp:lastModifiedBy>
  <cp:revision>86</cp:revision>
  <dcterms:created xsi:type="dcterms:W3CDTF">2009-01-27T08:41:47Z</dcterms:created>
  <dcterms:modified xsi:type="dcterms:W3CDTF">2012-10-14T22:55:11Z</dcterms:modified>
</cp:coreProperties>
</file>