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4" r:id="rId7"/>
    <p:sldId id="269" r:id="rId8"/>
    <p:sldId id="270" r:id="rId9"/>
    <p:sldId id="271" r:id="rId1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mtClean="0">
                <a:latin typeface="Calibri" pitchFamily="34" charset="0"/>
              </a:defRPr>
            </a:lvl1pPr>
          </a:lstStyle>
          <a:p>
            <a:pPr>
              <a:defRPr/>
            </a:pPr>
            <a:fld id="{F6BE5100-C7ED-4C97-9493-81F52341F1DA}" type="datetimeFigureOut">
              <a:rPr lang="fr-FR"/>
              <a:pPr>
                <a:defRPr/>
              </a:pPr>
              <a:t>29/06/2014</a:t>
            </a:fld>
            <a:endParaRPr lang="fr-FR"/>
          </a:p>
        </p:txBody>
      </p:sp>
      <p:sp>
        <p:nvSpPr>
          <p:cNvPr id="1126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mtClean="0">
                <a:latin typeface="Calibri" pitchFamily="34" charset="0"/>
              </a:defRPr>
            </a:lvl1pPr>
          </a:lstStyle>
          <a:p>
            <a:pPr>
              <a:defRPr/>
            </a:pPr>
            <a:fld id="{E2899317-9ECD-4D45-A4F5-7D2DB4667D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052D3-6B08-42A4-A3AB-1F3C92769980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F89A2-C762-4D1B-810F-B4DC946CD63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F8F85-432E-485B-946A-72645BE42B98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6C5CD-7658-4E58-A5A2-93735216C7B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0A971-BDEF-48FE-98F6-A2AB2FDC2718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DE503-C1FF-4DDC-9745-8EA3846D6AA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F79CB-00F9-4228-AF3D-3BD3C1C01E5C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3E6DE-D1FC-403B-88E4-8168F7903D4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60732-05B1-4D21-BCE9-C89372383282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C3D09-5633-4336-BCF5-028E3403A98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E6F9F-355C-4EAD-BA14-173E57911C84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94C58-6821-4117-8BBD-BF7D9F1FC02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48D52-78EC-479E-B778-D6835EC8B8EF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B7AB0-4177-4F03-B919-08FB340F337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B25AF-3E7E-4B2E-B691-6E0FA3F96D09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65F8E-DBBA-4E0F-9254-E26BBC6C5DA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99095-8D16-491E-8A81-40761B5EA58F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914D-3909-49A5-A9DD-4AB6C4D9BA6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75B5E-7CD8-412C-9E06-CD44376C45F0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4463C-2B1B-4600-9E19-F43587AC42D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385A6-4449-478D-8018-2FEB7A13BF08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509EB-3D0D-46BC-9D85-FB48CA34729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74DD6B-6037-4BDD-9DA8-1471AED527AD}" type="datetimeFigureOut">
              <a:rPr lang="fr-FR"/>
              <a:pPr>
                <a:defRPr/>
              </a:pPr>
              <a:t>29/06/2014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11558D-E4DB-43D9-BB9B-32E62E99211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ous-titre 2"/>
          <p:cNvSpPr>
            <a:spLocks noGrp="1"/>
          </p:cNvSpPr>
          <p:nvPr>
            <p:ph type="subTitle" idx="1"/>
          </p:nvPr>
        </p:nvSpPr>
        <p:spPr>
          <a:xfrm>
            <a:off x="214313" y="908050"/>
            <a:ext cx="8929687" cy="4730750"/>
          </a:xfrm>
        </p:spPr>
        <p:txBody>
          <a:bodyPr/>
          <a:lstStyle/>
          <a:p>
            <a:pPr eaLnBrk="1" hangingPunct="1"/>
            <a:r>
              <a:rPr lang="fr-FR" sz="5400" smtClean="0">
                <a:solidFill>
                  <a:schemeClr val="tx1"/>
                </a:solidFill>
              </a:rPr>
              <a:t>Favoriser le</a:t>
            </a:r>
            <a:r>
              <a:rPr lang="fr-FR" sz="5400" smtClean="0">
                <a:solidFill>
                  <a:srgbClr val="898989"/>
                </a:solidFill>
              </a:rPr>
              <a:t> </a:t>
            </a:r>
            <a:r>
              <a:rPr lang="fr-FR" sz="5400" smtClean="0">
                <a:solidFill>
                  <a:schemeClr val="tx1"/>
                </a:solidFill>
              </a:rPr>
              <a:t>développement professionnel d’une équipe pédagogique par la  Co observation et l’interdisciplinarité</a:t>
            </a:r>
            <a:r>
              <a:rPr lang="fr-FR" smtClean="0">
                <a:solidFill>
                  <a:schemeClr val="tx1"/>
                </a:solidFill>
              </a:rPr>
              <a:t> </a:t>
            </a:r>
            <a:endParaRPr lang="fr-FR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Objectifs de l’expérimentation (en relation avec le projet académique)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357313"/>
            <a:ext cx="9144000" cy="5286375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u="sng" dirty="0" smtClean="0"/>
              <a:t>Capitaliser </a:t>
            </a:r>
            <a:r>
              <a:rPr lang="fr-FR" u="sng" dirty="0"/>
              <a:t>les procédures professionnelles</a:t>
            </a:r>
            <a:r>
              <a:rPr lang="fr-FR" dirty="0"/>
              <a:t> (développer les maniements abstraits, aider les personnels en difficulté)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u="sng" dirty="0" smtClean="0"/>
              <a:t>Améliorer </a:t>
            </a:r>
            <a:r>
              <a:rPr lang="fr-FR" u="sng" dirty="0"/>
              <a:t>la performance de la formation continue</a:t>
            </a:r>
            <a:endParaRPr lang="fr-FR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u="sng" dirty="0" smtClean="0"/>
              <a:t>Créer </a:t>
            </a:r>
            <a:r>
              <a:rPr lang="fr-FR" u="sng" dirty="0"/>
              <a:t>et entretenir la motivation des élèves par la réussite scolaire (</a:t>
            </a:r>
            <a:r>
              <a:rPr lang="fr-FR" dirty="0"/>
              <a:t>mettre l’élève au travail et prévenir le décrochage scolaire)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u="sng" dirty="0" smtClean="0"/>
              <a:t>Renforcer </a:t>
            </a:r>
            <a:r>
              <a:rPr lang="fr-FR" u="sng" dirty="0"/>
              <a:t>la formation professionnelle des enseignants</a:t>
            </a:r>
            <a:r>
              <a:rPr lang="fr-FR" dirty="0"/>
              <a:t> (Mise en place des formations transversales au socle)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u="sng" dirty="0" smtClean="0"/>
              <a:t>Assurer </a:t>
            </a:r>
            <a:r>
              <a:rPr lang="fr-FR" u="sng" dirty="0"/>
              <a:t>la sérénité des établissements scolaires</a:t>
            </a:r>
            <a:r>
              <a:rPr lang="fr-FR" dirty="0"/>
              <a:t> (Former les personnels à la relation à l’élève, interrelation dans les apprentissages)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625" y="12144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Objectifs de l’expérimentation (en relation avec le projet de l’établissement)</a:t>
            </a:r>
            <a:br>
              <a:rPr lang="fr-FR" dirty="0"/>
            </a:br>
            <a:endParaRPr lang="fr-FR" dirty="0"/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57200" y="3786188"/>
            <a:ext cx="8229600" cy="2339975"/>
          </a:xfrm>
        </p:spPr>
        <p:txBody>
          <a:bodyPr/>
          <a:lstStyle/>
          <a:p>
            <a:pPr eaLnBrk="1" hangingPunct="1"/>
            <a:r>
              <a:rPr lang="fr-FR" smtClean="0"/>
              <a:t>Développer une culture commune</a:t>
            </a:r>
          </a:p>
          <a:p>
            <a:pPr eaLnBrk="1" hangingPunct="1"/>
            <a:r>
              <a:rPr lang="fr-FR" smtClean="0"/>
              <a:t>Améliorer la réussite des élèves</a:t>
            </a:r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smtClean="0"/>
              <a:t>Du projet à l’action : description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71563"/>
            <a:ext cx="9144000" cy="57864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800" smtClean="0"/>
              <a:t>Une équipe de professeurs de plusieurs disciplines se porte volontaires pour s’engager dans la fiche action qui comprend plusieurs temps :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2800" smtClean="0"/>
              <a:t> </a:t>
            </a:r>
          </a:p>
          <a:p>
            <a:pPr eaLnBrk="1" hangingPunct="1">
              <a:lnSpc>
                <a:spcPct val="80000"/>
              </a:lnSpc>
            </a:pPr>
            <a:r>
              <a:rPr lang="fr-FR" sz="2800" smtClean="0"/>
              <a:t>Co- observation en classe lors de séquences d’enseignement (jamais lors de séances d’évaluation) sur des thèmes précis, mais des critères modifiables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2800" smtClean="0"/>
          </a:p>
          <a:p>
            <a:pPr eaLnBrk="1" hangingPunct="1">
              <a:lnSpc>
                <a:spcPct val="80000"/>
              </a:lnSpc>
            </a:pPr>
            <a:r>
              <a:rPr lang="fr-FR" sz="2800" smtClean="0"/>
              <a:t>Débriefing critique et positif de la séquence observée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2800" smtClean="0"/>
          </a:p>
          <a:p>
            <a:pPr eaLnBrk="1" hangingPunct="1">
              <a:lnSpc>
                <a:spcPct val="80000"/>
              </a:lnSpc>
            </a:pPr>
            <a:r>
              <a:rPr lang="fr-FR" sz="2800" smtClean="0"/>
              <a:t>Confrontation des impressions et mise en commun et partage des grandes valeurs d’éducation, des théories de l’apprentissage réellement exploitables et des « recettes pédagogiques ». (ex : différencier ce qu’il y a à « faire pour faire » la tâche de ce qu’il y a à faire pour apprendre)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2800" smtClean="0"/>
          </a:p>
          <a:p>
            <a:pPr eaLnBrk="1" hangingPunct="1">
              <a:lnSpc>
                <a:spcPct val="80000"/>
              </a:lnSpc>
            </a:pPr>
            <a:endParaRPr lang="fr-FR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CE QU’IL Y A  A GAGNER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785813"/>
            <a:ext cx="9144000" cy="5340350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u="sng" dirty="0"/>
              <a:t>Pour l’enseignant</a:t>
            </a:r>
            <a:r>
              <a:rPr lang="fr-FR" dirty="0"/>
              <a:t> 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Accepter la critique et la remise en question professionnelle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Améliorer ses modes de présentation des contenus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S’engager dans une démarche collective de développement professionnel.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u="sng" dirty="0"/>
              <a:t>Pour l’élève</a:t>
            </a:r>
            <a:r>
              <a:rPr lang="fr-FR" dirty="0"/>
              <a:t> 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Améliorer sa réussite scolaire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Prendre plaisir à s’investir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Prendre plaisir à apprendre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Mieux vivre dans la « maison-école »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u="sng" dirty="0"/>
              <a:t>Pour l’établissement</a:t>
            </a:r>
            <a:r>
              <a:rPr lang="fr-FR" dirty="0"/>
              <a:t> 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Lutter contre les incivilités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Création d’une dynamique de la communauté éducative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Rayonner par la qualité de ses enseignements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u="sng" dirty="0"/>
              <a:t>Pour l’académie</a:t>
            </a:r>
            <a:r>
              <a:rPr lang="fr-FR" dirty="0"/>
              <a:t> 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Améliorer et transformer la formation continue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Favoriser une impulsion nouvelle tant dans la formation continue que la dynamique d’établissements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/>
              <a:t>Mettre en place une mise en réseau des pratiques professionnelles.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Ressources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00125"/>
            <a:ext cx="9144000" cy="5857875"/>
          </a:xfrm>
        </p:spPr>
        <p:txBody>
          <a:bodyPr/>
          <a:lstStyle/>
          <a:p>
            <a:pPr eaLnBrk="1" hangingPunct="1"/>
            <a:r>
              <a:rPr lang="fr-FR" smtClean="0"/>
              <a:t>Romuald NORMAND, le développement professionnel en innovant, UNESCO 2012.</a:t>
            </a:r>
          </a:p>
          <a:p>
            <a:pPr eaLnBrk="1" hangingPunct="1"/>
            <a:r>
              <a:rPr lang="fr-FR" smtClean="0"/>
              <a:t> </a:t>
            </a:r>
            <a:r>
              <a:rPr lang="en-US" smtClean="0"/>
              <a:t>J.BLACK et D.WILLIAMS –Inside the black box.</a:t>
            </a:r>
            <a:endParaRPr lang="fr-FR" smtClean="0"/>
          </a:p>
          <a:p>
            <a:pPr eaLnBrk="1" hangingPunct="1"/>
            <a:r>
              <a:rPr lang="en-US" smtClean="0"/>
              <a:t> </a:t>
            </a:r>
            <a:r>
              <a:rPr lang="fr-FR" smtClean="0"/>
              <a:t>“L’apprentissage” Editions revue EPS- Michel RECOPE</a:t>
            </a:r>
          </a:p>
          <a:p>
            <a:pPr eaLnBrk="1" hangingPunct="1"/>
            <a:r>
              <a:rPr lang="fr-FR" smtClean="0"/>
              <a:t>« les itinéraires de découverte » - Le collège de l’an 2000</a:t>
            </a:r>
          </a:p>
          <a:p>
            <a:pPr eaLnBrk="1" hangingPunct="1"/>
            <a:r>
              <a:rPr lang="fr-FR" smtClean="0"/>
              <a:t>Jacques-André MEARD -  Stephano BERTONE  L’autonomie dans les apprentissages </a:t>
            </a:r>
          </a:p>
          <a:p>
            <a:pPr eaLnBrk="1" hangingPunct="1">
              <a:buFont typeface="Arial" charset="0"/>
              <a:buNone/>
            </a:pPr>
            <a:r>
              <a:rPr lang="fr-FR" smtClean="0"/>
              <a:t>( Revue EPS n°229 1996)</a:t>
            </a:r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429750" cy="6858000"/>
        </p:xfrm>
        <a:graphic>
          <a:graphicData uri="http://schemas.openxmlformats.org/drawingml/2006/table">
            <a:tbl>
              <a:tblPr/>
              <a:tblGrid>
                <a:gridCol w="2238750"/>
                <a:gridCol w="7191034"/>
              </a:tblGrid>
              <a:tr h="42203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CO OBSERVATION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652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Calibri"/>
                          <a:cs typeface="Times New Roman"/>
                        </a:rPr>
                        <a:t>Nom de </a:t>
                      </a:r>
                      <a:r>
                        <a:rPr lang="fr-FR" sz="1200" dirty="0" smtClean="0">
                          <a:latin typeface="Times New Roman"/>
                          <a:ea typeface="Calibri"/>
                          <a:cs typeface="Times New Roman"/>
                        </a:rPr>
                        <a:t>l’observateur</a:t>
                      </a:r>
                      <a:r>
                        <a:rPr lang="fr-FR" sz="1200" dirty="0">
                          <a:latin typeface="Times New Roman"/>
                          <a:ea typeface="Calibri"/>
                          <a:cs typeface="Times New Roman"/>
                        </a:rPr>
                        <a:t> :                                                        Discipline :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652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Calibri"/>
                          <a:cs typeface="Times New Roman"/>
                        </a:rPr>
                        <a:t>Nom de </a:t>
                      </a:r>
                      <a:r>
                        <a:rPr lang="fr-FR" sz="1200" dirty="0" smtClean="0">
                          <a:latin typeface="Times New Roman"/>
                          <a:ea typeface="Calibri"/>
                          <a:cs typeface="Times New Roman"/>
                        </a:rPr>
                        <a:t>l’observé:                                   </a:t>
                      </a:r>
                      <a:r>
                        <a:rPr lang="fr-FR" sz="1200" dirty="0">
                          <a:latin typeface="Times New Roman"/>
                          <a:ea typeface="Calibri"/>
                          <a:cs typeface="Times New Roman"/>
                        </a:rPr>
                        <a:t>Discipline :                                                              Classe :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63304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Calibri"/>
                          <a:cs typeface="Times New Roman"/>
                        </a:rPr>
                        <a:t>DESCRIPTIF DE LA SEANCE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Calibri"/>
                          <a:cs typeface="Times New Roman"/>
                        </a:rPr>
                        <a:t>Noter de façon linéaire et chronologique, sans analyse le déroulement de la séance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652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63304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Calibri"/>
                          <a:cs typeface="Times New Roman"/>
                        </a:rPr>
                        <a:t>DECRYPTAGE DE LA SEANCE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Calibri"/>
                          <a:cs typeface="Times New Roman"/>
                        </a:rPr>
                        <a:t>Analyser en 2 phrases ou 5 mots ce que l’on a pu décrypter sur un point de vue théorique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Types de séance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Relation pédagogique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Présentation des contenus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interaction pédagogique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2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documents supports utilisés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composition des groupes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2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Forme d’apprentissage choisie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2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types de contenus d’enseignement choisis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Guidage du travail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2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Times New Roman"/>
                          <a:ea typeface="Calibri"/>
                          <a:cs typeface="Times New Roman"/>
                        </a:rPr>
                        <a:t>Guidage de l’apprentissage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116" marR="68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r-FR" smtClean="0"/>
              <a:t>Mise en œuvre et Diffusion</a:t>
            </a:r>
          </a:p>
        </p:txBody>
      </p:sp>
      <p:sp>
        <p:nvSpPr>
          <p:cNvPr id="9219" name="Espace réservé du contenu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fr-FR" sz="3600" smtClean="0"/>
              <a:t>17 doublettes au niveau du collège ADENET</a:t>
            </a:r>
          </a:p>
          <a:p>
            <a:pPr eaLnBrk="1" hangingPunct="1"/>
            <a:r>
              <a:rPr lang="fr-FR" sz="3600" smtClean="0"/>
              <a:t>Diffusion et lancement de l’action aux collèges du Vauclin et du Saint-Esprit</a:t>
            </a:r>
          </a:p>
          <a:p>
            <a:pPr eaLnBrk="1" hangingPunct="1"/>
            <a:r>
              <a:rPr lang="fr-FR" sz="3600" smtClean="0"/>
              <a:t>Aide à la pérennisation et au développement dans les 3 collèges.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 idx="4294967295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fr-FR" smtClean="0"/>
              <a:t>Mise en œuvre et Diffusion</a:t>
            </a:r>
          </a:p>
        </p:txBody>
      </p:sp>
      <p:sp>
        <p:nvSpPr>
          <p:cNvPr id="10243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268413"/>
            <a:ext cx="9144000" cy="48577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fr-FR" sz="3600" smtClean="0"/>
              <a:t>Constats positifs et favorables sont unanimes: fraîcheur, curiosité, culture commune, partage, développement professionnel, dynamique collective</a:t>
            </a:r>
          </a:p>
          <a:p>
            <a:pPr eaLnBrk="1" hangingPunct="1"/>
            <a:endParaRPr lang="fr-FR" sz="3600" smtClean="0"/>
          </a:p>
          <a:p>
            <a:pPr eaLnBrk="1" hangingPunct="1">
              <a:buFont typeface="Arial" charset="0"/>
              <a:buNone/>
            </a:pPr>
            <a:r>
              <a:rPr lang="fr-FR" sz="3600" smtClean="0"/>
              <a:t>Essoufflement et abandon s’il n’y a pas des pilotes, des Chefs d’établissement favorables et ponctuellement de vrais apports théoriques</a:t>
            </a:r>
            <a:r>
              <a:rPr lang="fr-FR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297</Words>
  <Application>Microsoft Office PowerPoint</Application>
  <PresentationFormat>Affichage à l'écran (4:3)</PresentationFormat>
  <Paragraphs>75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Thème Office</vt:lpstr>
      <vt:lpstr>Diapositive 1</vt:lpstr>
      <vt:lpstr>Objectifs de l’expérimentation (en relation avec le projet académique) </vt:lpstr>
      <vt:lpstr>Objectifs de l’expérimentation (en relation avec le projet de l’établissement) </vt:lpstr>
      <vt:lpstr>Du projet à l’action : description</vt:lpstr>
      <vt:lpstr>CE QU’IL Y A  A GAGNER </vt:lpstr>
      <vt:lpstr>Ressources </vt:lpstr>
      <vt:lpstr>Diapositive 7</vt:lpstr>
      <vt:lpstr>Mise en œuvre et Diffusion</vt:lpstr>
      <vt:lpstr>Mise en œuvre et Diffusion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Formulaire d’intention CARDIE - Martinique</dc:title>
  <dc:creator>adm</dc:creator>
  <cp:lastModifiedBy>COSTE</cp:lastModifiedBy>
  <cp:revision>6</cp:revision>
  <dcterms:created xsi:type="dcterms:W3CDTF">2012-11-28T13:01:46Z</dcterms:created>
  <dcterms:modified xsi:type="dcterms:W3CDTF">2014-06-30T00:44:06Z</dcterms:modified>
</cp:coreProperties>
</file>