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9DFCC"/>
          </a:solidFill>
        </a:fill>
      </a:tcStyle>
    </a:wholeTbl>
    <a:band2H>
      <a:tcTxStyle/>
      <a:tcStyle>
        <a:tcBdr/>
        <a:fill>
          <a:solidFill>
            <a:srgbClr val="FCF0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5DAD7"/>
          </a:solidFill>
        </a:fill>
      </a:tcStyle>
    </a:wholeTbl>
    <a:band2H>
      <a:tcTxStyle/>
      <a:tcStyle>
        <a:tcBdr/>
        <a:fill>
          <a:solidFill>
            <a:srgbClr val="F2EDEC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9D5CB"/>
          </a:solidFill>
        </a:fill>
      </a:tcStyle>
    </a:wholeTbl>
    <a:band2H>
      <a:tcTxStyle/>
      <a:tcStyle>
        <a:tcBdr/>
        <a:fill>
          <a:solidFill>
            <a:srgbClr val="F4EB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8035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069847" y="0"/>
            <a:ext cx="7315201" cy="4553712"/>
          </a:xfrm>
          <a:prstGeom prst="rect">
            <a:avLst/>
          </a:prstGeom>
        </p:spPr>
        <p:txBody>
          <a:bodyPr anchor="b"/>
          <a:lstStyle>
            <a:lvl1pPr>
              <a:defRPr sz="5900" spc="-100"/>
            </a:lvl1pPr>
          </a:lstStyle>
          <a:p>
            <a:r>
              <a:t>Texte du titre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1100015" y="4670246"/>
            <a:ext cx="7315200" cy="2187754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1pPr>
            <a:lvl2pPr marL="0" indent="4572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2pPr>
            <a:lvl3pPr marL="0" indent="9144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3pPr>
            <a:lvl4pPr marL="0" indent="13716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4pPr>
            <a:lvl5pPr marL="0" indent="1828800">
              <a:buClrTx/>
              <a:buSzTx/>
              <a:buFontTx/>
              <a:buNone/>
              <a:defRPr sz="2200">
                <a:solidFill>
                  <a:srgbClr val="FCECD5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3869267" y="6858"/>
            <a:ext cx="7315201" cy="683514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3867912" y="0"/>
            <a:ext cx="7315200" cy="4553712"/>
          </a:xfrm>
          <a:prstGeom prst="rect">
            <a:avLst/>
          </a:prstGeom>
        </p:spPr>
        <p:txBody>
          <a:bodyPr anchor="b"/>
          <a:lstStyle>
            <a:lvl1pPr>
              <a:defRPr sz="5900" spc="-100">
                <a:solidFill>
                  <a:srgbClr val="595959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3886200" y="4672584"/>
            <a:ext cx="7315200" cy="2185416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FontTx/>
              <a:buNone/>
              <a:defRPr sz="2200"/>
            </a:lvl1pPr>
            <a:lvl2pPr marL="0" indent="457200">
              <a:buClrTx/>
              <a:buSzTx/>
              <a:buFontTx/>
              <a:buNone/>
              <a:defRPr sz="2200"/>
            </a:lvl2pPr>
            <a:lvl3pPr marL="0" indent="914400">
              <a:buClrTx/>
              <a:buSzTx/>
              <a:buFontTx/>
              <a:buNone/>
              <a:defRPr sz="2200"/>
            </a:lvl3pPr>
            <a:lvl4pPr marL="0" indent="1371600">
              <a:buClrTx/>
              <a:buSzTx/>
              <a:buFontTx/>
              <a:buNone/>
              <a:defRPr sz="2200"/>
            </a:lvl4pPr>
            <a:lvl5pPr marL="0" indent="1828800">
              <a:buClrTx/>
              <a:buSzTx/>
              <a:buFontTx/>
              <a:buNone/>
              <a:defRPr sz="2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half" idx="1"/>
          </p:nvPr>
        </p:nvSpPr>
        <p:spPr>
          <a:xfrm>
            <a:off x="3867912" y="11429"/>
            <a:ext cx="3474720" cy="6835141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sz="quarter" idx="1"/>
          </p:nvPr>
        </p:nvSpPr>
        <p:spPr>
          <a:xfrm>
            <a:off x="3867912" y="0"/>
            <a:ext cx="3474720" cy="183130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FontTx/>
              <a:buNone/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252918" y="1123837"/>
            <a:ext cx="2947483" cy="46011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" name="Shape 8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256031" y="0"/>
            <a:ext cx="2834641" cy="352044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3867912" y="11429"/>
            <a:ext cx="7315200" cy="6835141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xfrm>
            <a:off x="256031" y="1143000"/>
            <a:ext cx="2834641" cy="23774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256031" y="3493008"/>
            <a:ext cx="2834641" cy="232257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2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4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6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80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98" name="Shape 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252918" y="266587"/>
            <a:ext cx="2947483" cy="631568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3869267" y="864108"/>
            <a:ext cx="7315201" cy="5993892"/>
          </a:xfrm>
          <a:prstGeom prst="rect">
            <a:avLst/>
          </a:prstGeom>
        </p:spPr>
        <p:txBody>
          <a:bodyPr anchor="t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0" y="758952"/>
            <a:ext cx="3443590" cy="533095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381000" y="133350"/>
            <a:ext cx="2819400" cy="66675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3867912" y="868679"/>
            <a:ext cx="7315200" cy="5989321"/>
          </a:xfrm>
          <a:prstGeom prst="rect">
            <a:avLst/>
          </a:prstGeom>
        </p:spPr>
        <p:txBody>
          <a:bodyPr anchor="t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xfrm>
            <a:off x="869950" y="882650"/>
            <a:ext cx="10452100" cy="5073650"/>
          </a:xfrm>
          <a:prstGeom prst="rect">
            <a:avLst/>
          </a:prstGeom>
        </p:spPr>
        <p:txBody>
          <a:bodyPr lIns="25400" tIns="25400" rIns="25400" bIns="25400">
            <a:noAutofit/>
          </a:bodyPr>
          <a:lstStyle>
            <a:lvl1pPr marL="717550" indent="-400050" defTabSz="438150">
              <a:lnSpc>
                <a:spcPct val="100000"/>
              </a:lnSpc>
              <a:spcBef>
                <a:spcPts val="3600"/>
              </a:spcBef>
              <a:buClrTx/>
              <a:buSzPct val="171000"/>
              <a:buFontTx/>
              <a:buChar char="•"/>
              <a:defRPr sz="2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162050" indent="-400050" defTabSz="438150">
              <a:lnSpc>
                <a:spcPct val="100000"/>
              </a:lnSpc>
              <a:spcBef>
                <a:spcPts val="3600"/>
              </a:spcBef>
              <a:buClrTx/>
              <a:buSzPct val="171000"/>
              <a:buFontTx/>
              <a:buChar char="•"/>
              <a:defRPr sz="2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06550" indent="-400050" defTabSz="438150">
              <a:lnSpc>
                <a:spcPct val="100000"/>
              </a:lnSpc>
              <a:spcBef>
                <a:spcPts val="3600"/>
              </a:spcBef>
              <a:buClrTx/>
              <a:buSzPct val="171000"/>
              <a:buFontTx/>
              <a:buChar char="•"/>
              <a:defRPr sz="2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051050" indent="-400050" defTabSz="438150">
              <a:lnSpc>
                <a:spcPct val="100000"/>
              </a:lnSpc>
              <a:spcBef>
                <a:spcPts val="3600"/>
              </a:spcBef>
              <a:buClrTx/>
              <a:buSzPct val="171000"/>
              <a:buFontTx/>
              <a:buChar char="•"/>
              <a:defRPr sz="2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495550" indent="-400050" defTabSz="438150">
              <a:lnSpc>
                <a:spcPct val="100000"/>
              </a:lnSpc>
              <a:spcBef>
                <a:spcPts val="3600"/>
              </a:spcBef>
              <a:buClrTx/>
              <a:buSzPct val="171000"/>
              <a:buFontTx/>
              <a:buChar char="•"/>
              <a:defRPr sz="2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6004412" y="6584950"/>
            <a:ext cx="177801" cy="177800"/>
          </a:xfrm>
          <a:prstGeom prst="rect">
            <a:avLst/>
          </a:prstGeom>
        </p:spPr>
        <p:txBody>
          <a:bodyPr wrap="none" lIns="25400" tIns="25400" rIns="25400" bIns="25400" anchor="t"/>
          <a:lstStyle>
            <a:lvl1pPr algn="ctr" defTabSz="438150">
              <a:defRPr sz="9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10634135" y="6404292"/>
            <a:ext cx="1530927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9600" y="224821"/>
            <a:ext cx="10972800" cy="124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1467453"/>
            <a:ext cx="10972800" cy="4791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60" baseline="0">
          <a:ln>
            <a:noFill/>
          </a:ln>
          <a:solidFill>
            <a:srgbClr val="FFFFFF"/>
          </a:solidFill>
          <a:uFillTx/>
          <a:latin typeface="Corbel"/>
          <a:ea typeface="Corbel"/>
          <a:cs typeface="Corbel"/>
          <a:sym typeface="Corbel"/>
        </a:defRPr>
      </a:lvl9pPr>
    </p:titleStyle>
    <p:bodyStyle>
      <a:lvl1pPr marL="182879" marR="0" indent="-182879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1pPr>
      <a:lvl2pPr marL="706119" marR="0" indent="-2032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2pPr>
      <a:lvl3pPr marL="1188719" marR="0" indent="-2286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3pPr>
      <a:lvl4pPr marL="1678577" marR="0" indent="-26125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4pPr>
      <a:lvl5pPr marL="2135777" marR="0" indent="-26125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5pPr>
      <a:lvl6pPr marL="26125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6pPr>
      <a:lvl7pPr marL="30697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7pPr>
      <a:lvl8pPr marL="35269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8pPr>
      <a:lvl9pPr marL="3984171" marR="0" indent="-32657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Helvetica"/>
        <a:buChar char="●"/>
        <a:tabLst/>
        <a:defRPr sz="2000" b="0" i="0" u="none" strike="noStrike" cap="none" spc="0" baseline="0">
          <a:ln>
            <a:noFill/>
          </a:ln>
          <a:solidFill>
            <a:srgbClr val="595959"/>
          </a:solidFill>
          <a:uFillTx/>
          <a:latin typeface="Corbel"/>
          <a:ea typeface="Corbel"/>
          <a:cs typeface="Corbel"/>
          <a:sym typeface="Corbe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1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252918" y="1123837"/>
            <a:ext cx="2947483" cy="4601183"/>
          </a:xfrm>
          <a:prstGeom prst="rect">
            <a:avLst/>
          </a:prstGeom>
        </p:spPr>
        <p:txBody>
          <a:bodyPr/>
          <a:lstStyle/>
          <a:p>
            <a:r>
              <a:rPr spc="-100"/>
              <a:t/>
            </a:r>
            <a:br>
              <a:rPr spc="-100"/>
            </a:br>
            <a:r>
              <a:rPr spc="-100"/>
              <a:t>Stage EPS</a:t>
            </a:r>
          </a:p>
          <a:p>
            <a:r>
              <a:rPr spc="-100"/>
              <a:t>Dys</a:t>
            </a:r>
          </a:p>
          <a:p>
            <a:r>
              <a:rPr spc="-100"/>
              <a:t/>
            </a:r>
            <a:br>
              <a:rPr spc="-100"/>
            </a:br>
            <a:endParaRPr spc="-100"/>
          </a:p>
        </p:txBody>
      </p:sp>
      <p:sp>
        <p:nvSpPr>
          <p:cNvPr id="138" name="Shape 138"/>
          <p:cNvSpPr/>
          <p:nvPr/>
        </p:nvSpPr>
        <p:spPr>
          <a:xfrm>
            <a:off x="7575348" y="2261108"/>
            <a:ext cx="4359409" cy="2193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b">
            <a:normAutofit/>
          </a:bodyPr>
          <a:lstStyle/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t>Stage sur une journée</a:t>
            </a:r>
          </a:p>
          <a:p>
            <a:pPr>
              <a:lnSpc>
                <a:spcPct val="81000"/>
              </a:lnSpc>
              <a:defRPr sz="2000" b="1">
                <a:solidFill>
                  <a:srgbClr val="595959"/>
                </a:solidFill>
              </a:defRPr>
            </a:pPr>
            <a:endParaRPr/>
          </a:p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t> Apports théoriques sur la problématique des Dys.</a:t>
            </a:r>
          </a:p>
          <a:p>
            <a:pPr>
              <a:lnSpc>
                <a:spcPct val="81000"/>
              </a:lnSpc>
              <a:defRPr sz="2000">
                <a:solidFill>
                  <a:srgbClr val="595959"/>
                </a:solidFill>
              </a:defRPr>
            </a:pPr>
            <a:r>
              <a:t>Puis réflexions dans chaque APSA sur les aménagements possibles lors des évaluations. Atelier de mise en place d'un PAP dans un établissement.</a:t>
            </a:r>
          </a:p>
        </p:txBody>
      </p:sp>
      <p:pic>
        <p:nvPicPr>
          <p:cNvPr id="139" name="CF2DF250-59B2-4019-BFFD-76B720DC9D0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9746" y="1563607"/>
            <a:ext cx="4804284" cy="35883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1" animBg="1" advAuto="0"/>
      <p:bldP spid="138" grpId="2" animBg="1" advAuto="0"/>
      <p:bldP spid="139" grpId="3" animBg="1" advAuto="0"/>
      <p:bldP spid="139" grpId="4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1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2947483" cy="4601183"/>
          </a:xfrm>
          <a:prstGeom prst="rect">
            <a:avLst/>
          </a:prstGeom>
        </p:spPr>
        <p:txBody>
          <a:bodyPr/>
          <a:lstStyle/>
          <a:p>
            <a:endParaRPr spc="-100"/>
          </a:p>
          <a:p>
            <a:r>
              <a:rPr spc="-100"/>
              <a:t>Stage EPS</a:t>
            </a:r>
          </a:p>
          <a:p>
            <a:r>
              <a:rPr spc="-100"/>
              <a:t>Dys</a:t>
            </a:r>
          </a:p>
          <a:p>
            <a:r>
              <a:rPr spc="-100"/>
              <a:t/>
            </a:r>
            <a:br>
              <a:rPr spc="-100"/>
            </a:br>
            <a:endParaRPr spc="-100"/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xfrm>
            <a:off x="3867912" y="706582"/>
            <a:ext cx="3474720" cy="1124724"/>
          </a:xfrm>
          <a:prstGeom prst="rect">
            <a:avLst/>
          </a:prstGeom>
        </p:spPr>
        <p:txBody>
          <a:bodyPr/>
          <a:lstStyle/>
          <a:p>
            <a:pPr defTabSz="886968">
              <a:defRPr sz="1940"/>
            </a:pPr>
            <a:r>
              <a:rPr b="1"/>
              <a:t>*Pertinence du stage</a:t>
            </a:r>
            <a:r>
              <a:t>: </a:t>
            </a:r>
          </a:p>
          <a:p>
            <a:pPr defTabSz="886968">
              <a:defRPr sz="1940"/>
            </a:pPr>
            <a:r>
              <a:t>  Une demande croissante     d'informations, de réflexions, de formations, sur ce thème.</a:t>
            </a:r>
          </a:p>
        </p:txBody>
      </p:sp>
      <p:sp>
        <p:nvSpPr>
          <p:cNvPr id="143" name="Shape 143"/>
          <p:cNvSpPr/>
          <p:nvPr/>
        </p:nvSpPr>
        <p:spPr>
          <a:xfrm>
            <a:off x="3810806" y="2030870"/>
            <a:ext cx="3974393" cy="402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182879" indent="-182879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2000">
                <a:solidFill>
                  <a:srgbClr val="595959"/>
                </a:solidFill>
              </a:defRPr>
            </a:pPr>
            <a:r>
              <a:rPr b="1"/>
              <a:t>Les contenus proposés sont- ils en adéquation avec le thème du stage et l'objectif de formation?</a:t>
            </a:r>
            <a:r>
              <a:t>  Pour l'apport théorique, oui. Pour la réflexion sur les aménagements pédagogiques : oui</a:t>
            </a:r>
          </a:p>
          <a:p>
            <a:pPr marL="182879" indent="-182879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2000">
                <a:solidFill>
                  <a:srgbClr val="595959"/>
                </a:solidFill>
              </a:defRPr>
            </a:pPr>
            <a:r>
              <a:rPr b="1"/>
              <a:t>L'objectif de formation est-il atteint ? 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 sz="2000">
                <a:solidFill>
                  <a:srgbClr val="595959"/>
                </a:solidFill>
              </a:defRPr>
            </a:pPr>
            <a:r>
              <a:t>Il est difficile de mesurer les changements dans les pratiques quotidiennes.</a:t>
            </a:r>
          </a:p>
        </p:txBody>
      </p:sp>
      <p:sp>
        <p:nvSpPr>
          <p:cNvPr id="144" name="Shape 144"/>
          <p:cNvSpPr/>
          <p:nvPr/>
        </p:nvSpPr>
        <p:spPr>
          <a:xfrm>
            <a:off x="7766954" y="609571"/>
            <a:ext cx="3474720" cy="813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b">
            <a:normAutofit/>
          </a:bodyPr>
          <a:lstStyle>
            <a:lvl1pPr>
              <a:lnSpc>
                <a:spcPct val="90000"/>
              </a:lnSpc>
              <a:defRPr sz="2000" b="1">
                <a:solidFill>
                  <a:srgbClr val="595959"/>
                </a:solidFill>
              </a:defRPr>
            </a:lvl1pPr>
          </a:lstStyle>
          <a:p>
            <a:pPr>
              <a:defRPr b="0"/>
            </a:pPr>
            <a:r>
              <a:rPr b="1"/>
              <a:t>*Perspectives et évolutions pour ce stage :</a:t>
            </a:r>
          </a:p>
        </p:txBody>
      </p:sp>
      <p:sp>
        <p:nvSpPr>
          <p:cNvPr id="145" name="Shape 145"/>
          <p:cNvSpPr/>
          <p:nvPr/>
        </p:nvSpPr>
        <p:spPr>
          <a:xfrm>
            <a:off x="7818463" y="1930936"/>
            <a:ext cx="3474720" cy="402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182879" indent="-182879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2000">
                <a:solidFill>
                  <a:srgbClr val="595959"/>
                </a:solidFill>
              </a:defRPr>
            </a:pPr>
            <a:r>
              <a:t>Bon impact des vidéos</a:t>
            </a:r>
          </a:p>
          <a:p>
            <a:pPr marL="182879" indent="-182879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2000">
                <a:solidFill>
                  <a:srgbClr val="595959"/>
                </a:solidFill>
              </a:defRPr>
            </a:pPr>
            <a:r>
              <a:t>*Prévoir un temps plus important de retour sur les dispositifs d'évaluations proposés par les collègues</a:t>
            </a:r>
          </a:p>
          <a:p>
            <a:pPr marL="182879" indent="-182879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Wingdings 2"/>
              <a:buChar char="●"/>
              <a:defRPr sz="2000">
                <a:solidFill>
                  <a:srgbClr val="595959"/>
                </a:solidFill>
              </a:defRPr>
            </a:pPr>
            <a:r>
              <a:t>Les difficultés rencontrées par les enseignants pour formaliser les aménagements  mettent en évidence que de nombreuses questions restent sans réponse à ce jour.</a:t>
            </a:r>
          </a:p>
        </p:txBody>
      </p:sp>
      <p:pic>
        <p:nvPicPr>
          <p:cNvPr id="146" name="Image 145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40001">
            <a:off x="-100483" y="795436"/>
            <a:ext cx="3873729" cy="49278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1" animBg="1" advAuto="0"/>
      <p:bldP spid="142" grpId="2" animBg="1" advAuto="0"/>
      <p:bldP spid="142" grpId="3" animBg="1" advAuto="0"/>
      <p:bldP spid="143" grpId="4" build="p" animBg="1" advAuto="0"/>
      <p:bldP spid="143" grpId="5" build="p" bldLvl="5" animBg="1" advAuto="0"/>
      <p:bldP spid="144" grpId="6" animBg="1" advAuto="0"/>
      <p:bldP spid="144" grpId="9" animBg="1" advAuto="0"/>
      <p:bldP spid="145" grpId="7" build="p" animBg="1" advAuto="0"/>
      <p:bldP spid="145" grpId="8" build="p" bldLvl="5" animBg="1" advAuto="0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0795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163</Words>
  <Application>Microsoft Office PowerPoint</Application>
  <PresentationFormat>Personnalisé</PresentationFormat>
  <Paragraphs>20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Default</vt:lpstr>
      <vt:lpstr> Stage EPS Dys  </vt:lpstr>
      <vt:lpstr> Stage EPS Dys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Stage EPS Dys  </dc:title>
  <dc:creator>COSTE</dc:creator>
  <cp:lastModifiedBy>COSTE</cp:lastModifiedBy>
  <cp:revision>1</cp:revision>
  <dcterms:modified xsi:type="dcterms:W3CDTF">2016-06-14T14:22:30Z</dcterms:modified>
</cp:coreProperties>
</file>