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84" r:id="rId1"/>
  </p:sldMasterIdLst>
  <p:sldIdLst>
    <p:sldId id="256" r:id="rId2"/>
    <p:sldId id="258" r:id="rId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900FF"/>
    <a:srgbClr val="000000"/>
    <a:srgbClr val="CC00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0374" autoAdjust="0"/>
  </p:normalViewPr>
  <p:slideViewPr>
    <p:cSldViewPr>
      <p:cViewPr>
        <p:scale>
          <a:sx n="71" d="100"/>
          <a:sy n="71" d="100"/>
        </p:scale>
        <p:origin x="-486" y="10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861FFCD-CC2C-4BF0-9ABE-EC89950116CC}" type="datetimeFigureOut">
              <a:rPr lang="fr-FR" smtClean="0"/>
              <a:pPr/>
              <a:t>20/06/2014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E0EBF13D-6108-473E-8E0E-22CE3D7EAB8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1FFCD-CC2C-4BF0-9ABE-EC89950116CC}" type="datetimeFigureOut">
              <a:rPr lang="fr-FR" smtClean="0"/>
              <a:pPr/>
              <a:t>20/06/2014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BF13D-6108-473E-8E0E-22CE3D7EAB8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1FFCD-CC2C-4BF0-9ABE-EC89950116CC}" type="datetimeFigureOut">
              <a:rPr lang="fr-FR" smtClean="0"/>
              <a:pPr/>
              <a:t>20/06/2014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BF13D-6108-473E-8E0E-22CE3D7EAB8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1FFCD-CC2C-4BF0-9ABE-EC89950116CC}" type="datetimeFigureOut">
              <a:rPr lang="fr-FR" smtClean="0"/>
              <a:pPr/>
              <a:t>20/06/2014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BF13D-6108-473E-8E0E-22CE3D7EAB8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1FFCD-CC2C-4BF0-9ABE-EC89950116CC}" type="datetimeFigureOut">
              <a:rPr lang="fr-FR" smtClean="0"/>
              <a:pPr/>
              <a:t>20/06/2014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BF13D-6108-473E-8E0E-22CE3D7EAB8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1FFCD-CC2C-4BF0-9ABE-EC89950116CC}" type="datetimeFigureOut">
              <a:rPr lang="fr-FR" smtClean="0"/>
              <a:pPr/>
              <a:t>20/06/2014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BF13D-6108-473E-8E0E-22CE3D7EAB8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1FFCD-CC2C-4BF0-9ABE-EC89950116CC}" type="datetimeFigureOut">
              <a:rPr lang="fr-FR" smtClean="0"/>
              <a:pPr/>
              <a:t>20/06/2014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BF13D-6108-473E-8E0E-22CE3D7EAB8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861FFCD-CC2C-4BF0-9ABE-EC89950116CC}" type="datetimeFigureOut">
              <a:rPr lang="fr-FR" smtClean="0"/>
              <a:pPr/>
              <a:t>20/06/2014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E0EBF13D-6108-473E-8E0E-22CE3D7EAB8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861FFCD-CC2C-4BF0-9ABE-EC89950116CC}" type="datetimeFigureOut">
              <a:rPr lang="fr-FR" smtClean="0"/>
              <a:pPr/>
              <a:t>20/06/2014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E0EBF13D-6108-473E-8E0E-22CE3D7EAB8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1FFCD-CC2C-4BF0-9ABE-EC89950116CC}" type="datetimeFigureOut">
              <a:rPr lang="fr-FR" smtClean="0"/>
              <a:pPr/>
              <a:t>20/06/2014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BF13D-6108-473E-8E0E-22CE3D7EAB8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1FFCD-CC2C-4BF0-9ABE-EC89950116CC}" type="datetimeFigureOut">
              <a:rPr lang="fr-FR" smtClean="0"/>
              <a:pPr/>
              <a:t>20/06/2014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BF13D-6108-473E-8E0E-22CE3D7EAB8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861FFCD-CC2C-4BF0-9ABE-EC89950116CC}" type="datetimeFigureOut">
              <a:rPr lang="fr-FR" smtClean="0"/>
              <a:pPr/>
              <a:t>20/06/2014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E0EBF13D-6108-473E-8E0E-22CE3D7EAB8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  <p:sldLayoutId id="2147484291" r:id="rId7"/>
    <p:sldLayoutId id="2147484292" r:id="rId8"/>
    <p:sldLayoutId id="2147484293" r:id="rId9"/>
    <p:sldLayoutId id="2147484294" r:id="rId10"/>
    <p:sldLayoutId id="21474842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350422" y="234716"/>
            <a:ext cx="8495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i="1" cap="small" dirty="0">
                <a:latin typeface="Cambria" panose="02040503050406030204" pitchFamily="18" charset="0"/>
              </a:rPr>
              <a:t>égalité des chances (filles garçons) : le </a:t>
            </a:r>
            <a:r>
              <a:rPr lang="fr-FR" sz="2800" b="1" i="1" cap="small" dirty="0" smtClean="0">
                <a:latin typeface="Cambria" panose="02040503050406030204" pitchFamily="18" charset="0"/>
              </a:rPr>
              <a:t>fitness.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50422" y="6021288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atin typeface="Cambria" panose="02040503050406030204" pitchFamily="18" charset="0"/>
              </a:rPr>
              <a:t>Jeudi 20 et vendredi 21 mars (2x6heures) Lycée BELLEVUE</a:t>
            </a:r>
            <a:r>
              <a:rPr lang="fr-FR" b="1" dirty="0">
                <a:latin typeface="Cambria" panose="02040503050406030204" pitchFamily="18" charset="0"/>
              </a:rPr>
              <a:t> </a:t>
            </a:r>
            <a:r>
              <a:rPr lang="fr-FR" b="1" dirty="0" smtClean="0">
                <a:latin typeface="Cambria" panose="02040503050406030204" pitchFamily="18" charset="0"/>
              </a:rPr>
              <a:t>25 stagiaires.</a:t>
            </a:r>
          </a:p>
          <a:p>
            <a:pPr algn="ctr"/>
            <a:r>
              <a:rPr lang="fr-FR" b="1" u="sng" dirty="0" smtClean="0">
                <a:latin typeface="Cambria" panose="02040503050406030204" pitchFamily="18" charset="0"/>
              </a:rPr>
              <a:t>Formatrices</a:t>
            </a:r>
            <a:r>
              <a:rPr lang="fr-FR" b="1" dirty="0" smtClean="0">
                <a:latin typeface="Cambria" panose="02040503050406030204" pitchFamily="18" charset="0"/>
              </a:rPr>
              <a:t>: ARZAILLER Bénédicte , BERTIN Agnès et COSTE Hélène</a:t>
            </a:r>
            <a:endParaRPr lang="fr-FR" b="1" dirty="0">
              <a:latin typeface="Cambria" panose="02040503050406030204" pitchFamily="18" charset="0"/>
            </a:endParaRPr>
          </a:p>
        </p:txBody>
      </p:sp>
      <p:pic>
        <p:nvPicPr>
          <p:cNvPr id="1027" name="Picture 3" descr="C:\Users\FredoBen\Desktop\Fitne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68760"/>
            <a:ext cx="6552728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55576" y="620688"/>
            <a:ext cx="7632848" cy="555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u="sng" dirty="0" smtClean="0">
                <a:solidFill>
                  <a:srgbClr val="9900FF"/>
                </a:solidFill>
                <a:latin typeface="Cambria" panose="02040503050406030204" pitchFamily="18" charset="0"/>
              </a:rPr>
              <a:t>OBJECTIFS DU STAGE</a:t>
            </a:r>
            <a:r>
              <a:rPr lang="fr-FR" sz="2000" b="1" dirty="0" smtClean="0">
                <a:solidFill>
                  <a:srgbClr val="9900FF"/>
                </a:solidFill>
                <a:latin typeface="Cambria" panose="02040503050406030204" pitchFamily="18" charset="0"/>
              </a:rPr>
              <a:t> :</a:t>
            </a:r>
          </a:p>
          <a:p>
            <a:pPr algn="ctr"/>
            <a:r>
              <a:rPr lang="fr-FR" sz="2000" b="1" dirty="0" smtClean="0">
                <a:latin typeface="Cambria" panose="02040503050406030204" pitchFamily="18" charset="0"/>
              </a:rPr>
              <a:t>Transmission et acquisition de compétences </a:t>
            </a:r>
            <a:r>
              <a:rPr lang="fr-FR" sz="2000" b="1" dirty="0">
                <a:latin typeface="Cambria" panose="02040503050406030204" pitchFamily="18" charset="0"/>
              </a:rPr>
              <a:t>et contenus </a:t>
            </a:r>
            <a:r>
              <a:rPr lang="fr-FR" sz="2000" b="1" dirty="0" smtClean="0">
                <a:latin typeface="Cambria" panose="02040503050406030204" pitchFamily="18" charset="0"/>
              </a:rPr>
              <a:t>sur le savoir s’entrainer en </a:t>
            </a:r>
            <a:r>
              <a:rPr lang="fr-FR" sz="2000" b="1" dirty="0">
                <a:latin typeface="Cambria" panose="02040503050406030204" pitchFamily="18" charset="0"/>
              </a:rPr>
              <a:t>fitness : </a:t>
            </a:r>
            <a:endParaRPr lang="fr-FR" sz="2000" b="1" dirty="0" smtClean="0">
              <a:latin typeface="Cambria" panose="02040503050406030204" pitchFamily="18" charset="0"/>
            </a:endParaRPr>
          </a:p>
          <a:p>
            <a:pPr algn="ctr"/>
            <a:r>
              <a:rPr lang="fr-FR" sz="2000" b="1" dirty="0" smtClean="0">
                <a:latin typeface="Cambria" panose="02040503050406030204" pitchFamily="18" charset="0"/>
              </a:rPr>
              <a:t>liaison </a:t>
            </a:r>
            <a:r>
              <a:rPr lang="fr-FR" sz="2000" b="1" dirty="0">
                <a:latin typeface="Cambria" panose="02040503050406030204" pitchFamily="18" charset="0"/>
              </a:rPr>
              <a:t>collège </a:t>
            </a:r>
            <a:r>
              <a:rPr lang="fr-FR" sz="2000" b="1" dirty="0" smtClean="0">
                <a:latin typeface="Cambria" panose="02040503050406030204" pitchFamily="18" charset="0"/>
              </a:rPr>
              <a:t>– lycée/LP.</a:t>
            </a:r>
          </a:p>
          <a:p>
            <a:pPr algn="ctr">
              <a:lnSpc>
                <a:spcPts val="2160"/>
              </a:lnSpc>
            </a:pPr>
            <a:endParaRPr lang="fr-FR" dirty="0" smtClean="0">
              <a:solidFill>
                <a:srgbClr val="000000"/>
              </a:solidFill>
              <a:latin typeface="Cambria" panose="02040503050406030204" pitchFamily="18" charset="0"/>
              <a:sym typeface="Wingdings"/>
            </a:endParaRPr>
          </a:p>
          <a:p>
            <a:pPr lvl="0" algn="just">
              <a:lnSpc>
                <a:spcPts val="2160"/>
              </a:lnSpc>
              <a:buFont typeface="Wingdings"/>
              <a:buChar char="Ä"/>
            </a:pPr>
            <a:r>
              <a:rPr lang="fr-FR" dirty="0" smtClean="0">
                <a:solidFill>
                  <a:srgbClr val="000000"/>
                </a:solidFill>
                <a:latin typeface="Cambria" panose="02040503050406030204" pitchFamily="18" charset="0"/>
                <a:sym typeface="Wingdings"/>
              </a:rPr>
              <a:t>Présentation des </a:t>
            </a:r>
            <a:r>
              <a:rPr lang="fr-FR" b="1" dirty="0" smtClean="0">
                <a:solidFill>
                  <a:srgbClr val="000000"/>
                </a:solidFill>
                <a:latin typeface="Cambria" panose="02040503050406030204" pitchFamily="18" charset="0"/>
                <a:sym typeface="Wingdings"/>
              </a:rPr>
              <a:t>enjeux de la CP5</a:t>
            </a:r>
            <a:r>
              <a:rPr lang="fr-FR" dirty="0" smtClean="0">
                <a:solidFill>
                  <a:srgbClr val="000000"/>
                </a:solidFill>
                <a:latin typeface="Cambria" panose="02040503050406030204" pitchFamily="18" charset="0"/>
                <a:sym typeface="Wingdings"/>
              </a:rPr>
              <a:t>.</a:t>
            </a:r>
          </a:p>
          <a:p>
            <a:pPr lvl="0" algn="just">
              <a:lnSpc>
                <a:spcPts val="2160"/>
              </a:lnSpc>
              <a:buFont typeface="Wingdings"/>
              <a:buChar char="Ä"/>
            </a:pPr>
            <a:endParaRPr lang="fr-FR" dirty="0" smtClean="0">
              <a:solidFill>
                <a:srgbClr val="000000"/>
              </a:solidFill>
              <a:latin typeface="Cambria" panose="02040503050406030204" pitchFamily="18" charset="0"/>
              <a:sym typeface="Wingdings"/>
            </a:endParaRPr>
          </a:p>
          <a:p>
            <a:pPr lvl="0" algn="just">
              <a:lnSpc>
                <a:spcPts val="2160"/>
              </a:lnSpc>
              <a:buFont typeface="Wingdings"/>
              <a:buChar char="Ä"/>
            </a:pPr>
            <a:r>
              <a:rPr lang="fr-FR" dirty="0" smtClean="0">
                <a:solidFill>
                  <a:srgbClr val="000000"/>
                </a:solidFill>
                <a:latin typeface="Cambria" panose="02040503050406030204" pitchFamily="18" charset="0"/>
                <a:sym typeface="Wingdings"/>
              </a:rPr>
              <a:t>Réaliser </a:t>
            </a:r>
            <a:r>
              <a:rPr lang="fr-FR" dirty="0">
                <a:solidFill>
                  <a:srgbClr val="000000"/>
                </a:solidFill>
                <a:latin typeface="Cambria" panose="02040503050406030204" pitchFamily="18" charset="0"/>
                <a:sym typeface="Wingdings"/>
              </a:rPr>
              <a:t>une </a:t>
            </a:r>
            <a:r>
              <a:rPr lang="fr-FR" b="1" dirty="0">
                <a:solidFill>
                  <a:srgbClr val="000000"/>
                </a:solidFill>
                <a:latin typeface="Cambria" panose="02040503050406030204" pitchFamily="18" charset="0"/>
                <a:sym typeface="Wingdings"/>
              </a:rPr>
              <a:t>routine </a:t>
            </a:r>
            <a:r>
              <a:rPr lang="fr-FR" b="1" dirty="0" smtClean="0">
                <a:solidFill>
                  <a:srgbClr val="000000"/>
                </a:solidFill>
                <a:latin typeface="Cambria" panose="02040503050406030204" pitchFamily="18" charset="0"/>
                <a:sym typeface="Wingdings"/>
              </a:rPr>
              <a:t>d’échauffement</a:t>
            </a:r>
            <a:r>
              <a:rPr lang="fr-FR" dirty="0" smtClean="0">
                <a:solidFill>
                  <a:srgbClr val="000000"/>
                </a:solidFill>
                <a:latin typeface="Cambria" panose="02040503050406030204" pitchFamily="18" charset="0"/>
                <a:sym typeface="Wingdings"/>
              </a:rPr>
              <a:t>, découvrir les </a:t>
            </a:r>
            <a:r>
              <a:rPr lang="fr-FR" b="1" dirty="0" smtClean="0">
                <a:solidFill>
                  <a:srgbClr val="000000"/>
                </a:solidFill>
                <a:latin typeface="Cambria" panose="02040503050406030204" pitchFamily="18" charset="0"/>
                <a:sym typeface="Wingdings"/>
              </a:rPr>
              <a:t>étirements </a:t>
            </a:r>
            <a:r>
              <a:rPr lang="fr-FR" b="1" dirty="0" err="1" smtClean="0">
                <a:solidFill>
                  <a:srgbClr val="000000"/>
                </a:solidFill>
                <a:latin typeface="Cambria" panose="02040503050406030204" pitchFamily="18" charset="0"/>
                <a:sym typeface="Wingdings"/>
              </a:rPr>
              <a:t>activo</a:t>
            </a:r>
            <a:r>
              <a:rPr lang="fr-FR" b="1" dirty="0" smtClean="0">
                <a:solidFill>
                  <a:srgbClr val="000000"/>
                </a:solidFill>
                <a:latin typeface="Cambria" panose="02040503050406030204" pitchFamily="18" charset="0"/>
                <a:sym typeface="Wingdings"/>
              </a:rPr>
              <a:t>-dynamiques </a:t>
            </a:r>
            <a:r>
              <a:rPr lang="fr-FR" dirty="0" smtClean="0">
                <a:solidFill>
                  <a:srgbClr val="000000"/>
                </a:solidFill>
                <a:latin typeface="Cambria" panose="02040503050406030204" pitchFamily="18" charset="0"/>
                <a:sym typeface="Wingdings"/>
              </a:rPr>
              <a:t>les combiner aux </a:t>
            </a:r>
            <a:r>
              <a:rPr lang="fr-FR" b="1" dirty="0" smtClean="0">
                <a:solidFill>
                  <a:srgbClr val="000000"/>
                </a:solidFill>
                <a:latin typeface="Cambria" panose="02040503050406030204" pitchFamily="18" charset="0"/>
                <a:sym typeface="Wingdings"/>
              </a:rPr>
              <a:t>étirements passifs</a:t>
            </a:r>
            <a:r>
              <a:rPr lang="fr-FR" dirty="0" smtClean="0">
                <a:solidFill>
                  <a:srgbClr val="000000"/>
                </a:solidFill>
                <a:latin typeface="Cambria" panose="02040503050406030204" pitchFamily="18" charset="0"/>
                <a:sym typeface="Wingdings"/>
              </a:rPr>
              <a:t>.</a:t>
            </a:r>
          </a:p>
          <a:p>
            <a:pPr lvl="0" algn="just">
              <a:lnSpc>
                <a:spcPts val="2160"/>
              </a:lnSpc>
              <a:buFont typeface="Wingdings"/>
              <a:buChar char="Ä"/>
            </a:pPr>
            <a:endParaRPr lang="fr-FR" dirty="0" smtClean="0">
              <a:solidFill>
                <a:srgbClr val="000000"/>
              </a:solidFill>
              <a:latin typeface="Cambria" panose="02040503050406030204" pitchFamily="18" charset="0"/>
              <a:sym typeface="Wingdings"/>
            </a:endParaRPr>
          </a:p>
          <a:p>
            <a:pPr lvl="0" algn="just">
              <a:lnSpc>
                <a:spcPts val="2160"/>
              </a:lnSpc>
              <a:buFont typeface="Wingdings"/>
              <a:buChar char="Ä"/>
            </a:pPr>
            <a:r>
              <a:rPr lang="fr-FR" b="1" dirty="0" smtClean="0">
                <a:solidFill>
                  <a:srgbClr val="000000"/>
                </a:solidFill>
                <a:latin typeface="Cambria" panose="02040503050406030204" pitchFamily="18" charset="0"/>
                <a:sym typeface="Wingdings"/>
              </a:rPr>
              <a:t>Créer des chorégraphies </a:t>
            </a:r>
            <a:r>
              <a:rPr lang="fr-FR" dirty="0" smtClean="0">
                <a:solidFill>
                  <a:srgbClr val="000000"/>
                </a:solidFill>
                <a:latin typeface="Cambria" panose="02040503050406030204" pitchFamily="18" charset="0"/>
                <a:sym typeface="Wingdings"/>
              </a:rPr>
              <a:t>à partir des pas de base en </a:t>
            </a:r>
            <a:r>
              <a:rPr lang="fr-FR" b="1" dirty="0" smtClean="0">
                <a:solidFill>
                  <a:srgbClr val="000000"/>
                </a:solidFill>
                <a:latin typeface="Cambria" panose="02040503050406030204" pitchFamily="18" charset="0"/>
                <a:sym typeface="Wingdings"/>
              </a:rPr>
              <a:t>adaptant ses exigences au niveau des élèves, à leur motivation intrinsèque et au mobile poursuivi.</a:t>
            </a:r>
          </a:p>
          <a:p>
            <a:pPr lvl="0" algn="just">
              <a:lnSpc>
                <a:spcPts val="2160"/>
              </a:lnSpc>
              <a:buFont typeface="Wingdings"/>
              <a:buChar char="Ä"/>
            </a:pPr>
            <a:endParaRPr lang="fr-FR" b="1" dirty="0" smtClean="0">
              <a:solidFill>
                <a:srgbClr val="000000"/>
              </a:solidFill>
              <a:latin typeface="Cambria" panose="02040503050406030204" pitchFamily="18" charset="0"/>
              <a:sym typeface="Wingdings"/>
            </a:endParaRPr>
          </a:p>
          <a:p>
            <a:pPr lvl="0" algn="just">
              <a:lnSpc>
                <a:spcPts val="2160"/>
              </a:lnSpc>
              <a:buFont typeface="Wingdings"/>
              <a:buChar char="Ä"/>
            </a:pPr>
            <a:r>
              <a:rPr lang="fr-FR" dirty="0" smtClean="0">
                <a:solidFill>
                  <a:srgbClr val="000000"/>
                </a:solidFill>
                <a:latin typeface="Cambria" panose="02040503050406030204" pitchFamily="18" charset="0"/>
                <a:sym typeface="Wingdings"/>
              </a:rPr>
              <a:t>Avoir un référentiel d’exercices de </a:t>
            </a:r>
            <a:r>
              <a:rPr lang="fr-FR" b="1" dirty="0" smtClean="0">
                <a:solidFill>
                  <a:srgbClr val="000000"/>
                </a:solidFill>
                <a:latin typeface="Cambria" panose="02040503050406030204" pitchFamily="18" charset="0"/>
                <a:sym typeface="Wingdings"/>
              </a:rPr>
              <a:t>renforcement musculaire</a:t>
            </a:r>
            <a:r>
              <a:rPr lang="fr-FR" dirty="0" smtClean="0">
                <a:solidFill>
                  <a:srgbClr val="000000"/>
                </a:solidFill>
                <a:latin typeface="Cambria" panose="02040503050406030204" pitchFamily="18" charset="0"/>
                <a:sym typeface="Wingdings"/>
              </a:rPr>
              <a:t>  « poids de corps » réalisables du collège au lycée/LP (niveau de difficulté A à D), </a:t>
            </a:r>
            <a:r>
              <a:rPr lang="fr-FR" b="1" dirty="0" smtClean="0">
                <a:solidFill>
                  <a:srgbClr val="000000"/>
                </a:solidFill>
                <a:latin typeface="Cambria" panose="02040503050406030204" pitchFamily="18" charset="0"/>
                <a:sym typeface="Wingdings"/>
              </a:rPr>
              <a:t>motivant pour les filles et les </a:t>
            </a:r>
            <a:r>
              <a:rPr lang="fr-FR" b="1" smtClean="0">
                <a:solidFill>
                  <a:srgbClr val="000000"/>
                </a:solidFill>
                <a:latin typeface="Cambria" panose="02040503050406030204" pitchFamily="18" charset="0"/>
                <a:sym typeface="Wingdings"/>
              </a:rPr>
              <a:t>garçons</a:t>
            </a:r>
            <a:r>
              <a:rPr lang="fr-FR" smtClean="0">
                <a:solidFill>
                  <a:srgbClr val="000000"/>
                </a:solidFill>
                <a:latin typeface="Cambria" panose="02040503050406030204" pitchFamily="18" charset="0"/>
                <a:sym typeface="Wingdings"/>
              </a:rPr>
              <a:t>.</a:t>
            </a:r>
          </a:p>
          <a:p>
            <a:pPr lvl="0" algn="just">
              <a:lnSpc>
                <a:spcPts val="2160"/>
              </a:lnSpc>
              <a:buFont typeface="Wingdings"/>
              <a:buChar char="Ä"/>
            </a:pPr>
            <a:endParaRPr lang="fr-FR" dirty="0" smtClean="0">
              <a:solidFill>
                <a:srgbClr val="000000"/>
              </a:solidFill>
              <a:latin typeface="Cambria" panose="02040503050406030204" pitchFamily="18" charset="0"/>
              <a:sym typeface="Wingdings"/>
            </a:endParaRPr>
          </a:p>
          <a:p>
            <a:pPr lvl="0" algn="just">
              <a:lnSpc>
                <a:spcPts val="2160"/>
              </a:lnSpc>
              <a:buFont typeface="Wingdings"/>
              <a:buChar char="Ä"/>
            </a:pPr>
            <a:r>
              <a:rPr lang="fr-FR" dirty="0" smtClean="0">
                <a:solidFill>
                  <a:srgbClr val="000000"/>
                </a:solidFill>
                <a:latin typeface="Cambria" panose="02040503050406030204" pitchFamily="18" charset="0"/>
                <a:sym typeface="Wingdings"/>
              </a:rPr>
              <a:t>Vivre </a:t>
            </a:r>
            <a:r>
              <a:rPr lang="fr-FR" b="1" dirty="0" smtClean="0">
                <a:solidFill>
                  <a:srgbClr val="000000"/>
                </a:solidFill>
                <a:latin typeface="Cambria" panose="02040503050406030204" pitchFamily="18" charset="0"/>
                <a:sym typeface="Wingdings"/>
              </a:rPr>
              <a:t>des évaluations </a:t>
            </a:r>
            <a:r>
              <a:rPr lang="fr-FR" dirty="0" smtClean="0">
                <a:solidFill>
                  <a:srgbClr val="000000"/>
                </a:solidFill>
                <a:latin typeface="Cambria" panose="02040503050406030204" pitchFamily="18" charset="0"/>
                <a:sym typeface="Wingdings"/>
              </a:rPr>
              <a:t>type collège et Lycée/LP,  réflexions et discussions.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naise">
  <a:themeElements>
    <a:clrScheme name="Punaise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naise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nai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257</TotalTime>
  <Words>48</Words>
  <Application>Microsoft Office PowerPoint</Application>
  <PresentationFormat>Affichage à l'écran (4:3)</PresentationFormat>
  <Paragraphs>16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Punaise</vt:lpstr>
      <vt:lpstr>Diapositive 1</vt:lpstr>
      <vt:lpstr>Diapositive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FredoBen</dc:creator>
  <cp:lastModifiedBy>COSTE</cp:lastModifiedBy>
  <cp:revision>29</cp:revision>
  <dcterms:created xsi:type="dcterms:W3CDTF">2013-06-16T03:55:19Z</dcterms:created>
  <dcterms:modified xsi:type="dcterms:W3CDTF">2014-06-20T14:47:39Z</dcterms:modified>
</cp:coreProperties>
</file>