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75AC94-9049-4156-9BA2-D1006D4E6895}" type="datetimeFigureOut">
              <a:rPr lang="fr-FR" smtClean="0"/>
              <a:pPr/>
              <a:t>20/06/2014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083471-757C-46DB-A856-B1BD32E59FA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F3600-5056-4756-9654-90BD3184EA42}" type="datetimeFigureOut">
              <a:rPr lang="fr-FR" smtClean="0"/>
              <a:pPr/>
              <a:t>20/06/2014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B77B-F368-4FD9-A8BB-8F98C512A50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F3600-5056-4756-9654-90BD3184EA42}" type="datetimeFigureOut">
              <a:rPr lang="fr-FR" smtClean="0"/>
              <a:pPr/>
              <a:t>20/06/2014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B77B-F368-4FD9-A8BB-8F98C512A50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F3600-5056-4756-9654-90BD3184EA42}" type="datetimeFigureOut">
              <a:rPr lang="fr-FR" smtClean="0"/>
              <a:pPr/>
              <a:t>20/06/2014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B77B-F368-4FD9-A8BB-8F98C512A50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F3600-5056-4756-9654-90BD3184EA42}" type="datetimeFigureOut">
              <a:rPr lang="fr-FR" smtClean="0"/>
              <a:pPr/>
              <a:t>20/06/2014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B77B-F368-4FD9-A8BB-8F98C512A50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F3600-5056-4756-9654-90BD3184EA42}" type="datetimeFigureOut">
              <a:rPr lang="fr-FR" smtClean="0"/>
              <a:pPr/>
              <a:t>20/06/2014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B77B-F368-4FD9-A8BB-8F98C512A50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F3600-5056-4756-9654-90BD3184EA42}" type="datetimeFigureOut">
              <a:rPr lang="fr-FR" smtClean="0"/>
              <a:pPr/>
              <a:t>20/06/2014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B77B-F368-4FD9-A8BB-8F98C512A50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F3600-5056-4756-9654-90BD3184EA42}" type="datetimeFigureOut">
              <a:rPr lang="fr-FR" smtClean="0"/>
              <a:pPr/>
              <a:t>20/06/2014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B77B-F368-4FD9-A8BB-8F98C512A50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F3600-5056-4756-9654-90BD3184EA42}" type="datetimeFigureOut">
              <a:rPr lang="fr-FR" smtClean="0"/>
              <a:pPr/>
              <a:t>20/06/2014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B77B-F368-4FD9-A8BB-8F98C512A50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F3600-5056-4756-9654-90BD3184EA42}" type="datetimeFigureOut">
              <a:rPr lang="fr-FR" smtClean="0"/>
              <a:pPr/>
              <a:t>20/06/2014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B77B-F368-4FD9-A8BB-8F98C512A50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F3600-5056-4756-9654-90BD3184EA42}" type="datetimeFigureOut">
              <a:rPr lang="fr-FR" smtClean="0"/>
              <a:pPr/>
              <a:t>20/06/2014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B77B-F368-4FD9-A8BB-8F98C512A50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F3600-5056-4756-9654-90BD3184EA42}" type="datetimeFigureOut">
              <a:rPr lang="fr-FR" smtClean="0"/>
              <a:pPr/>
              <a:t>20/06/2014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B77B-F368-4FD9-A8BB-8F98C512A50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6000"/>
            <a:lum/>
          </a:blip>
          <a:srcRect/>
          <a:stretch>
            <a:fillRect l="-8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AF3600-5056-4756-9654-90BD3184EA42}" type="datetimeFigureOut">
              <a:rPr lang="fr-FR" smtClean="0"/>
              <a:pPr/>
              <a:t>20/06/2014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0DB77B-F368-4FD9-A8BB-8F98C512A50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6000"/>
            <a:lum/>
          </a:blip>
          <a:srcRect/>
          <a:stretch>
            <a:fillRect l="-8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1584176"/>
          </a:xfrm>
        </p:spPr>
        <p:txBody>
          <a:bodyPr>
            <a:normAutofit fontScale="90000"/>
          </a:bodyPr>
          <a:lstStyle/>
          <a:p>
            <a:r>
              <a:rPr lang="fr-FR" b="1" dirty="0" smtClean="0">
                <a:solidFill>
                  <a:srgbClr val="FFFF00"/>
                </a:solidFill>
              </a:rPr>
              <a:t>LUTTE SCOLAIRE: </a:t>
            </a:r>
            <a:br>
              <a:rPr lang="fr-FR" b="1" dirty="0" smtClean="0">
                <a:solidFill>
                  <a:srgbClr val="FFFF00"/>
                </a:solidFill>
              </a:rPr>
            </a:br>
            <a:r>
              <a:rPr lang="fr-FR" b="1" dirty="0" smtClean="0">
                <a:solidFill>
                  <a:srgbClr val="FFFF00"/>
                </a:solidFill>
              </a:rPr>
              <a:t>« S’ENGAGER LUCIDEMENT, SE PRESERVER, SE CONNAÎTRE »</a:t>
            </a:r>
            <a:r>
              <a:rPr lang="fr-FR" b="1" dirty="0" smtClean="0">
                <a:solidFill>
                  <a:srgbClr val="92D050"/>
                </a:solidFill>
              </a:rPr>
              <a:t/>
            </a:r>
            <a:br>
              <a:rPr lang="fr-FR" b="1" dirty="0" smtClean="0">
                <a:solidFill>
                  <a:srgbClr val="92D050"/>
                </a:solidFill>
              </a:rPr>
            </a:br>
            <a:r>
              <a:rPr lang="fr-FR" sz="2000" b="1" dirty="0" smtClean="0">
                <a:solidFill>
                  <a:srgbClr val="FFFF00"/>
                </a:solidFill>
              </a:rPr>
              <a:t>formateurs: LIEBNITZ Gilles /LECURIEUX-LAFFERRONNAYE Laurent</a:t>
            </a:r>
            <a:endParaRPr lang="fr-FR" sz="2000" b="1" dirty="0">
              <a:solidFill>
                <a:srgbClr val="FFFF0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99592" y="2564904"/>
            <a:ext cx="6400800" cy="792088"/>
          </a:xfrm>
        </p:spPr>
        <p:txBody>
          <a:bodyPr>
            <a:noAutofit/>
          </a:bodyPr>
          <a:lstStyle/>
          <a:p>
            <a:r>
              <a:rPr lang="fr-FR" sz="2400" b="1" dirty="0" smtClean="0">
                <a:solidFill>
                  <a:schemeClr val="accent1">
                    <a:lumMod val="50000"/>
                  </a:schemeClr>
                </a:solidFill>
              </a:rPr>
              <a:t>Deux formations:13et 14 février 2014</a:t>
            </a:r>
          </a:p>
          <a:p>
            <a:r>
              <a:rPr lang="fr-FR" sz="2400" b="1" dirty="0" smtClean="0">
                <a:solidFill>
                  <a:schemeClr val="accent1">
                    <a:lumMod val="50000"/>
                  </a:schemeClr>
                </a:solidFill>
              </a:rPr>
              <a:t>Le19 et 20 juin 2014</a:t>
            </a:r>
          </a:p>
          <a:p>
            <a:r>
              <a:rPr lang="fr-FR" sz="2400" b="1" dirty="0" smtClean="0">
                <a:solidFill>
                  <a:schemeClr val="accent1">
                    <a:lumMod val="50000"/>
                  </a:schemeClr>
                </a:solidFill>
              </a:rPr>
              <a:t>Lieux: CROSMA et Palais Des Sport du Lamentin</a:t>
            </a:r>
            <a:endParaRPr lang="fr-FR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971600" y="4365104"/>
            <a:ext cx="684076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b="1" dirty="0" smtClean="0">
                <a:solidFill>
                  <a:srgbClr val="C00000"/>
                </a:solidFill>
              </a:rPr>
              <a:t>100% de collègues de collège</a:t>
            </a:r>
          </a:p>
          <a:p>
            <a:pPr algn="just"/>
            <a:r>
              <a:rPr lang="fr-FR" sz="2800" b="1" dirty="0" smtClean="0">
                <a:solidFill>
                  <a:srgbClr val="C00000"/>
                </a:solidFill>
              </a:rPr>
              <a:t>Stage1:12 présents sur 16 inscrits</a:t>
            </a:r>
          </a:p>
          <a:p>
            <a:pPr algn="just"/>
            <a:r>
              <a:rPr lang="fr-FR" sz="2800" b="1" dirty="0" smtClean="0">
                <a:solidFill>
                  <a:srgbClr val="C00000"/>
                </a:solidFill>
              </a:rPr>
              <a:t>Stage 2: 10 présents sur 22</a:t>
            </a:r>
          </a:p>
          <a:p>
            <a:endParaRPr lang="fr-FR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80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800" decel="100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800" decel="100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3" grpId="0" build="p"/>
      <p:bldP spid="4" grpId="0" uiExpand="1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2000"/>
            <a:lum/>
          </a:blip>
          <a:srcRect/>
          <a:stretch>
            <a:fillRect l="-2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052736"/>
          </a:xfrm>
        </p:spPr>
        <p:txBody>
          <a:bodyPr>
            <a:normAutofit fontScale="90000"/>
          </a:bodyPr>
          <a:lstStyle/>
          <a:p>
            <a:r>
              <a:rPr lang="fr-FR" sz="3200" b="1" dirty="0" smtClean="0">
                <a:solidFill>
                  <a:srgbClr val="002060"/>
                </a:solidFill>
              </a:rPr>
              <a:t>Entrée par la Compétence méthodologique</a:t>
            </a:r>
            <a:br>
              <a:rPr lang="fr-FR" sz="3200" b="1" dirty="0" smtClean="0">
                <a:solidFill>
                  <a:srgbClr val="002060"/>
                </a:solidFill>
              </a:rPr>
            </a:br>
            <a:r>
              <a:rPr lang="fr-FR" sz="3200" b="1" dirty="0" smtClean="0">
                <a:solidFill>
                  <a:srgbClr val="002060"/>
                </a:solidFill>
              </a:rPr>
              <a:t>« s’engager lucidement se connaître se préserver </a:t>
            </a:r>
            <a:r>
              <a:rPr lang="fr-FR" sz="3200" b="1" dirty="0" smtClean="0">
                <a:solidFill>
                  <a:srgbClr val="002060"/>
                </a:solidFill>
              </a:rPr>
              <a:t>»  </a:t>
            </a:r>
            <a:endParaRPr lang="fr-FR" sz="3200" b="1" dirty="0">
              <a:solidFill>
                <a:srgbClr val="002060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79512" y="1124745"/>
            <a:ext cx="8784976" cy="83099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fr-FR" sz="2400" b="1" dirty="0" smtClean="0"/>
              <a:t>Permettre à l'élève de connaître et mettre en œuvre les conditions d’un engagement physique en toute sécurité</a:t>
            </a:r>
            <a:endParaRPr lang="fr-FR" sz="2400" b="1" dirty="0"/>
          </a:p>
        </p:txBody>
      </p:sp>
      <p:sp>
        <p:nvSpPr>
          <p:cNvPr id="5" name="ZoneTexte 4"/>
          <p:cNvSpPr txBox="1"/>
          <p:nvPr/>
        </p:nvSpPr>
        <p:spPr>
          <a:xfrm>
            <a:off x="179512" y="2060848"/>
            <a:ext cx="8784976" cy="1200329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II. Permettre à l'élève de« prendre en compte ses potentialités, de prendre des décisions adaptées », de rechercher les facteurs de progrès</a:t>
            </a:r>
            <a:endParaRPr lang="fr-FR" sz="2400" b="1" dirty="0"/>
          </a:p>
        </p:txBody>
      </p:sp>
      <p:sp>
        <p:nvSpPr>
          <p:cNvPr id="6" name="ZoneTexte 5"/>
          <p:cNvSpPr txBox="1"/>
          <p:nvPr/>
        </p:nvSpPr>
        <p:spPr>
          <a:xfrm>
            <a:off x="179512" y="3356992"/>
            <a:ext cx="8784976" cy="83099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III. Mettre en place les régulations pédagogiques favorisant la maîtrise des émotions</a:t>
            </a:r>
            <a:endParaRPr lang="fr-FR" sz="2400" b="1" dirty="0"/>
          </a:p>
        </p:txBody>
      </p:sp>
      <p:sp>
        <p:nvSpPr>
          <p:cNvPr id="8" name="ZoneTexte 7"/>
          <p:cNvSpPr txBox="1"/>
          <p:nvPr/>
        </p:nvSpPr>
        <p:spPr>
          <a:xfrm>
            <a:off x="179512" y="4293096"/>
            <a:ext cx="8784976" cy="83099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IV. Développer un climat d’ écoute, d’échange favorisant une démarche réflexive</a:t>
            </a:r>
            <a:endParaRPr lang="fr-FR" sz="2400" b="1" dirty="0"/>
          </a:p>
        </p:txBody>
      </p:sp>
      <p:sp>
        <p:nvSpPr>
          <p:cNvPr id="10" name="ZoneTexte 9"/>
          <p:cNvSpPr txBox="1"/>
          <p:nvPr/>
        </p:nvSpPr>
        <p:spPr>
          <a:xfrm>
            <a:off x="0" y="5085185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A noter:</a:t>
            </a:r>
          </a:p>
          <a:p>
            <a:r>
              <a:rPr lang="fr-FR" sz="2000" b="1" dirty="0" smtClean="0"/>
              <a:t>-réalisation  par le groupe ressources TICE d’un logiciel utilisable sur tablette pour la gestion des tournois</a:t>
            </a:r>
          </a:p>
          <a:p>
            <a:r>
              <a:rPr lang="fr-FR" sz="2000" b="1" dirty="0" smtClean="0"/>
              <a:t>-L’Ensemble du contenu de stage remis au stagiaire sur </a:t>
            </a:r>
            <a:r>
              <a:rPr lang="fr-FR" sz="2000" b="1" smtClean="0"/>
              <a:t>supports numériques</a:t>
            </a:r>
            <a:endParaRPr lang="fr-FR" sz="2000" b="1" dirty="0"/>
          </a:p>
        </p:txBody>
      </p:sp>
      <p:sp>
        <p:nvSpPr>
          <p:cNvPr id="11" name="ZoneTexte 10"/>
          <p:cNvSpPr txBox="1"/>
          <p:nvPr/>
        </p:nvSpPr>
        <p:spPr>
          <a:xfrm>
            <a:off x="251520" y="6165304"/>
            <a:ext cx="7776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8" grpId="0" animBg="1"/>
      <p:bldP spid="10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128</Words>
  <Application>Microsoft Office PowerPoint</Application>
  <PresentationFormat>Affichage à l'écran (4:3)</PresentationFormat>
  <Paragraphs>15</Paragraphs>
  <Slides>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Thème Office</vt:lpstr>
      <vt:lpstr>LUTTE SCOLAIRE:  « S’ENGAGER LUCIDEMENT, SE PRESERVER, SE CONNAÎTRE » formateurs: LIEBNITZ Gilles /LECURIEUX-LAFFERRONNAYE Laurent</vt:lpstr>
      <vt:lpstr>Entrée par la Compétence méthodologique « s’engager lucidement se connaître se préserver »  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laurent lecurieux</dc:creator>
  <cp:lastModifiedBy>laurent lecurieux</cp:lastModifiedBy>
  <cp:revision>24</cp:revision>
  <dcterms:created xsi:type="dcterms:W3CDTF">2014-06-16T14:59:21Z</dcterms:created>
  <dcterms:modified xsi:type="dcterms:W3CDTF">2014-06-21T01:03:47Z</dcterms:modified>
</cp:coreProperties>
</file>