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24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14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24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6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82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36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16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00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87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4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751297-09AC-4420-AB33-CC7F29B049AB}" type="datetimeFigureOut">
              <a:rPr lang="fr-FR" smtClean="0"/>
              <a:t>15/06/2016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21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687" y="2930772"/>
            <a:ext cx="3057840" cy="1031628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HDP 3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Scolarisation des élèves en situation de handicap léger: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2000" dirty="0" smtClean="0"/>
              <a:t>EPS &amp; Obésité,  Asthme  et syndrome  rotulien </a:t>
            </a:r>
            <a:br>
              <a:rPr lang="fr-FR" sz="20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67910" y="651163"/>
            <a:ext cx="3297517" cy="1671146"/>
          </a:xfrm>
          <a:solidFill>
            <a:srgbClr val="FFC000"/>
          </a:solidFill>
        </p:spPr>
        <p:txBody>
          <a:bodyPr>
            <a:normAutofit fontScale="55000" lnSpcReduction="20000"/>
          </a:bodyPr>
          <a:lstStyle/>
          <a:p>
            <a:pPr algn="ctr">
              <a:lnSpc>
                <a:spcPct val="170000"/>
              </a:lnSpc>
            </a:pPr>
            <a:r>
              <a:rPr lang="fr-FR" dirty="0" smtClean="0">
                <a:latin typeface="Comic Sans MS" panose="030F0702030302020204" pitchFamily="66" charset="0"/>
              </a:rPr>
              <a:t>18 Mars 2016</a:t>
            </a:r>
          </a:p>
          <a:p>
            <a:pPr algn="ctr">
              <a:lnSpc>
                <a:spcPct val="170000"/>
              </a:lnSpc>
            </a:pPr>
            <a:r>
              <a:rPr lang="fr-FR" dirty="0" smtClean="0">
                <a:latin typeface="Comic Sans MS" panose="030F0702030302020204" pitchFamily="66" charset="0"/>
              </a:rPr>
              <a:t>Hall des Sport &amp; </a:t>
            </a:r>
            <a:r>
              <a:rPr lang="fr-FR" dirty="0" err="1" smtClean="0">
                <a:latin typeface="Comic Sans MS" panose="030F0702030302020204" pitchFamily="66" charset="0"/>
              </a:rPr>
              <a:t>Coll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 err="1" smtClean="0">
                <a:latin typeface="Comic Sans MS" panose="030F0702030302020204" pitchFamily="66" charset="0"/>
              </a:rPr>
              <a:t>E.Palcy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>
                <a:latin typeface="Comic Sans MS" panose="030F0702030302020204" pitchFamily="66" charset="0"/>
              </a:rPr>
              <a:t>Gros </a:t>
            </a:r>
            <a:r>
              <a:rPr lang="fr-FR" dirty="0" smtClean="0">
                <a:latin typeface="Comic Sans MS" panose="030F0702030302020204" pitchFamily="66" charset="0"/>
              </a:rPr>
              <a:t>Morne</a:t>
            </a:r>
          </a:p>
          <a:p>
            <a:pPr>
              <a:lnSpc>
                <a:spcPct val="170000"/>
              </a:lnSpc>
            </a:pPr>
            <a:endParaRPr lang="fr-FR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dirty="0" smtClean="0">
                <a:latin typeface="Comic Sans MS" panose="030F0702030302020204" pitchFamily="66" charset="0"/>
              </a:rPr>
              <a:t>20  inscrits </a:t>
            </a:r>
          </a:p>
          <a:p>
            <a:endParaRPr lang="fr-FR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dirty="0" smtClean="0">
                <a:latin typeface="Comic Sans MS" panose="030F0702030302020204" pitchFamily="66" charset="0"/>
              </a:rPr>
              <a:t> 16  </a:t>
            </a:r>
            <a:r>
              <a:rPr lang="fr-FR" dirty="0">
                <a:latin typeface="Comic Sans MS" panose="030F0702030302020204" pitchFamily="66" charset="0"/>
              </a:rPr>
              <a:t>présents </a:t>
            </a:r>
            <a:r>
              <a:rPr lang="fr-FR" dirty="0" smtClean="0">
                <a:latin typeface="Comic Sans MS" panose="030F0702030302020204" pitchFamily="66" charset="0"/>
              </a:rPr>
              <a:t>         </a:t>
            </a:r>
          </a:p>
          <a:p>
            <a:r>
              <a:rPr lang="fr-FR" dirty="0" smtClean="0">
                <a:latin typeface="Comic Sans MS" panose="030F0702030302020204" pitchFamily="66" charset="0"/>
              </a:rPr>
              <a:t>                            </a:t>
            </a:r>
          </a:p>
          <a:p>
            <a:pPr marL="800100" lvl="1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20 % d'absences</a:t>
            </a:r>
            <a:endParaRPr lang="fr-FR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82412" y="2402825"/>
            <a:ext cx="6989680" cy="4138651"/>
          </a:xfrm>
        </p:spPr>
        <p:txBody>
          <a:bodyPr>
            <a:noAutofit/>
          </a:bodyPr>
          <a:lstStyle/>
          <a:p>
            <a:endParaRPr lang="fr-FR" sz="12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fr-FR" sz="1200" b="1" u="sng" dirty="0" smtClean="0">
                <a:latin typeface="Comic Sans MS" panose="030F0702030302020204" pitchFamily="66" charset="0"/>
              </a:rPr>
              <a:t>CANEVAS </a:t>
            </a:r>
            <a:r>
              <a:rPr lang="fr-FR" sz="1200" b="1" u="sng" dirty="0">
                <a:latin typeface="Comic Sans MS" panose="030F0702030302020204" pitchFamily="66" charset="0"/>
              </a:rPr>
              <a:t>du stage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   Présentation du déroulement de la journée, des stagiaires (type d’établissement, attentes)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   </a:t>
            </a:r>
            <a:r>
              <a:rPr lang="fr-FR" sz="1200" dirty="0">
                <a:latin typeface="Comic Sans MS" panose="030F0702030302020204" pitchFamily="66" charset="0"/>
              </a:rPr>
              <a:t>M</a:t>
            </a:r>
            <a:r>
              <a:rPr lang="fr-FR" sz="1200" dirty="0" smtClean="0">
                <a:latin typeface="Comic Sans MS" panose="030F0702030302020204" pitchFamily="66" charset="0"/>
              </a:rPr>
              <a:t>atin :</a:t>
            </a:r>
            <a:r>
              <a:rPr lang="fr-FR" sz="1200" b="1" dirty="0">
                <a:latin typeface="Comic Sans MS" panose="030F0702030302020204" pitchFamily="66" charset="0"/>
              </a:rPr>
              <a:t> P</a:t>
            </a:r>
            <a:r>
              <a:rPr lang="fr-FR" sz="1200" b="1" dirty="0" smtClean="0">
                <a:latin typeface="Comic Sans MS" panose="030F0702030302020204" pitchFamily="66" charset="0"/>
              </a:rPr>
              <a:t>ratique</a:t>
            </a:r>
            <a:r>
              <a:rPr lang="fr-FR" sz="1200" dirty="0" smtClean="0">
                <a:latin typeface="Comic Sans MS" panose="030F0702030302020204" pitchFamily="66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 </a:t>
            </a:r>
            <a:r>
              <a:rPr lang="fr-FR" sz="1200" dirty="0" err="1" smtClean="0">
                <a:latin typeface="Comic Sans MS" panose="030F0702030302020204" pitchFamily="66" charset="0"/>
              </a:rPr>
              <a:t>king-ball</a:t>
            </a:r>
            <a:r>
              <a:rPr lang="fr-FR" sz="1200" dirty="0" smtClean="0">
                <a:latin typeface="Comic Sans MS" panose="030F0702030302020204" pitchFamily="66" charset="0"/>
              </a:rPr>
              <a:t> </a:t>
            </a:r>
            <a:endParaRPr lang="fr-FR" sz="1200" dirty="0">
              <a:latin typeface="Comic Sans MS" panose="030F0702030302020204" pitchFamily="66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marche sportive (500m)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Après midi: </a:t>
            </a:r>
            <a:r>
              <a:rPr lang="fr-FR" sz="1200" b="1" dirty="0" smtClean="0">
                <a:latin typeface="Comic Sans MS" panose="030F0702030302020204" pitchFamily="66" charset="0"/>
              </a:rPr>
              <a:t>Théorie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Présentation des </a:t>
            </a:r>
            <a:r>
              <a:rPr lang="fr-FR" sz="1200" dirty="0" err="1" smtClean="0">
                <a:latin typeface="Comic Sans MS" panose="030F0702030302020204" pitchFamily="66" charset="0"/>
              </a:rPr>
              <a:t>powerpoints</a:t>
            </a:r>
            <a:r>
              <a:rPr lang="fr-FR" sz="1200" dirty="0" smtClean="0">
                <a:latin typeface="Comic Sans MS" panose="030F0702030302020204" pitchFamily="66" charset="0"/>
              </a:rPr>
              <a:t> :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obésité,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asthme et syndrome rotulien (</a:t>
            </a:r>
            <a:r>
              <a:rPr lang="fr-FR" sz="1200" dirty="0" err="1" smtClean="0">
                <a:latin typeface="Comic Sans MS" panose="030F0702030302020204" pitchFamily="66" charset="0"/>
              </a:rPr>
              <a:t>pb</a:t>
            </a:r>
            <a:r>
              <a:rPr lang="fr-FR" sz="1200" dirty="0" smtClean="0">
                <a:latin typeface="Comic Sans MS" panose="030F0702030302020204" pitchFamily="66" charset="0"/>
              </a:rPr>
              <a:t> de connexion  avec un des ordinateurs) </a:t>
            </a:r>
          </a:p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Echange avec les stagiaires sur la mise en place de certaines APSA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Fiches ressources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Présentation de situations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Aménagement matériel</a:t>
            </a:r>
            <a:endParaRPr lang="fr-FR" sz="1200" dirty="0">
              <a:latin typeface="Comic Sans MS" panose="030F0702030302020204" pitchFamily="66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>
                <a:latin typeface="Comic Sans MS" panose="030F0702030302020204" pitchFamily="66" charset="0"/>
              </a:rPr>
              <a:t>D</a:t>
            </a:r>
            <a:r>
              <a:rPr lang="fr-FR" sz="1200" dirty="0" smtClean="0">
                <a:latin typeface="Comic Sans MS" panose="030F0702030302020204" pitchFamily="66" charset="0"/>
              </a:rPr>
              <a:t>ispositif d’évaluation      </a:t>
            </a:r>
          </a:p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latin typeface="Comic Sans MS" panose="030F0702030302020204" pitchFamily="66" charset="0"/>
              </a:rPr>
              <a:t>Echange de documents                                   </a:t>
            </a:r>
            <a:endParaRPr lang="fr-FR" sz="1200" dirty="0">
              <a:latin typeface="Comic Sans MS" panose="030F0702030302020204" pitchFamily="66" charset="0"/>
            </a:endParaRPr>
          </a:p>
          <a:p>
            <a:endParaRPr lang="fr-FR" sz="1200" dirty="0">
              <a:latin typeface="Comic Sans MS" panose="030F0702030302020204" pitchFamily="66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7714697" y="651163"/>
            <a:ext cx="3862553" cy="1671146"/>
          </a:xfrm>
          <a:solidFill>
            <a:srgbClr val="FFC000"/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fr-FR" sz="1800" dirty="0" smtClean="0"/>
          </a:p>
          <a:p>
            <a:pPr algn="ctr"/>
            <a:r>
              <a:rPr lang="fr-FR" sz="3100" u="sng" dirty="0" smtClean="0">
                <a:latin typeface="Comic Sans MS" panose="030F0702030302020204" pitchFamily="66" charset="0"/>
              </a:rPr>
              <a:t>FORME DE PRATIQUE</a:t>
            </a:r>
            <a:endParaRPr lang="fr-FR" sz="3400" u="sng" dirty="0" smtClean="0">
              <a:latin typeface="Comic Sans MS" panose="030F0702030302020204" pitchFamily="66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3100" dirty="0" smtClean="0">
                <a:latin typeface="Comic Sans MS" panose="030F0702030302020204" pitchFamily="66" charset="0"/>
              </a:rPr>
              <a:t>PRATIQUE:</a:t>
            </a: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3100" dirty="0" smtClean="0">
                <a:latin typeface="Comic Sans MS" panose="030F0702030302020204" pitchFamily="66" charset="0"/>
              </a:rPr>
              <a:t>King </a:t>
            </a:r>
            <a:r>
              <a:rPr lang="fr-FR" sz="3100" dirty="0" err="1" smtClean="0">
                <a:latin typeface="Comic Sans MS" panose="030F0702030302020204" pitchFamily="66" charset="0"/>
              </a:rPr>
              <a:t>ball</a:t>
            </a:r>
            <a:endParaRPr lang="fr-FR" sz="3100" dirty="0" smtClean="0">
              <a:latin typeface="Comic Sans MS" panose="030F0702030302020204" pitchFamily="66" charset="0"/>
            </a:endParaRP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3100" dirty="0" smtClean="0">
                <a:latin typeface="Comic Sans MS" panose="030F0702030302020204" pitchFamily="66" charset="0"/>
              </a:rPr>
              <a:t>Marche sportive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3100" dirty="0" smtClean="0">
                <a:latin typeface="Comic Sans MS" panose="030F0702030302020204" pitchFamily="66" charset="0"/>
              </a:rPr>
              <a:t>THEORIQUE:</a:t>
            </a: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3100" dirty="0" smtClean="0">
                <a:latin typeface="Comic Sans MS" panose="030F0702030302020204" pitchFamily="66" charset="0"/>
              </a:rPr>
              <a:t>Travail en salle </a:t>
            </a:r>
            <a:endParaRPr lang="fr-FR" sz="3100" dirty="0">
              <a:latin typeface="Comic Sans MS" panose="030F0702030302020204" pitchFamily="66" charset="0"/>
            </a:endParaRP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3100" dirty="0" smtClean="0">
                <a:latin typeface="Comic Sans MS" panose="030F0702030302020204" pitchFamily="66" charset="0"/>
              </a:rPr>
              <a:t>Utilisation de </a:t>
            </a:r>
            <a:r>
              <a:rPr lang="fr-FR" sz="3100" dirty="0" err="1" smtClean="0">
                <a:latin typeface="Comic Sans MS" panose="030F0702030302020204" pitchFamily="66" charset="0"/>
              </a:rPr>
              <a:t>powerpoint</a:t>
            </a:r>
            <a:endParaRPr lang="fr-FR" sz="3100" dirty="0" smtClean="0">
              <a:latin typeface="Comic Sans MS" panose="030F0702030302020204" pitchFamily="66" charset="0"/>
            </a:endParaRPr>
          </a:p>
          <a:p>
            <a:pPr>
              <a:lnSpc>
                <a:spcPct val="170000"/>
              </a:lnSpc>
            </a:pPr>
            <a:endParaRPr lang="fr-FR" sz="1200" dirty="0" smtClean="0"/>
          </a:p>
          <a:p>
            <a:endParaRPr lang="fr-FR" sz="1200" dirty="0" smtClean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3446585" cy="229772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3111592"/>
            <a:ext cx="3071446" cy="13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5036" y="1023587"/>
            <a:ext cx="2947482" cy="378287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HDP </a:t>
            </a:r>
            <a:r>
              <a:rPr lang="fr-FR" dirty="0" smtClean="0">
                <a:solidFill>
                  <a:srgbClr val="FF0000"/>
                </a:solidFill>
              </a:rPr>
              <a:t>3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/>
              <a:t>Scolarisation </a:t>
            </a:r>
            <a:r>
              <a:rPr lang="fr-FR" dirty="0"/>
              <a:t>des élèves en situation de handicap léger: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2000" dirty="0"/>
              <a:t>EPS &amp; Obésité, Asthme et syndrome rotulien </a:t>
            </a:r>
            <a:br>
              <a:rPr lang="fr-FR" sz="2000" dirty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21019" y="565905"/>
            <a:ext cx="3552796" cy="94637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dirty="0" smtClean="0"/>
              <a:t> </a:t>
            </a:r>
            <a:r>
              <a:rPr lang="fr-FR" u="sng" dirty="0" smtClean="0"/>
              <a:t>Pertinence </a:t>
            </a:r>
            <a:r>
              <a:rPr lang="fr-FR" u="sng" dirty="0"/>
              <a:t>du stage et cohérence avec les besoins de formation </a:t>
            </a:r>
            <a:r>
              <a:rPr lang="fr-FR" u="sng" dirty="0" smtClean="0"/>
              <a:t>?</a:t>
            </a:r>
            <a:endParaRPr lang="fr-FR" u="sng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21020" y="1629508"/>
            <a:ext cx="3576242" cy="481818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Cohérence entre les attentes des </a:t>
            </a:r>
            <a:r>
              <a:rPr lang="fr-FR" dirty="0" smtClean="0"/>
              <a:t>stagiaires, </a:t>
            </a:r>
            <a:r>
              <a:rPr lang="fr-FR" dirty="0" smtClean="0"/>
              <a:t>les objectifs et thèmes du  stage                                         </a:t>
            </a:r>
            <a:r>
              <a:rPr lang="fr-FR" sz="1400" i="1" dirty="0" smtClean="0"/>
              <a:t>(</a:t>
            </a:r>
            <a:r>
              <a:rPr lang="fr-FR" sz="1100" i="1" dirty="0" smtClean="0"/>
              <a:t>selon </a:t>
            </a:r>
            <a:r>
              <a:rPr lang="fr-FR" sz="1200" i="1" dirty="0" smtClean="0"/>
              <a:t>retour questionnaires)        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Oui dans l’ensemble les retours des questionnaires sont positifs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L'objectif </a:t>
            </a:r>
            <a:r>
              <a:rPr lang="fr-FR" dirty="0"/>
              <a:t>de formation est-il atteint ? dans quelle mesure </a:t>
            </a:r>
            <a:r>
              <a:rPr lang="fr-FR" dirty="0" smtClean="0"/>
              <a:t>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L’objectif est globalement atteint.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Rappel des démarches administratives </a:t>
            </a:r>
            <a:r>
              <a:rPr lang="fr-FR" sz="1700" dirty="0" smtClean="0"/>
              <a:t>(certificats médicaux, protocole adapté… ) apprécié par les stagiaires</a:t>
            </a:r>
            <a:endParaRPr lang="fr-FR" sz="17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Pas de mise en place d’un temps de travail </a:t>
            </a:r>
            <a:r>
              <a:rPr lang="fr-FR" dirty="0"/>
              <a:t>collectif débouchant </a:t>
            </a:r>
            <a:r>
              <a:rPr lang="fr-FR" dirty="0" smtClean="0"/>
              <a:t>sur la production de documents (fiches ressources, situations pédagogique ou d’évaluation)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7865356" y="625003"/>
            <a:ext cx="3474720" cy="910720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fr-FR" dirty="0" smtClean="0"/>
              <a:t> </a:t>
            </a:r>
            <a:r>
              <a:rPr lang="fr-FR" u="sng" dirty="0" smtClean="0"/>
              <a:t>perspectives </a:t>
            </a:r>
            <a:r>
              <a:rPr lang="fr-FR" u="sng" dirty="0"/>
              <a:t>et évolutions pour ce stage </a:t>
            </a:r>
            <a:r>
              <a:rPr lang="fr-FR" u="sng" dirty="0" smtClean="0"/>
              <a:t>:   </a:t>
            </a:r>
          </a:p>
          <a:p>
            <a:pPr algn="ctr"/>
            <a:r>
              <a:rPr lang="fr-FR" u="sng" dirty="0" smtClean="0"/>
              <a:t>                                    </a:t>
            </a:r>
            <a:endParaRPr lang="fr-FR" u="sng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7970862" y="1755089"/>
            <a:ext cx="3623261" cy="44933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200" i="1" dirty="0" smtClean="0"/>
          </a:p>
          <a:p>
            <a:r>
              <a:rPr lang="fr-FR" sz="1600" dirty="0" smtClean="0"/>
              <a:t>Les stagiaires </a:t>
            </a:r>
            <a:r>
              <a:rPr lang="fr-FR" sz="1600" dirty="0" smtClean="0"/>
              <a:t>ont estimé</a:t>
            </a:r>
            <a:r>
              <a:rPr lang="fr-FR" sz="1600" dirty="0"/>
              <a:t> </a:t>
            </a:r>
            <a:r>
              <a:rPr lang="fr-FR" sz="1600" dirty="0" smtClean="0"/>
              <a:t>que la programmation était </a:t>
            </a:r>
            <a:r>
              <a:rPr lang="fr-FR" sz="1600" dirty="0" smtClean="0"/>
              <a:t> </a:t>
            </a:r>
            <a:r>
              <a:rPr lang="fr-FR" sz="1600" dirty="0" smtClean="0"/>
              <a:t>trop tardive </a:t>
            </a:r>
            <a:r>
              <a:rPr lang="fr-FR" sz="1200" dirty="0" smtClean="0"/>
              <a:t>(Stage prévu initialement en janvier)</a:t>
            </a:r>
          </a:p>
          <a:p>
            <a:r>
              <a:rPr lang="fr-FR" sz="1600" dirty="0" smtClean="0"/>
              <a:t>Temps de travail sur des situations pédagogiques ou  d’évaluation à prévoir  pour produire des documents en fin de stage  sur différentes APSA       ( fiches ressources…)</a:t>
            </a:r>
          </a:p>
          <a:p>
            <a:r>
              <a:rPr lang="fr-FR" sz="1600" u="sng" dirty="0" smtClean="0"/>
              <a:t>Temps de pratique </a:t>
            </a:r>
            <a:r>
              <a:rPr lang="fr-FR" sz="1600" dirty="0" smtClean="0"/>
              <a:t>: voir une classe entière évoluer (élèves à « handicap léger » et sans) pour  aborder les adaptations possibles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1400" dirty="0" smtClean="0"/>
              <a:t>Une </a:t>
            </a:r>
            <a:r>
              <a:rPr lang="fr-FR" sz="1400" dirty="0"/>
              <a:t>½ journée  de plus pourrait permettre de mettre en pratique certaines des situations pédagogiques et d’évaluation proposées par les </a:t>
            </a:r>
            <a:r>
              <a:rPr lang="fr-FR" sz="1400" dirty="0" smtClean="0"/>
              <a:t>stagiaires.</a:t>
            </a:r>
          </a:p>
          <a:p>
            <a:pPr marL="0" indent="0">
              <a:buNone/>
            </a:pPr>
            <a:endParaRPr lang="fr-FR" sz="1600" dirty="0"/>
          </a:p>
          <a:p>
            <a:pPr marL="502920" lvl="1" indent="0">
              <a:buNone/>
            </a:pPr>
            <a:endParaRPr lang="fr-FR" sz="14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12" y="4154409"/>
            <a:ext cx="2412473" cy="246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adre">
  <a:themeElements>
    <a:clrScheme name="Cadr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22226</TotalTime>
  <Words>280</Words>
  <Application>Microsoft Office PowerPoint</Application>
  <PresentationFormat>Personnalisé</PresentationFormat>
  <Paragraphs>48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Cadre</vt:lpstr>
      <vt:lpstr>HDP 3 Scolarisation des élèves en situation de handicap léger:  EPS &amp; Obésité,  Asthme  et syndrome  rotulien           </vt:lpstr>
      <vt:lpstr>HDP 3 Scolarisation des élèves en situation de handicap léger:  EPS &amp; Obésité, Asthme et syndrome rotulien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Spinnhirny</dc:creator>
  <cp:lastModifiedBy>sophie</cp:lastModifiedBy>
  <cp:revision>78</cp:revision>
  <dcterms:created xsi:type="dcterms:W3CDTF">2014-12-14T13:54:39Z</dcterms:created>
  <dcterms:modified xsi:type="dcterms:W3CDTF">2016-06-15T23:01:42Z</dcterms:modified>
</cp:coreProperties>
</file>