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9" r:id="rId2"/>
    <p:sldId id="270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sans titre" id="{7E534785-6671-4732-98B9-9965180E4D9C}">
          <p14:sldIdLst>
            <p14:sldId id="269"/>
            <p14:sldId id="270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D3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>
        <p:scale>
          <a:sx n="81" d="100"/>
          <a:sy n="81" d="100"/>
        </p:scale>
        <p:origin x="-228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3141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4243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305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5868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7821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7361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8162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700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5879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04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1297-09AC-4420-AB33-CC7F29B049AB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7372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E751297-09AC-4420-AB33-CC7F29B049AB}" type="datetimeFigureOut">
              <a:rPr lang="fr-FR" smtClean="0"/>
              <a:t>17/06/2016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BACC952D-B72D-49D8-A6FF-1421901B8D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2217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5687" y="2930772"/>
            <a:ext cx="3057840" cy="1031628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GROUPE HANDICAP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/>
              <a:t/>
            </a:r>
            <a:br>
              <a:rPr lang="fr-FR" sz="1800" dirty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/>
              <a:t/>
            </a:r>
            <a:br>
              <a:rPr lang="fr-FR" sz="1800" dirty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/>
              <a:t/>
            </a:r>
            <a:br>
              <a:rPr lang="fr-FR" sz="1800" dirty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/>
              <a:t/>
            </a:r>
            <a:br>
              <a:rPr lang="fr-FR" sz="1800" dirty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/>
              <a:t/>
            </a:r>
            <a:br>
              <a:rPr lang="fr-FR" sz="1800" dirty="0"/>
            </a:br>
            <a:endParaRPr lang="fr-FR" i="1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39663" y="140678"/>
            <a:ext cx="3341076" cy="1664676"/>
          </a:xfrm>
          <a:solidFill>
            <a:srgbClr val="FFFF00"/>
          </a:solidFill>
        </p:spPr>
        <p:txBody>
          <a:bodyPr>
            <a:normAutofit fontScale="40000" lnSpcReduction="20000"/>
          </a:bodyPr>
          <a:lstStyle/>
          <a:p>
            <a:pPr algn="ctr">
              <a:lnSpc>
                <a:spcPct val="170000"/>
              </a:lnSpc>
            </a:pPr>
            <a:endParaRPr lang="fr-FR" sz="1100" dirty="0" smtClean="0">
              <a:latin typeface="Comic Sans MS" panose="030F0702030302020204" pitchFamily="66" charset="0"/>
            </a:endParaRPr>
          </a:p>
          <a:p>
            <a:pPr algn="ctr">
              <a:lnSpc>
                <a:spcPct val="170000"/>
              </a:lnSpc>
            </a:pPr>
            <a:endParaRPr lang="fr-FR" sz="1100" dirty="0">
              <a:latin typeface="Comic Sans MS" panose="030F0702030302020204" pitchFamily="66" charset="0"/>
            </a:endParaRPr>
          </a:p>
          <a:p>
            <a:pPr algn="ctr">
              <a:lnSpc>
                <a:spcPct val="170000"/>
              </a:lnSpc>
            </a:pPr>
            <a:endParaRPr lang="fr-FR" sz="1100" dirty="0" smtClean="0">
              <a:latin typeface="Comic Sans MS" panose="030F0702030302020204" pitchFamily="66" charset="0"/>
            </a:endParaRPr>
          </a:p>
          <a:p>
            <a:pPr algn="ctr">
              <a:lnSpc>
                <a:spcPct val="170000"/>
              </a:lnSpc>
            </a:pPr>
            <a:r>
              <a:rPr lang="fr-FR" sz="3500" dirty="0" smtClean="0">
                <a:latin typeface="Comic Sans MS" panose="030F0702030302020204" pitchFamily="66" charset="0"/>
              </a:rPr>
              <a:t>REUNIONS:</a:t>
            </a:r>
          </a:p>
          <a:p>
            <a:pPr marL="342900" indent="-342900"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fr-FR" sz="25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6 /11/15: LCS Ducos reportée au 7/12/15   </a:t>
            </a:r>
            <a:r>
              <a:rPr lang="fr-FR" sz="2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(suite  conditions climatiques) </a:t>
            </a:r>
          </a:p>
          <a:p>
            <a:pPr marL="342900" indent="-342900"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fr-FR" sz="25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25/01/16: collège du Robert 3</a:t>
            </a:r>
          </a:p>
          <a:p>
            <a:pPr marL="342900" indent="-342900"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fr-FR" sz="25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24/06/16: LCS Ducos</a:t>
            </a:r>
          </a:p>
          <a:p>
            <a:pPr marL="342900" indent="-342900" algn="ctr">
              <a:lnSpc>
                <a:spcPct val="170000"/>
              </a:lnSpc>
              <a:buFont typeface="Wingdings" panose="05000000000000000000" pitchFamily="2" charset="2"/>
              <a:buChar char="ü"/>
            </a:pPr>
            <a:endParaRPr lang="fr-FR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135520" y="2074580"/>
            <a:ext cx="6989680" cy="434159"/>
          </a:xfrm>
        </p:spPr>
        <p:txBody>
          <a:bodyPr>
            <a:no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endParaRPr lang="fr-FR" b="1" dirty="0"/>
          </a:p>
          <a:p>
            <a:pPr algn="ctr"/>
            <a:r>
              <a:rPr lang="fr-FR" sz="1600" b="1" dirty="0"/>
              <a:t>THEMES DE TRAVAIL PREVISIONNEL  2015-2016</a:t>
            </a:r>
          </a:p>
          <a:p>
            <a:pPr algn="ctr"/>
            <a:endParaRPr lang="fr-FR" sz="1600" b="1" dirty="0" smtClean="0">
              <a:latin typeface="Comic Sans MS" panose="030F0702030302020204" pitchFamily="66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3"/>
          </p:nvPr>
        </p:nvSpPr>
        <p:spPr>
          <a:xfrm>
            <a:off x="7242932" y="187570"/>
            <a:ext cx="4036598" cy="293076"/>
          </a:xfrm>
          <a:solidFill>
            <a:srgbClr val="FFC000"/>
          </a:solidFill>
        </p:spPr>
        <p:txBody>
          <a:bodyPr>
            <a:normAutofit fontScale="85000" lnSpcReduction="20000"/>
          </a:bodyPr>
          <a:lstStyle/>
          <a:p>
            <a:pPr algn="ctr"/>
            <a:r>
              <a:rPr lang="fr-FR" dirty="0" smtClean="0"/>
              <a:t>Membres du groupe: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244861" y="457200"/>
            <a:ext cx="2016369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200" dirty="0"/>
              <a:t>AUFFAY Sandrine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200" dirty="0"/>
              <a:t>BONNY François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200" dirty="0"/>
              <a:t>DEMOGEOT Gilles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200" dirty="0"/>
              <a:t>ESOR Vincent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200" dirty="0"/>
              <a:t>FAURE Laurence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200" dirty="0"/>
              <a:t>GAUCHET </a:t>
            </a:r>
            <a:r>
              <a:rPr lang="fr-FR" sz="1200" dirty="0" smtClean="0"/>
              <a:t>Evelyne</a:t>
            </a:r>
            <a:endParaRPr lang="fr-FR" sz="1200" dirty="0"/>
          </a:p>
        </p:txBody>
      </p:sp>
      <p:sp>
        <p:nvSpPr>
          <p:cNvPr id="9" name="ZoneTexte 8"/>
          <p:cNvSpPr txBox="1"/>
          <p:nvPr/>
        </p:nvSpPr>
        <p:spPr>
          <a:xfrm>
            <a:off x="9261230" y="457200"/>
            <a:ext cx="2016369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200" dirty="0" smtClean="0"/>
              <a:t>HUGUET Yves</a:t>
            </a:r>
            <a:endParaRPr lang="fr-FR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200" dirty="0" smtClean="0"/>
              <a:t>MERCIER Céline</a:t>
            </a:r>
            <a:endParaRPr lang="fr-FR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200" dirty="0" smtClean="0"/>
              <a:t>SIRET Paola</a:t>
            </a:r>
            <a:endParaRPr lang="fr-FR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200" dirty="0" smtClean="0"/>
              <a:t>SOURISSEAU Patrick</a:t>
            </a:r>
            <a:endParaRPr lang="fr-FR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200" dirty="0" smtClean="0"/>
              <a:t>VEGA Gilles</a:t>
            </a:r>
            <a:endParaRPr lang="fr-FR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200" dirty="0" smtClean="0"/>
              <a:t>FRANCOIS Sophie</a:t>
            </a:r>
            <a:endParaRPr lang="fr-FR" sz="1200" dirty="0"/>
          </a:p>
        </p:txBody>
      </p:sp>
      <p:sp>
        <p:nvSpPr>
          <p:cNvPr id="10" name="ZoneTexte 9"/>
          <p:cNvSpPr txBox="1"/>
          <p:nvPr/>
        </p:nvSpPr>
        <p:spPr>
          <a:xfrm>
            <a:off x="7244861" y="1657529"/>
            <a:ext cx="40327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6 professeurs de collège , 4  de lycée, 2 de lycée professionnel</a:t>
            </a:r>
            <a:endParaRPr lang="fr-FR" sz="1200" dirty="0"/>
          </a:p>
        </p:txBody>
      </p:sp>
      <p:sp>
        <p:nvSpPr>
          <p:cNvPr id="12" name="ZoneTexte 11"/>
          <p:cNvSpPr txBox="1"/>
          <p:nvPr/>
        </p:nvSpPr>
        <p:spPr>
          <a:xfrm>
            <a:off x="4126522" y="2602523"/>
            <a:ext cx="647114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SITE INTERNET « EPS adaptée»: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Mise en ligne de « fiches références » modulables en fonction du handicap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VADEMECUM « EPS adaptée »  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UNSS &amp; Sport Partagé: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« </a:t>
            </a:r>
            <a:r>
              <a:rPr lang="fr-FR" sz="1600" dirty="0" err="1" smtClean="0"/>
              <a:t>Rando</a:t>
            </a:r>
            <a:r>
              <a:rPr lang="fr-FR" sz="1600" dirty="0" smtClean="0"/>
              <a:t> de la santé» en même temps que le </a:t>
            </a:r>
            <a:r>
              <a:rPr lang="fr-FR" sz="1600" dirty="0"/>
              <a:t>C</a:t>
            </a:r>
            <a:r>
              <a:rPr lang="fr-FR" sz="1600" dirty="0" smtClean="0"/>
              <a:t>ross Académique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Championnat académique d’athlétisme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Rencontre Tennis de Table en sport partagé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JOURNEE DE SENSIBILISATION &amp; LUTTE CONTRE L’OBESITE: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LETTRE HANDICAP’EPS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STAGES DU PAF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CERTIFICATION &amp; PROTOCOLE ADAPTE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TRAVAIL SUR FICHES RESSOURCES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sz="2000" dirty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553" y="2602523"/>
            <a:ext cx="1910862" cy="1550745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00" y="4403016"/>
            <a:ext cx="2543104" cy="169470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9930" r="4109" b="11539"/>
          <a:stretch/>
        </p:blipFill>
        <p:spPr>
          <a:xfrm>
            <a:off x="8817218" y="5110785"/>
            <a:ext cx="2904392" cy="138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50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313" y="1000141"/>
            <a:ext cx="2947482" cy="3782876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GROUPE HANDICAP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505198" y="106723"/>
            <a:ext cx="4372708" cy="336773"/>
          </a:xfrm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algn="ctr"/>
            <a:r>
              <a:rPr lang="fr-FR" dirty="0" smtClean="0"/>
              <a:t>BILAN</a:t>
            </a:r>
            <a:endParaRPr lang="fr-FR" u="sng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516221" y="443497"/>
            <a:ext cx="4361687" cy="6224954"/>
          </a:xfrm>
          <a:ln>
            <a:solidFill>
              <a:srgbClr val="FF0000"/>
            </a:solidFill>
          </a:ln>
        </p:spPr>
        <p:txBody>
          <a:bodyPr>
            <a:normAutofit fontScale="5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500" b="1" dirty="0" smtClean="0"/>
              <a:t>  Site internet</a:t>
            </a:r>
            <a:r>
              <a:rPr lang="fr-FR" sz="2500" dirty="0" smtClean="0"/>
              <a:t>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200" dirty="0" smtClean="0"/>
              <a:t>Pas d’actualisation pour le moment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200" dirty="0" err="1" smtClean="0"/>
              <a:t>Vademecum</a:t>
            </a:r>
            <a:r>
              <a:rPr lang="fr-FR" sz="2200" dirty="0" smtClean="0"/>
              <a:t> proposé mais non mis en ligne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500" b="1" dirty="0" smtClean="0"/>
              <a:t>   UNSS </a:t>
            </a:r>
            <a:r>
              <a:rPr lang="fr-FR" sz="2500" b="1" dirty="0"/>
              <a:t>&amp; Sport </a:t>
            </a:r>
            <a:r>
              <a:rPr lang="fr-FR" sz="2500" b="1" dirty="0" smtClean="0"/>
              <a:t>Partagé</a:t>
            </a:r>
            <a:r>
              <a:rPr lang="fr-FR" dirty="0" smtClean="0"/>
              <a:t>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200" dirty="0" smtClean="0"/>
              <a:t>la </a:t>
            </a:r>
            <a:r>
              <a:rPr lang="fr-FR" sz="2200" dirty="0" err="1" smtClean="0"/>
              <a:t>rando</a:t>
            </a:r>
            <a:r>
              <a:rPr lang="fr-FR" sz="2200" dirty="0" smtClean="0"/>
              <a:t> de la santé a eu lieu 9 élèves participants      (</a:t>
            </a:r>
            <a:r>
              <a:rPr lang="fr-FR" sz="2200" dirty="0" err="1" smtClean="0"/>
              <a:t>Coll</a:t>
            </a:r>
            <a:r>
              <a:rPr lang="fr-FR" sz="2200" dirty="0" smtClean="0"/>
              <a:t> Adenet &amp; Trianon)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200" dirty="0" smtClean="0"/>
              <a:t>Championnat académique d’athlétisme: 4 élèves </a:t>
            </a:r>
            <a:endParaRPr lang="fr-FR" sz="17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200" dirty="0" smtClean="0"/>
              <a:t>Tennis de table &amp; sport </a:t>
            </a:r>
            <a:r>
              <a:rPr lang="fr-FR" sz="2200" dirty="0" smtClean="0"/>
              <a:t>partagé</a:t>
            </a:r>
            <a:r>
              <a:rPr lang="fr-FR" dirty="0" smtClean="0"/>
              <a:t>: </a:t>
            </a:r>
            <a:r>
              <a:rPr lang="fr-FR" sz="2200" dirty="0" smtClean="0"/>
              <a:t>4 établissements intéressés, journée prévu  en fin de calendrier UNSS mais qui n’a pu avoir lieu</a:t>
            </a:r>
            <a:endParaRPr lang="fr-FR" sz="22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sz="2500" b="1" dirty="0" smtClean="0"/>
              <a:t>    Journée de sensibilisation &amp; lutte contre l’obésité</a:t>
            </a:r>
            <a:r>
              <a:rPr lang="fr-FR" sz="2500" dirty="0" smtClean="0"/>
              <a:t>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200" dirty="0" smtClean="0"/>
              <a:t>Site de Corps de Garde ST LUCE le 3/03/16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000" dirty="0" smtClean="0"/>
              <a:t>18 Collèges 5 lycées &amp; lycée pro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200" dirty="0" smtClean="0"/>
              <a:t>247 élèves (180 collégiens,67 lycéens)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200" dirty="0" smtClean="0"/>
              <a:t>10 ateliers pratiques physiques, 3 ateliers théoriques        ( carbet sciences et prof SVT)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300" b="1" dirty="0" smtClean="0"/>
              <a:t>    Lettre </a:t>
            </a:r>
            <a:r>
              <a:rPr lang="fr-FR" sz="2300" b="1" dirty="0" err="1" smtClean="0"/>
              <a:t>handicap’eps</a:t>
            </a:r>
            <a:r>
              <a:rPr lang="fr-FR" sz="2300" dirty="0" smtClean="0"/>
              <a:t>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200" dirty="0" smtClean="0"/>
              <a:t>1 proposition mais pas de finalisation &amp; de mise en ligne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500" b="1" dirty="0" smtClean="0"/>
              <a:t>Certification &amp; protocoles adaptés</a:t>
            </a:r>
            <a:r>
              <a:rPr lang="fr-FR" dirty="0" smtClean="0"/>
              <a:t>:</a:t>
            </a:r>
          </a:p>
          <a:p>
            <a:pPr marL="788670" lvl="1" indent="-285750">
              <a:buFont typeface="Wingdings" panose="05000000000000000000" pitchFamily="2" charset="2"/>
              <a:buChar char="Ø"/>
            </a:pPr>
            <a:r>
              <a:rPr lang="fr-FR" sz="2200" dirty="0" smtClean="0"/>
              <a:t>Plusieurs protocoles d’évaluation en CCF validés </a:t>
            </a:r>
          </a:p>
          <a:p>
            <a:pPr marL="788670" lvl="1" indent="-285750">
              <a:buFont typeface="Wingdings" panose="05000000000000000000" pitchFamily="2" charset="2"/>
              <a:buChar char="Ø"/>
            </a:pPr>
            <a:r>
              <a:rPr lang="fr-FR" sz="2200" dirty="0" smtClean="0"/>
              <a:t>Epreuve ponctuelle: 2 élèves de lycée en Tennis de table</a:t>
            </a:r>
          </a:p>
          <a:p>
            <a:pPr marL="788670" lvl="1" indent="-285750">
              <a:buFont typeface="Wingdings" panose="05000000000000000000" pitchFamily="2" charset="2"/>
              <a:buChar char="Ø"/>
            </a:pPr>
            <a:r>
              <a:rPr lang="fr-FR" sz="2200" dirty="0" smtClean="0"/>
              <a:t>Epreuve facultative : 1 élève en Tennis de table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500" b="1" dirty="0" smtClean="0"/>
              <a:t>Travail sur fiches ressources</a:t>
            </a:r>
            <a:r>
              <a:rPr lang="fr-FR" sz="2500" dirty="0" smtClean="0"/>
              <a:t>:</a:t>
            </a:r>
          </a:p>
          <a:p>
            <a:pPr marL="788670" lvl="1" indent="-285750">
              <a:buFont typeface="Wingdings" panose="05000000000000000000" pitchFamily="2" charset="2"/>
              <a:buChar char="Ø"/>
            </a:pPr>
            <a:r>
              <a:rPr lang="fr-FR" sz="2200" dirty="0" smtClean="0"/>
              <a:t>Travail sur le 3x500m avec quelques collègues</a:t>
            </a:r>
          </a:p>
          <a:p>
            <a:pPr marL="1245870" lvl="2" indent="-285750">
              <a:buFont typeface="Wingdings" panose="05000000000000000000" pitchFamily="2" charset="2"/>
              <a:buChar char="Ø"/>
            </a:pPr>
            <a:r>
              <a:rPr lang="fr-FR" sz="2000" dirty="0" smtClean="0"/>
              <a:t>Proposition de  2 fiches  avec barème </a:t>
            </a:r>
            <a:r>
              <a:rPr lang="fr-FR" sz="2000" dirty="0"/>
              <a:t>adapté : sur handicap léger, surcharge pondérale, </a:t>
            </a:r>
            <a:r>
              <a:rPr lang="fr-FR" sz="2000" dirty="0" smtClean="0"/>
              <a:t>asthme</a:t>
            </a:r>
            <a:r>
              <a:rPr lang="fr-FR" sz="2000" dirty="0"/>
              <a:t> </a:t>
            </a:r>
            <a:r>
              <a:rPr lang="fr-FR" sz="2000" dirty="0" smtClean="0"/>
              <a:t>&amp; obésité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500" dirty="0" smtClean="0"/>
              <a:t>PAF</a:t>
            </a:r>
            <a:r>
              <a:rPr lang="fr-FR" sz="2200" dirty="0" smtClean="0"/>
              <a:t>: </a:t>
            </a:r>
          </a:p>
          <a:p>
            <a:pPr marL="788670" lvl="1" indent="-285750">
              <a:buFont typeface="Wingdings" panose="05000000000000000000" pitchFamily="2" charset="2"/>
              <a:buChar char="Ø"/>
            </a:pPr>
            <a:r>
              <a:rPr lang="fr-FR" sz="2200" dirty="0" smtClean="0"/>
              <a:t>Les 3 stages prévus ont eu lieu</a:t>
            </a:r>
            <a:endParaRPr lang="fr-FR" sz="2200" dirty="0"/>
          </a:p>
          <a:p>
            <a:pPr marL="1245870" lvl="2" indent="-285750">
              <a:buFont typeface="Wingdings" panose="05000000000000000000" pitchFamily="2" charset="2"/>
              <a:buChar char="Ø"/>
            </a:pP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7995138" y="82061"/>
            <a:ext cx="3974124" cy="361435"/>
          </a:xfrm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algn="ctr"/>
            <a:r>
              <a:rPr lang="fr-FR" dirty="0" smtClean="0"/>
              <a:t> </a:t>
            </a:r>
            <a:r>
              <a:rPr lang="fr-FR" u="sng" dirty="0" smtClean="0"/>
              <a:t>perspectives </a:t>
            </a:r>
            <a:r>
              <a:rPr lang="fr-FR" u="sng" dirty="0"/>
              <a:t>et </a:t>
            </a:r>
            <a:r>
              <a:rPr lang="fr-FR" u="sng" dirty="0" smtClean="0"/>
              <a:t>évolutions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8006862" y="443496"/>
            <a:ext cx="3985846" cy="6308996"/>
          </a:xfrm>
          <a:ln>
            <a:solidFill>
              <a:srgbClr val="FF0000"/>
            </a:solidFill>
          </a:ln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fr-FR" sz="3400" b="1" dirty="0" smtClean="0"/>
              <a:t>Constitution au sein de la commission des groupes de travail sur les différents thèmes afin d’optimiser le travail</a:t>
            </a:r>
            <a:r>
              <a:rPr lang="fr-FR" dirty="0" smtClean="0"/>
              <a:t>. </a:t>
            </a:r>
            <a:r>
              <a:rPr lang="fr-FR" sz="1600" dirty="0"/>
              <a:t> </a:t>
            </a:r>
            <a:endParaRPr lang="fr-FR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900" u="sng" dirty="0" smtClean="0"/>
              <a:t>Site EPS Adapté</a:t>
            </a:r>
            <a:r>
              <a:rPr lang="fr-FR" sz="1800" dirty="0" smtClean="0"/>
              <a:t>: </a:t>
            </a:r>
          </a:p>
          <a:p>
            <a:pPr marL="788670" lvl="1" indent="-285750">
              <a:buFont typeface="Wingdings" panose="05000000000000000000" pitchFamily="2" charset="2"/>
              <a:buChar char="Ø"/>
            </a:pPr>
            <a:r>
              <a:rPr lang="fr-FR" sz="2500" dirty="0" smtClean="0"/>
              <a:t>Mise à jour pour la rentrée de septembre et l’alimenter régulièrement dans l’année</a:t>
            </a:r>
            <a:r>
              <a:rPr lang="fr-FR" sz="2200" dirty="0" smtClean="0"/>
              <a:t>.</a:t>
            </a:r>
            <a:endParaRPr lang="fr-FR" sz="2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900" u="sng" dirty="0"/>
              <a:t>UNSS &amp; Sport Partagé</a:t>
            </a:r>
            <a:r>
              <a:rPr lang="fr-FR" sz="1600" dirty="0" smtClean="0"/>
              <a:t>:</a:t>
            </a:r>
          </a:p>
          <a:p>
            <a:pPr marL="788670" lvl="1" indent="-285750">
              <a:buFont typeface="Wingdings" panose="05000000000000000000" pitchFamily="2" charset="2"/>
              <a:buChar char="Ø"/>
            </a:pPr>
            <a:r>
              <a:rPr lang="fr-FR" sz="2500" dirty="0" smtClean="0"/>
              <a:t> Sensibiliser de façon plus active  les différents </a:t>
            </a:r>
            <a:r>
              <a:rPr lang="fr-FR" sz="2500" dirty="0" smtClean="0"/>
              <a:t>établissements </a:t>
            </a:r>
          </a:p>
          <a:p>
            <a:pPr marL="788670" lvl="1" indent="-285750">
              <a:buFont typeface="Wingdings" panose="05000000000000000000" pitchFamily="2" charset="2"/>
              <a:buChar char="Ø"/>
            </a:pPr>
            <a:r>
              <a:rPr lang="fr-FR" sz="2500" dirty="0" smtClean="0"/>
              <a:t>Prévoir les dates au calendrier UNSS en </a:t>
            </a:r>
            <a:r>
              <a:rPr lang="fr-FR" sz="2500" smtClean="0"/>
              <a:t>début d’année</a:t>
            </a:r>
            <a:endParaRPr lang="fr-FR" sz="25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900" u="sng" dirty="0" smtClean="0"/>
              <a:t>Journée de sensibilisation &amp; lutte contre l’obésité</a:t>
            </a:r>
            <a:r>
              <a:rPr lang="fr-FR" sz="1600" dirty="0" smtClean="0"/>
              <a:t>:</a:t>
            </a:r>
          </a:p>
          <a:p>
            <a:pPr marL="788670" lvl="1" indent="-285750">
              <a:buFont typeface="Wingdings" panose="05000000000000000000" pitchFamily="2" charset="2"/>
              <a:buChar char="Ø"/>
            </a:pPr>
            <a:r>
              <a:rPr lang="fr-FR" sz="2500" dirty="0"/>
              <a:t>Journée à renouveler </a:t>
            </a:r>
            <a:r>
              <a:rPr lang="fr-FR" sz="2500" dirty="0" smtClean="0"/>
              <a:t>à la demande des différents établissements y ayant participés</a:t>
            </a:r>
          </a:p>
          <a:p>
            <a:pPr marL="788670" lvl="1" indent="-285750">
              <a:buFont typeface="Wingdings" panose="05000000000000000000" pitchFamily="2" charset="2"/>
              <a:buChar char="Ø"/>
            </a:pPr>
            <a:r>
              <a:rPr lang="fr-FR" sz="2500" dirty="0" smtClean="0"/>
              <a:t>Modification de l’intitulé? (demande infirmières scolaires</a:t>
            </a:r>
            <a:r>
              <a:rPr lang="fr-FR" sz="2200" dirty="0" smtClean="0"/>
              <a:t>)</a:t>
            </a:r>
          </a:p>
          <a:p>
            <a:pPr marL="788670" lvl="1" indent="-285750">
              <a:buFont typeface="Wingdings" panose="05000000000000000000" pitchFamily="2" charset="2"/>
              <a:buChar char="Ø"/>
            </a:pPr>
            <a:r>
              <a:rPr lang="fr-FR" sz="2500" dirty="0" smtClean="0"/>
              <a:t>Organisation sur 2 journées ( gestions des effectifs)</a:t>
            </a:r>
          </a:p>
          <a:p>
            <a:pPr marL="788670" lvl="1" indent="-285750">
              <a:buFont typeface="Wingdings" panose="05000000000000000000" pitchFamily="2" charset="2"/>
              <a:buChar char="Ø"/>
            </a:pPr>
            <a:r>
              <a:rPr lang="fr-FR" sz="2500" dirty="0" smtClean="0"/>
              <a:t>Stand diététique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900" u="sng" dirty="0" smtClean="0"/>
              <a:t>Lettre </a:t>
            </a:r>
            <a:r>
              <a:rPr lang="fr-FR" sz="2900" u="sng" dirty="0" err="1" smtClean="0"/>
              <a:t>handicap’eps</a:t>
            </a:r>
            <a:r>
              <a:rPr lang="fr-FR" sz="1600" dirty="0" smtClean="0"/>
              <a:t>: </a:t>
            </a:r>
          </a:p>
          <a:p>
            <a:pPr marL="788670" lvl="1" indent="-285750">
              <a:buFont typeface="Wingdings" panose="05000000000000000000" pitchFamily="2" charset="2"/>
              <a:buChar char="Ø"/>
            </a:pPr>
            <a:r>
              <a:rPr lang="fr-FR" sz="2500" dirty="0" smtClean="0"/>
              <a:t>édition de  2 à 3 sur l’année.</a:t>
            </a:r>
            <a:endParaRPr lang="fr-FR" sz="25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900" u="sng" dirty="0" smtClean="0"/>
              <a:t>Certification &amp; protocole adapté</a:t>
            </a:r>
            <a:r>
              <a:rPr lang="fr-FR" sz="1600" dirty="0" smtClean="0"/>
              <a:t>:</a:t>
            </a:r>
          </a:p>
          <a:p>
            <a:pPr marL="788670" lvl="1" indent="-285750">
              <a:buFont typeface="Wingdings" panose="05000000000000000000" pitchFamily="2" charset="2"/>
              <a:buChar char="Ø"/>
            </a:pPr>
            <a:r>
              <a:rPr lang="fr-FR" sz="2500" dirty="0" smtClean="0"/>
              <a:t>Récupérer les fiches ressources proposées aussi bien en collège (DNB) et lycée pour mise en ligne</a:t>
            </a:r>
            <a:endParaRPr lang="fr-FR" sz="25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900" u="sng" dirty="0" smtClean="0"/>
              <a:t>Travail sur fiches ressources:</a:t>
            </a:r>
          </a:p>
          <a:p>
            <a:pPr marL="788670" lvl="1" indent="-285750">
              <a:buFont typeface="Wingdings" panose="05000000000000000000" pitchFamily="2" charset="2"/>
              <a:buChar char="Ø"/>
            </a:pPr>
            <a:r>
              <a:rPr lang="fr-FR" sz="2500" dirty="0" smtClean="0"/>
              <a:t> Se répartir le travail sur les APSA et surtout se fixer des échéances de travail</a:t>
            </a:r>
            <a:r>
              <a:rPr lang="fr-FR" sz="1900" dirty="0" smtClean="0"/>
              <a:t>.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900" u="sng" dirty="0" smtClean="0"/>
              <a:t>Stages du paf </a:t>
            </a:r>
            <a:r>
              <a:rPr lang="fr-FR" sz="1600" dirty="0" smtClean="0"/>
              <a:t>: </a:t>
            </a:r>
          </a:p>
          <a:p>
            <a:pPr marL="788670" lvl="1" indent="-285750">
              <a:buFont typeface="Wingdings" panose="05000000000000000000" pitchFamily="2" charset="2"/>
              <a:buChar char="Ø"/>
            </a:pPr>
            <a:r>
              <a:rPr lang="fr-FR" sz="2500" dirty="0" smtClean="0"/>
              <a:t>voir PAF 2016-2017 et formateurs</a:t>
            </a:r>
            <a:endParaRPr lang="fr-FR" sz="25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7" t="20105" r="7022" b="18881"/>
          <a:stretch/>
        </p:blipFill>
        <p:spPr>
          <a:xfrm>
            <a:off x="64478" y="3481668"/>
            <a:ext cx="3294186" cy="168821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5" r="1660" b="8217"/>
          <a:stretch/>
        </p:blipFill>
        <p:spPr>
          <a:xfrm>
            <a:off x="158262" y="443496"/>
            <a:ext cx="2878425" cy="149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06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adre">
  <a:themeElements>
    <a:clrScheme name="Cadr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adr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ad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rame" id="{F226E7A2-7162-461C-9490-D27D9DC04E43}" vid="{39D77354-939E-4A26-AE51-B3F9618B14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TM03457475[[fn=Cadre]]</Template>
  <TotalTime>22342</TotalTime>
  <Words>312</Words>
  <Application>Microsoft Office PowerPoint</Application>
  <PresentationFormat>Personnalisé</PresentationFormat>
  <Paragraphs>81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Cadre</vt:lpstr>
      <vt:lpstr>GROUPE HANDICAP            </vt:lpstr>
      <vt:lpstr>GROUPE HANDICAP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Thierry Spinnhirny</dc:creator>
  <cp:lastModifiedBy>sophie</cp:lastModifiedBy>
  <cp:revision>100</cp:revision>
  <dcterms:created xsi:type="dcterms:W3CDTF">2014-12-14T13:54:39Z</dcterms:created>
  <dcterms:modified xsi:type="dcterms:W3CDTF">2016-06-17T10:15:41Z</dcterms:modified>
</cp:coreProperties>
</file>