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81" r:id="rId5"/>
    <p:sldId id="287" r:id="rId6"/>
    <p:sldId id="288" r:id="rId7"/>
    <p:sldId id="289" r:id="rId8"/>
    <p:sldId id="282" r:id="rId9"/>
    <p:sldId id="283" r:id="rId10"/>
    <p:sldId id="296" r:id="rId11"/>
    <p:sldId id="284" r:id="rId12"/>
    <p:sldId id="290" r:id="rId13"/>
    <p:sldId id="291" r:id="rId14"/>
    <p:sldId id="285" r:id="rId15"/>
    <p:sldId id="300" r:id="rId16"/>
    <p:sldId id="272" r:id="rId17"/>
    <p:sldId id="301" r:id="rId18"/>
    <p:sldId id="303" r:id="rId19"/>
    <p:sldId id="308" r:id="rId20"/>
    <p:sldId id="304" r:id="rId21"/>
    <p:sldId id="306" r:id="rId22"/>
    <p:sldId id="307" r:id="rId23"/>
    <p:sldId id="305" r:id="rId24"/>
    <p:sldId id="274" r:id="rId25"/>
    <p:sldId id="293" r:id="rId26"/>
    <p:sldId id="294" r:id="rId27"/>
    <p:sldId id="278" r:id="rId28"/>
    <p:sldId id="298" r:id="rId29"/>
    <p:sldId id="295" r:id="rId30"/>
    <p:sldId id="302" r:id="rId31"/>
    <p:sldId id="297" r:id="rId32"/>
  </p:sldIdLst>
  <p:sldSz cx="12192000" cy="6858000"/>
  <p:notesSz cx="6858000" cy="91440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18F1C007-6356-47AD-A3DC-E7AD9B1FDA4C}">
          <p14:sldIdLst>
            <p14:sldId id="256"/>
            <p14:sldId id="257"/>
            <p14:sldId id="292"/>
            <p14:sldId id="281"/>
            <p14:sldId id="287"/>
            <p14:sldId id="288"/>
            <p14:sldId id="289"/>
            <p14:sldId id="282"/>
            <p14:sldId id="283"/>
            <p14:sldId id="296"/>
            <p14:sldId id="284"/>
            <p14:sldId id="290"/>
            <p14:sldId id="291"/>
            <p14:sldId id="285"/>
            <p14:sldId id="300"/>
            <p14:sldId id="272"/>
            <p14:sldId id="301"/>
            <p14:sldId id="303"/>
            <p14:sldId id="308"/>
            <p14:sldId id="304"/>
            <p14:sldId id="306"/>
            <p14:sldId id="307"/>
            <p14:sldId id="305"/>
            <p14:sldId id="274"/>
            <p14:sldId id="293"/>
            <p14:sldId id="294"/>
            <p14:sldId id="278"/>
            <p14:sldId id="298"/>
            <p14:sldId id="295"/>
            <p14:sldId id="302"/>
            <p14:sldId id="2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258104-FA83-4029-AA5E-470502FB5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292F18-6C59-4AB6-8871-42DB134DF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328E43-ECDA-47CC-A083-68BBA8B30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EB5DD2-3D7D-4EC4-90B2-9E6A5600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453F53-C99A-4F3C-8F1B-13D46007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08509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76519-01C4-4D94-A0A3-52CC7191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E16BFA-B0E9-4A64-AD7B-7FBB99851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988C8-F8A0-4AC2-AF64-93CE450FD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2FD748-167F-492A-94DD-29B946EC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AB9A88-D624-4643-AAD7-BE99DE0AE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64795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D8C9A-54DD-4826-89C0-9FF156AE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14DBA-274C-4A28-A8C8-FE9F4EF98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9EBB84-B55B-46C7-9060-D622A9250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6B5F22-1330-4A33-9745-16777F7A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88DE7C-B5BA-4C33-9A92-F5E41CF4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5224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DC366-2501-4C87-8928-D77E05B2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9279F3-6689-4C1D-9D40-2882E1A84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CFEDD1-8AFB-4B70-A15B-CC13DCC32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732F24-16FE-4CFA-8171-C36DD2D2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9B7A24-DB13-465C-AABF-EC989C24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9E8BB-1F61-49C7-BA93-D41EA279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99454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F481D-E89B-4EE7-9F1F-AB0747B9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96370C-034C-41A2-86DA-9FBE8D6D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AE45F2-98EF-4A6A-BB8E-40FC0D2A3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2CF9717-B190-48DA-B889-32A00B89C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33A764-48CB-4789-B2E6-4F6BAE890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92F393-2C0A-4887-9865-364100D5F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687A5C-8184-4DD1-B033-BB7D632C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C11121-EEE7-4D47-9860-EA65F49D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89490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E61B6-315D-4D69-BD05-47A77A39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24B8B1B-0907-4B60-98B3-EB14F994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D53AB0-D6AC-4E03-BC28-DE411E7E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3AC28E-E437-49C4-AE6A-4AC57591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46543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EF492B-A67F-41E1-9ED3-F6DEE41A3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1F484E-BE43-4871-B630-33973774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BA7A38-B4F5-4056-9564-3BB69029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61377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A8007-67EE-42E2-BEEC-9398F223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3A0A2-99D6-4BBD-96DC-2B78C98EA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FB43A6-04BE-48EE-8B55-D932A93FD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484F73-72F0-48C7-A047-5620C2B17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1A942C-2FAE-47E3-9D5F-3DBB7D725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FAC79D-CB0B-40D2-A13C-1CC88E7C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35936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B6629-338E-42BA-9419-2EA6CBC39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1BBA46-D73D-4A9D-98A6-264E20F6E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27B30D3-DA06-4939-9B2A-5C1AE7C0C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795306-297A-4A30-AB26-A5E98B89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459A8F-81ED-418A-8F22-DE4520AB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DDCDA7-F642-4BC2-9F87-73729F0F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79070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268F7D-2976-45ED-9B83-09B7203F8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41C062-2FB2-40A1-BCEE-453427147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0A1635-4597-4476-BFF4-718505F4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F4E5F4-6406-4403-9B19-2CB4995BF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BD3444-1029-4A5B-9A21-6B453ED8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62511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4346B5E-5E48-4436-BBDD-8D99C3C53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A40E60-3957-4244-B7C3-B230039C6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2E72D8-2577-4A38-B069-C9883280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62FF6B-71DD-4D9F-AE47-77DB598B1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74A0E2-F60C-455C-9B93-D2319C96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98948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5FBD83-3E7B-4EA6-86FE-F2DDCFDF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73B391-9C85-4A0D-8F8F-B11421F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CC6CD-3170-47E1-9F45-1E84F87FE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5D765-0F9B-4BC9-AA23-E2EE0AF60CC6}" type="datetimeFigureOut">
              <a:rPr lang="fr-MQ" smtClean="0"/>
              <a:t>16/02/2025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239757-1A3D-46E6-BF9E-3B125688E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7BDF9-E24F-4121-B5DD-607E3F2B5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27F46-762F-49CA-842D-4803D24926D0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90714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M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2298/evaluations-des-acquis-et-besoins-des-eleves-au-ce1" TargetMode="External"/><Relationship Id="rId2" Type="http://schemas.openxmlformats.org/officeDocument/2006/relationships/hyperlink" Target="https://eduscol.education.fr/2295/evaluations-des-acquis-et-besoins-des-eleves-au-cp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14655-4110-437F-AFCA-58D23EDBE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694" y="842210"/>
            <a:ext cx="11656611" cy="1560847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sz="5000" b="1" dirty="0"/>
              <a:t>Comprendre des phrases lues par PE  - lues seul(e)</a:t>
            </a:r>
            <a:br>
              <a:rPr lang="fr-FR" sz="5000" dirty="0"/>
            </a:br>
            <a:r>
              <a:rPr lang="fr-FR" sz="3600" dirty="0"/>
              <a:t>et évaluations  repères CP 24 CE1 24 – Mi CP 25</a:t>
            </a:r>
            <a:endParaRPr lang="fr-MQ" sz="36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DB5899-E146-4F9D-8CD3-07A307A96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68174"/>
          </a:xfrm>
        </p:spPr>
        <p:txBody>
          <a:bodyPr>
            <a:normAutofit fontScale="92500" lnSpcReduction="20000"/>
          </a:bodyPr>
          <a:lstStyle/>
          <a:p>
            <a:endParaRPr lang="fr-FR" dirty="0"/>
          </a:p>
          <a:p>
            <a:r>
              <a:rPr lang="fr-FR" b="1" dirty="0"/>
              <a:t>Exploitation des résultats:</a:t>
            </a:r>
          </a:p>
          <a:p>
            <a:pPr marL="342900" indent="-342900">
              <a:buFontTx/>
              <a:buChar char="-"/>
            </a:pPr>
            <a:r>
              <a:rPr lang="fr-FR" dirty="0"/>
              <a:t>dans une perspective de liaison Cycle 1/Cycle 2 (et particulièrement GS-CP-CE1-CE2) ;</a:t>
            </a:r>
          </a:p>
          <a:p>
            <a:pPr marL="342900" indent="-342900">
              <a:buFontTx/>
              <a:buChar char="-"/>
            </a:pPr>
            <a:r>
              <a:rPr lang="fr-FR" dirty="0"/>
              <a:t>Avec des extraits des programmes publiés au BO  du 31 octobre 2024:</a:t>
            </a:r>
          </a:p>
          <a:p>
            <a:pPr marL="342900" indent="-342900">
              <a:buFontTx/>
              <a:buChar char="-"/>
            </a:pPr>
            <a:r>
              <a:rPr lang="fr-FR" dirty="0"/>
              <a:t>Avec présentation des items des évaluations de début CP,  </a:t>
            </a:r>
            <a:r>
              <a:rPr lang="fr-FR" dirty="0" err="1"/>
              <a:t>Mi-CP</a:t>
            </a:r>
            <a:r>
              <a:rPr lang="fr-FR" dirty="0"/>
              <a:t> et de début CE1 et des extraits des fiches ressources pour l’accompagnement des élèves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35989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2BD51A-CF4E-49C9-81C4-75F3B1B61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029" y="129254"/>
            <a:ext cx="6027942" cy="65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8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33A671-4F2D-4C91-8540-DB6549C22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96" y="939232"/>
            <a:ext cx="6957663" cy="41685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62CF452-9FB4-4BE9-A601-FA3EF7B4726B}"/>
              </a:ext>
            </a:extLst>
          </p:cNvPr>
          <p:cNvSpPr txBox="1"/>
          <p:nvPr/>
        </p:nvSpPr>
        <p:spPr>
          <a:xfrm>
            <a:off x="3681454" y="429370"/>
            <a:ext cx="4055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Langage oral- Le corpus des phrases </a:t>
            </a:r>
            <a:endParaRPr lang="fr-MQ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4E1155-DEF4-420F-90E1-08B876281B86}"/>
              </a:ext>
            </a:extLst>
          </p:cNvPr>
          <p:cNvSpPr txBox="1"/>
          <p:nvPr/>
        </p:nvSpPr>
        <p:spPr>
          <a:xfrm>
            <a:off x="7983110" y="1781092"/>
            <a:ext cx="35556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 les exemples sont les mêmes pour les 3 évaluations, la complexité est croissante avec l’introduction de la forme passive et de liens logiques à partir de Mi- CP.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50189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8A81B8-6EBC-40A2-9401-94B9B88E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0035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Langage oral: comprendre des phrases lues par le PE</a:t>
            </a:r>
            <a:endParaRPr lang="fr-MQ" sz="3200" b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D28F87-4D43-4355-8AE4-AE356B300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37037"/>
            <a:ext cx="5157787" cy="413467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dirty="0"/>
              <a:t>CP - 24</a:t>
            </a:r>
            <a:endParaRPr lang="fr-MQ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2146614B-A24C-467F-BEE0-BF7A3F368F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7614" y="1550504"/>
            <a:ext cx="5157786" cy="49423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F2B4FF-AC76-4CD2-A561-9F8B8E78AF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64" b="25616"/>
          <a:stretch/>
        </p:blipFill>
        <p:spPr>
          <a:xfrm>
            <a:off x="5860111" y="1065477"/>
            <a:ext cx="5157787" cy="12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28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0C6FA13-B222-427A-A97B-5C6261716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70" y="310101"/>
            <a:ext cx="5165887" cy="64326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B7C8E3-98C9-4E0F-B61C-AC48ED18F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745" y="761014"/>
            <a:ext cx="3967702" cy="56509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DD8193-0C8B-42FA-A5AC-2298F4A0B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650" y="215665"/>
            <a:ext cx="3185436" cy="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2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A14330-9564-4544-9C6A-F65043F95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00" y="2449002"/>
            <a:ext cx="3032695" cy="42207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0012ED-6C77-4661-A40B-451CD2087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95" y="2449001"/>
            <a:ext cx="2918290" cy="42207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546C85-DD1B-4C25-A509-CF8F2F761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985" y="2449000"/>
            <a:ext cx="2461451" cy="40392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EABF9D-1F3A-48C8-8E3D-A1DBCDCC9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392" y="2405267"/>
            <a:ext cx="2774334" cy="42207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5464E7-9D9F-4905-99EB-851FE1BF0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136" y="600429"/>
            <a:ext cx="3162574" cy="137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48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6A9893-2DCF-472F-B7AF-03F6257A2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49" y="2469327"/>
            <a:ext cx="2774334" cy="39523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2E478-A973-495D-BD1C-590CD0DB6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666" y="2469327"/>
            <a:ext cx="2774334" cy="40834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F4AD34-47DA-46E1-8F79-BEE3C2C60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862" y="596965"/>
            <a:ext cx="3147333" cy="10364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1EE6A1-1C10-4BAF-95C2-982BCE6FA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7562" y="2469328"/>
            <a:ext cx="2651477" cy="39523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33896F-C336-42A5-B1EE-C1A09660C070}"/>
              </a:ext>
            </a:extLst>
          </p:cNvPr>
          <p:cNvSpPr txBox="1"/>
          <p:nvPr/>
        </p:nvSpPr>
        <p:spPr>
          <a:xfrm>
            <a:off x="9032682" y="2250219"/>
            <a:ext cx="2651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Nous avons là les attendus pour les élèves de fin de maternelle. Sans forme passive, sans liens logiques mais avec des indicateurs d’espace.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3351514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Langage oral: comprendre des phrases lues par le PE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5157787" cy="405515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dirty="0"/>
              <a:t>MI-CP 25</a:t>
            </a:r>
            <a:endParaRPr lang="fr-MQ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EE2980-954D-4C2B-B187-905E08B7F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14" b="26932"/>
          <a:stretch/>
        </p:blipFill>
        <p:spPr>
          <a:xfrm>
            <a:off x="6525580" y="1105232"/>
            <a:ext cx="4826632" cy="1399843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6CB6B037-C880-4B1B-B41F-C934CFAC40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Q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A121A4-85C8-4C2D-8E62-6E6875AEB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94" y="1532550"/>
            <a:ext cx="5468353" cy="53760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7743F3-8679-4310-9003-C89D5C3D6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108" y="2942617"/>
            <a:ext cx="4496104" cy="35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Langage oral: comprendre des phrases lues par le PE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5157787" cy="636104"/>
          </a:xfrm>
        </p:spPr>
        <p:txBody>
          <a:bodyPr/>
          <a:lstStyle/>
          <a:p>
            <a:pPr algn="ctr"/>
            <a:r>
              <a:rPr lang="fr-FR" dirty="0"/>
              <a:t>CE1 24</a:t>
            </a:r>
            <a:endParaRPr lang="fr-MQ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16FC9B3-A8B0-4C62-9DDF-793EA467E4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095493"/>
            <a:ext cx="5157787" cy="39465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5B28E8-7CFF-4FF0-A4D3-7EB13CE5E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548" b="24524"/>
          <a:stretch/>
        </p:blipFill>
        <p:spPr>
          <a:xfrm>
            <a:off x="6429760" y="1041183"/>
            <a:ext cx="4694115" cy="14078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ECDA4-DC9D-4075-A955-865224364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283" y="2549698"/>
            <a:ext cx="5143946" cy="40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03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2CF452-9FB4-4BE9-A601-FA3EF7B4726B}"/>
              </a:ext>
            </a:extLst>
          </p:cNvPr>
          <p:cNvSpPr txBox="1"/>
          <p:nvPr/>
        </p:nvSpPr>
        <p:spPr>
          <a:xfrm>
            <a:off x="7466275" y="326003"/>
            <a:ext cx="4055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Lecture et compréhension de l’écrit - Le corpus des phrases  </a:t>
            </a:r>
            <a:r>
              <a:rPr lang="fr-FR" dirty="0"/>
              <a:t>et le rappel du corpus en langage oral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E79BB2-EB29-4753-AF45-B5F7DE8B2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0" y="163375"/>
            <a:ext cx="5634350" cy="26847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1F4293-764A-48E3-9B93-64143A5F1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397" y="2678907"/>
            <a:ext cx="6851583" cy="41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7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Lecture et compréhension de l’écrit: </a:t>
            </a:r>
            <a:br>
              <a:rPr lang="fr-FR" sz="3200" b="1" dirty="0"/>
            </a:br>
            <a:r>
              <a:rPr lang="fr-FR" sz="3200" b="1" dirty="0"/>
              <a:t>comprendre des phrases lues seul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5157787" cy="445271"/>
          </a:xfrm>
        </p:spPr>
        <p:txBody>
          <a:bodyPr/>
          <a:lstStyle/>
          <a:p>
            <a:pPr algn="ctr"/>
            <a:r>
              <a:rPr lang="fr-FR" dirty="0" err="1"/>
              <a:t>Mi-CP</a:t>
            </a:r>
            <a:r>
              <a:rPr lang="fr-FR" dirty="0"/>
              <a:t> 25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48B5B1-20E8-4975-A3F6-EB4EAD6AA9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489"/>
          <a:stretch/>
        </p:blipFill>
        <p:spPr>
          <a:xfrm>
            <a:off x="7243638" y="1431235"/>
            <a:ext cx="4597453" cy="1447137"/>
          </a:xfrm>
          <a:prstGeom prst="rect">
            <a:avLst/>
          </a:prstGeom>
        </p:spPr>
      </p:pic>
      <p:pic>
        <p:nvPicPr>
          <p:cNvPr id="6" name="Espace réservé du contenu 7">
            <a:extLst>
              <a:ext uri="{FF2B5EF4-FFF2-40B4-BE49-F238E27FC236}">
                <a16:creationId xmlns:a16="http://schemas.microsoft.com/office/drawing/2014/main" id="{81DB7716-9B49-445E-BDF9-6533413145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12773" y="1583221"/>
            <a:ext cx="3434963" cy="3106744"/>
          </a:xfrm>
          <a:prstGeom prst="rect">
            <a:avLst/>
          </a:prstGeom>
        </p:spPr>
      </p:pic>
      <p:pic>
        <p:nvPicPr>
          <p:cNvPr id="7" name="Espace réservé du contenu 9">
            <a:extLst>
              <a:ext uri="{FF2B5EF4-FFF2-40B4-BE49-F238E27FC236}">
                <a16:creationId xmlns:a16="http://schemas.microsoft.com/office/drawing/2014/main" id="{C00005B9-1668-426E-98ED-B8C46CFD5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612" y="3429000"/>
            <a:ext cx="3434963" cy="33314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E71212-76E6-417B-A3B9-A2B932B05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359799"/>
            <a:ext cx="5997460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0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FFB46A4-5CC6-422E-B88A-11867B6B3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96" y="171167"/>
            <a:ext cx="4366638" cy="65156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AF6D03-EA2C-4772-9930-F3EE42402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910" y="171166"/>
            <a:ext cx="4046571" cy="65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33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CA3CA4-7065-44D6-9DB8-2C1AEBB5C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05" y="571410"/>
            <a:ext cx="4023709" cy="58374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BBF261-471C-4023-AC1C-0EDCC26D9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27460"/>
            <a:ext cx="4198984" cy="57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95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Lecture et compréhension de l’écrit: </a:t>
            </a:r>
            <a:br>
              <a:rPr lang="fr-FR" sz="3200" b="1" dirty="0"/>
            </a:br>
            <a:r>
              <a:rPr lang="fr-FR" sz="3200" b="1" dirty="0"/>
              <a:t>comprendre des phrases lues seul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5157787" cy="636104"/>
          </a:xfrm>
        </p:spPr>
        <p:txBody>
          <a:bodyPr/>
          <a:lstStyle/>
          <a:p>
            <a:pPr algn="ctr"/>
            <a:r>
              <a:rPr lang="fr-FR" dirty="0"/>
              <a:t>CE1 24</a:t>
            </a:r>
            <a:endParaRPr lang="fr-MQ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4FFA917-065D-49BD-9AAE-3C4C26BED8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47789" y="1947863"/>
            <a:ext cx="4541785" cy="42418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71B5F-5840-40ED-A301-08378DD9A0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0" b="27828"/>
          <a:stretch/>
        </p:blipFill>
        <p:spPr>
          <a:xfrm>
            <a:off x="6194426" y="1247479"/>
            <a:ext cx="5653017" cy="16388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AFFAAA-7A64-4F5B-A22F-DFC48F2F3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75" y="3184871"/>
            <a:ext cx="5997460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42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Lecture et compréhension de l’écrit: </a:t>
            </a:r>
            <a:br>
              <a:rPr lang="fr-FR" sz="3200" b="1" dirty="0"/>
            </a:br>
            <a:r>
              <a:rPr lang="fr-FR" sz="3200" b="1" dirty="0"/>
              <a:t>comprendre des phrases lues seul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9107294" cy="477077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La progressivité des attendus</a:t>
            </a:r>
            <a:endParaRPr lang="fr-MQ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61E8C0-57CF-414A-9A1A-62211E99EBC0}"/>
              </a:ext>
            </a:extLst>
          </p:cNvPr>
          <p:cNvSpPr txBox="1"/>
          <p:nvPr/>
        </p:nvSpPr>
        <p:spPr>
          <a:xfrm>
            <a:off x="256892" y="4333461"/>
            <a:ext cx="51365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Dès </a:t>
            </a:r>
            <a:r>
              <a:rPr lang="fr-FR" b="1" dirty="0" err="1"/>
              <a:t>Mi-CP</a:t>
            </a:r>
            <a:r>
              <a:rPr lang="fr-FR" b="1" dirty="0"/>
              <a:t>: </a:t>
            </a:r>
          </a:p>
          <a:p>
            <a:pPr marL="285750" indent="-285750">
              <a:buFontTx/>
              <a:buChar char="-"/>
            </a:pPr>
            <a:r>
              <a:rPr lang="fr-FR" dirty="0"/>
              <a:t>L’élève a atteint un premier niveau de lecture/compréhension autonome.</a:t>
            </a:r>
          </a:p>
          <a:p>
            <a:pPr marL="285750" indent="-285750">
              <a:buFontTx/>
              <a:buChar char="-"/>
            </a:pPr>
            <a:r>
              <a:rPr lang="fr-FR" dirty="0"/>
              <a:t>Il est capable de substituer un pronom (pronom personnel sujet ou pronom complément) à un nom en respectant les contraintes de genre et de nombre.</a:t>
            </a:r>
          </a:p>
          <a:p>
            <a:pPr marL="285750" indent="-285750">
              <a:buFontTx/>
              <a:buChar char="-"/>
            </a:pPr>
            <a:r>
              <a:rPr lang="fr-FR" dirty="0"/>
              <a:t>Il traite les articulations logiques (mais pas)</a:t>
            </a:r>
          </a:p>
          <a:p>
            <a:endParaRPr lang="fr-MQ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8AA00E-138E-4C63-AE33-83B3541479E0}"/>
              </a:ext>
            </a:extLst>
          </p:cNvPr>
          <p:cNvSpPr txBox="1"/>
          <p:nvPr/>
        </p:nvSpPr>
        <p:spPr>
          <a:xfrm>
            <a:off x="5836257" y="1820849"/>
            <a:ext cx="58601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Dès fin CP:</a:t>
            </a:r>
          </a:p>
          <a:p>
            <a:pPr marL="285750" indent="-285750">
              <a:buFontTx/>
              <a:buChar char="-"/>
            </a:pPr>
            <a:r>
              <a:rPr lang="fr-FR" dirty="0"/>
              <a:t>L’élève traite en lecture autonome la forme passive et des articulations logiques complexes (mais pas, qui).</a:t>
            </a:r>
          </a:p>
          <a:p>
            <a:r>
              <a:rPr lang="fr-FR" b="1" dirty="0"/>
              <a:t>Au CE1 (et au-delà):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élèves repérés fragiles ou à besoin doivent être aidés dans cette compétence qu’ils peuvent travailler dans l’ensemble des domaines du français: à l’oral, en lecture, en écriture, en grammaire et orthographe, en vocabulaire.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ED64F8-D4B7-4409-8F54-3BFD023080E0}"/>
              </a:ext>
            </a:extLst>
          </p:cNvPr>
          <p:cNvSpPr txBox="1"/>
          <p:nvPr/>
        </p:nvSpPr>
        <p:spPr>
          <a:xfrm>
            <a:off x="5836257" y="4619708"/>
            <a:ext cx="60032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 noter:</a:t>
            </a:r>
          </a:p>
          <a:p>
            <a:r>
              <a:rPr lang="fr-FR" dirty="0"/>
              <a:t>Cet exercice est un indicateur de la capacité à comprendre des phrases mais aussi des textes. (voir la fiche ressource pour l’évaluation de début CE1).</a:t>
            </a:r>
          </a:p>
          <a:p>
            <a:r>
              <a:rPr lang="fr-FR" dirty="0"/>
              <a:t>Il se prête bien aux « gammes d’écriture » afin de combiner lecture/écriture/EDL.</a:t>
            </a:r>
            <a:endParaRPr lang="fr-MQ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307144F-4F0C-4529-A004-A206E8A5D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1" y="1642690"/>
            <a:ext cx="5425731" cy="25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69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3EF5C5-8B4A-42E2-BAAA-88350C665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5190" y="747423"/>
            <a:ext cx="5157787" cy="58044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Les difficultés syntaxiques :</a:t>
            </a:r>
            <a:endParaRPr lang="fr-MQ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2F284F-18FB-4E89-BB33-78E304CB2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271" y="1876921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Les pronoms: pronoms personnels, pronoms COD, pronom relatif (qui).</a:t>
            </a:r>
          </a:p>
          <a:p>
            <a:r>
              <a:rPr lang="fr-FR" dirty="0"/>
              <a:t>Genre et nombre des pronoms.</a:t>
            </a:r>
          </a:p>
          <a:p>
            <a:r>
              <a:rPr lang="fr-FR" dirty="0"/>
              <a:t>La négation.</a:t>
            </a:r>
          </a:p>
          <a:p>
            <a:r>
              <a:rPr lang="fr-FR" dirty="0"/>
              <a:t>L’opposition (mais).</a:t>
            </a:r>
          </a:p>
          <a:p>
            <a:r>
              <a:rPr lang="fr-FR" dirty="0"/>
              <a:t>L’opposition suivie d’une négation (mais pas).</a:t>
            </a:r>
          </a:p>
          <a:p>
            <a:r>
              <a:rPr lang="fr-FR" dirty="0"/>
              <a:t>La forme passive.</a:t>
            </a:r>
          </a:p>
          <a:p>
            <a:r>
              <a:rPr lang="fr-FR" dirty="0"/>
              <a:t>Les indicateurs d’espace.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6050D1-7074-4F4D-BDDA-C281C1A44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668337"/>
            <a:ext cx="5183188" cy="659531"/>
          </a:xfrm>
        </p:spPr>
        <p:txBody>
          <a:bodyPr>
            <a:normAutofit fontScale="85000" lnSpcReduction="20000"/>
          </a:bodyPr>
          <a:lstStyle/>
          <a:p>
            <a:endParaRPr lang="fr-FR" dirty="0"/>
          </a:p>
          <a:p>
            <a:r>
              <a:rPr lang="fr-FR" dirty="0"/>
              <a:t>Ressources signalées: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3E9FE5-235C-4A76-9732-AFE02C067A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12897"/>
            <a:ext cx="5183188" cy="4376766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Programmes</a:t>
            </a:r>
          </a:p>
          <a:p>
            <a:r>
              <a:rPr lang="fr-FR" dirty="0"/>
              <a:t>Outil syntaxe du programme PARLER</a:t>
            </a:r>
          </a:p>
          <a:p>
            <a:pPr marL="0" indent="0">
              <a:buNone/>
            </a:pPr>
            <a:r>
              <a:rPr lang="fr-FR" dirty="0"/>
              <a:t>Sur site de circonscription, cadre du pilotage</a:t>
            </a:r>
          </a:p>
          <a:p>
            <a:r>
              <a:rPr lang="fr-FR" dirty="0"/>
              <a:t>Fiches Eduscol</a:t>
            </a:r>
          </a:p>
          <a:p>
            <a:pPr marL="0" indent="0">
              <a:buNone/>
            </a:pPr>
            <a:r>
              <a:rPr lang="fr-FR" dirty="0">
                <a:hlinkClick r:id="rId2"/>
              </a:rPr>
              <a:t>https://eduscol.education.fr/2295/evaluations-des-acquis-et-besoins-des-eleves-au-cp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/>
              </a:rPr>
              <a:t>https://eduscol.education.fr/2298/evaluations-des-acquis-et-besoins-des-eleves-au-ce1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895550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20CFF-8D53-4E99-8D3F-FE96A9F0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Lecture et compréhension de l’écrit: </a:t>
            </a:r>
            <a:br>
              <a:rPr lang="fr-FR" sz="3200" b="1" dirty="0"/>
            </a:br>
            <a:r>
              <a:rPr lang="fr-FR" sz="3200" b="1" dirty="0"/>
              <a:t>comprendre des phrases lues seul(e)</a:t>
            </a:r>
            <a:endParaRPr lang="fr-MQ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CDFE87-A60A-46A1-A56B-23BCC4388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05233"/>
            <a:ext cx="9107294" cy="477077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La progressivité des attendus - illustrations</a:t>
            </a:r>
            <a:endParaRPr lang="fr-MQ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61E8C0-57CF-414A-9A1A-62211E99EBC0}"/>
              </a:ext>
            </a:extLst>
          </p:cNvPr>
          <p:cNvSpPr txBox="1"/>
          <p:nvPr/>
        </p:nvSpPr>
        <p:spPr>
          <a:xfrm>
            <a:off x="328254" y="2007522"/>
            <a:ext cx="90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Mi-CP</a:t>
            </a:r>
            <a:r>
              <a:rPr lang="fr-FR" dirty="0"/>
              <a:t>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8AA00E-138E-4C63-AE33-83B3541479E0}"/>
              </a:ext>
            </a:extLst>
          </p:cNvPr>
          <p:cNvSpPr txBox="1"/>
          <p:nvPr/>
        </p:nvSpPr>
        <p:spPr>
          <a:xfrm>
            <a:off x="3520274" y="1823313"/>
            <a:ext cx="332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Mi-CP</a:t>
            </a:r>
            <a:r>
              <a:rPr lang="fr-FR" dirty="0"/>
              <a:t> et début CE1 (donc fin CP):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ED64F8-D4B7-4409-8F54-3BFD023080E0}"/>
              </a:ext>
            </a:extLst>
          </p:cNvPr>
          <p:cNvSpPr txBox="1"/>
          <p:nvPr/>
        </p:nvSpPr>
        <p:spPr>
          <a:xfrm>
            <a:off x="8003388" y="2065101"/>
            <a:ext cx="301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Début CE1 (donc fin CP):</a:t>
            </a:r>
            <a:endParaRPr lang="fr-MQ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F41535-5633-4AD9-8958-B74BF416C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85" y="2484600"/>
            <a:ext cx="2788457" cy="18941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41D974-3DA7-4A10-A63F-BD53FD5A0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522" y="2192645"/>
            <a:ext cx="2485636" cy="17852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43586B-9D6E-4060-9386-E286867FE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387" y="2484600"/>
            <a:ext cx="2788457" cy="19927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69D2B6-7FDA-4C51-B739-1A9F566414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85" t="54126" r="13960" b="4412"/>
          <a:stretch/>
        </p:blipFill>
        <p:spPr>
          <a:xfrm>
            <a:off x="209185" y="4541407"/>
            <a:ext cx="2653485" cy="19514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D69FAD-0A88-447A-B0DB-E9A408AB3B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3387" y="4541407"/>
            <a:ext cx="3052074" cy="208425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99F1022-BD58-482F-8999-C5F9B446A986}"/>
              </a:ext>
            </a:extLst>
          </p:cNvPr>
          <p:cNvSpPr txBox="1"/>
          <p:nvPr/>
        </p:nvSpPr>
        <p:spPr>
          <a:xfrm>
            <a:off x="3824413" y="4108029"/>
            <a:ext cx="301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Début CE1 (donc fin CP):</a:t>
            </a:r>
            <a:endParaRPr lang="fr-MQ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40DB899-378E-4342-938A-5D8151297D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426" y="4541407"/>
            <a:ext cx="3159753" cy="20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00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2CF452-9FB4-4BE9-A601-FA3EF7B4726B}"/>
              </a:ext>
            </a:extLst>
          </p:cNvPr>
          <p:cNvSpPr txBox="1"/>
          <p:nvPr/>
        </p:nvSpPr>
        <p:spPr>
          <a:xfrm>
            <a:off x="7466275" y="326003"/>
            <a:ext cx="4055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Lecture et compréhension de l’écrit - Le corpus des phrases  </a:t>
            </a:r>
            <a:r>
              <a:rPr lang="fr-FR" dirty="0"/>
              <a:t>et le rappel du corpus en langage oral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E79BB2-EB29-4753-AF45-B5F7DE8B2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0" y="163375"/>
            <a:ext cx="5634350" cy="26847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1F4293-764A-48E3-9B93-64143A5F1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397" y="2678907"/>
            <a:ext cx="6851583" cy="41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65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C2485-1780-409A-9369-71DCD657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1181"/>
          </a:xfrm>
        </p:spPr>
        <p:txBody>
          <a:bodyPr/>
          <a:lstStyle/>
          <a:p>
            <a:r>
              <a:rPr lang="fr-FR" b="1" dirty="0"/>
              <a:t>En complément:</a:t>
            </a:r>
            <a:endParaRPr lang="fr-MQ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2C83C0-D425-4F61-9AAA-01AADFE81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Repères début CE2 (fin de CE1): quelques exercices du domaine de l’oral et du domaine de la lecture/compréhension.</a:t>
            </a:r>
          </a:p>
          <a:p>
            <a:r>
              <a:rPr lang="fr-FR" dirty="0"/>
              <a:t>Extrait: Programme d‘enseignement pour le développement et la structuration du langage oral et écrit du cycle 1  (BO 31 octobre 2024).</a:t>
            </a:r>
          </a:p>
          <a:p>
            <a:r>
              <a:rPr lang="fr-FR" dirty="0"/>
              <a:t>Extrait: Programme de français du cycle 2 – BO 31 octobre 2024.</a:t>
            </a:r>
          </a:p>
          <a:p>
            <a:r>
              <a:rPr lang="fr-FR" dirty="0"/>
              <a:t>Extrait: Enseigner la syntaxe, guide pédagogique, PARLER.</a:t>
            </a:r>
          </a:p>
          <a:p>
            <a:r>
              <a:rPr lang="fr-FR" dirty="0"/>
              <a:t>Fiches ressources pour l’exploitation des évaluations repères CP, CE1.</a:t>
            </a:r>
          </a:p>
          <a:p>
            <a:pPr marL="0" indent="0">
              <a:buNone/>
            </a:pPr>
            <a:endParaRPr lang="fr-FR" dirty="0"/>
          </a:p>
          <a:p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806436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2EC92F-30E7-4774-9E25-ED2FD5E7CBA6}"/>
              </a:ext>
            </a:extLst>
          </p:cNvPr>
          <p:cNvSpPr txBox="1"/>
          <p:nvPr/>
        </p:nvSpPr>
        <p:spPr>
          <a:xfrm>
            <a:off x="6882254" y="313946"/>
            <a:ext cx="426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REPERE début CE2 (fin de CE1) 2024</a:t>
            </a:r>
            <a:endParaRPr lang="fr-MQ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3E0976-5D8D-4B45-837D-3E12E9F2BC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017" r="49948" b="-1"/>
          <a:stretch/>
        </p:blipFill>
        <p:spPr>
          <a:xfrm>
            <a:off x="6245749" y="923085"/>
            <a:ext cx="5149517" cy="14893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392D79-225E-4497-9449-4DB8C59DE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36"/>
          <a:stretch/>
        </p:blipFill>
        <p:spPr>
          <a:xfrm>
            <a:off x="6245750" y="4445580"/>
            <a:ext cx="5096036" cy="14285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FFBEF3-C768-49C4-9874-9C63FE279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68" y="1881866"/>
            <a:ext cx="5442839" cy="1737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F87ED7-DDB6-44CE-83B6-4F9CD335E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68" y="3569381"/>
            <a:ext cx="5507394" cy="26076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42726E-F76D-4075-B2D3-B62D3B9E3B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264"/>
          <a:stretch/>
        </p:blipFill>
        <p:spPr>
          <a:xfrm>
            <a:off x="6245750" y="2630956"/>
            <a:ext cx="5096036" cy="142859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53F5C09-FF53-437B-B6F6-63A10D6DABA6}"/>
              </a:ext>
            </a:extLst>
          </p:cNvPr>
          <p:cNvSpPr txBox="1"/>
          <p:nvPr/>
        </p:nvSpPr>
        <p:spPr>
          <a:xfrm>
            <a:off x="4611756" y="6353789"/>
            <a:ext cx="454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Diapositives suivantes: exercices 1, 19 et 20</a:t>
            </a:r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D71577-D436-4988-90C3-DB82D410A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68" y="74744"/>
            <a:ext cx="5392317" cy="18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62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C665936-24F0-4429-AF52-D74FE113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9" y="1129086"/>
            <a:ext cx="5637325" cy="44787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D4A98E-13C2-4256-8C62-5C2E50275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16" y="424129"/>
            <a:ext cx="5220152" cy="62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95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D35F52-87BE-42D5-9C83-99C67CAB6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2" y="381916"/>
            <a:ext cx="3970364" cy="56011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96F9D6-57B4-4B0E-B865-996C8D7B8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101" y="128957"/>
            <a:ext cx="3635055" cy="67290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2BF4B3-9B31-430B-B58D-4445298C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670" y="0"/>
            <a:ext cx="3238781" cy="6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47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B093333-5BF1-4738-AAC6-7E69962E2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57" r="36881"/>
          <a:stretch/>
        </p:blipFill>
        <p:spPr>
          <a:xfrm>
            <a:off x="6980296" y="989829"/>
            <a:ext cx="2059082" cy="48783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981C39-19AF-4B79-9DEA-321D9F977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26" y="241113"/>
            <a:ext cx="3063505" cy="2766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8C04F0-A564-40D6-A70E-267B4D9CE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33" y="3136724"/>
            <a:ext cx="2591689" cy="34245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501829-BFCB-4724-B31C-36475DCCC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553" y="190600"/>
            <a:ext cx="2591689" cy="33522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44B257-F99B-4416-9CE7-C80FE0120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078" y="3542841"/>
            <a:ext cx="2381164" cy="30541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7CBF13-A9CC-421E-A42F-74FB15526297}"/>
              </a:ext>
            </a:extLst>
          </p:cNvPr>
          <p:cNvSpPr txBox="1"/>
          <p:nvPr/>
        </p:nvSpPr>
        <p:spPr>
          <a:xfrm>
            <a:off x="6569242" y="190600"/>
            <a:ext cx="5524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CE2 24: Ex 20:  Comprendre des phrases lues seul(e): extrait</a:t>
            </a:r>
            <a:endParaRPr lang="fr-MQ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EF80CF-8F0F-4F37-882F-6834FC7676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2070" y="956187"/>
            <a:ext cx="2404997" cy="496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34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534A36D-815B-4229-AD88-504E652D5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7469"/>
          </a:xfrm>
        </p:spPr>
        <p:txBody>
          <a:bodyPr>
            <a:normAutofit fontScale="90000"/>
          </a:bodyPr>
          <a:lstStyle/>
          <a:p>
            <a:r>
              <a:rPr lang="fr-FR" sz="2700" b="1" dirty="0"/>
              <a:t>Extraits programmes 2024 Programme d‘enseignement pour le développement et la structuration du langage oral et écrit du cycle 1  (BO 31 octobre 2024)</a:t>
            </a:r>
            <a:endParaRPr lang="fr-MQ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2FADEC9-80F1-4C78-8D32-9BE7DD350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355"/>
            <a:ext cx="10515600" cy="4928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MQ" dirty="0"/>
          </a:p>
          <a:p>
            <a:endParaRPr lang="fr-MQ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F32CE-2F19-44D2-8457-4C016B4C4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" y="954157"/>
            <a:ext cx="10948946" cy="572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09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61D56E-F5D2-47EF-AD4D-BE923ACB2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453224"/>
            <a:ext cx="10463917" cy="602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34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218DC7-18AD-43C5-97B4-C96FC2AAA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23" y="874643"/>
            <a:ext cx="9788055" cy="51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2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BA60F-EAF6-48BC-A762-CC104839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1912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Programme de français du cycle 2 – BO 31 octobre 2024</a:t>
            </a:r>
            <a:endParaRPr lang="fr-MQ" sz="4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5C0935-4D48-49A6-8CE8-465CC6127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821" y="962188"/>
            <a:ext cx="5738357" cy="57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82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8A31D33-7CCE-4A63-A553-88C4A05CB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81" y="1159111"/>
            <a:ext cx="5271972" cy="44068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FD7C35-324E-4B95-B73D-B17F6A9D3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733" y="1106796"/>
            <a:ext cx="5014395" cy="45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2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C520398-90CF-4475-8BAA-66DA74963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20" y="280833"/>
            <a:ext cx="4724809" cy="64394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E18EBF-0168-43A6-944F-81E0CE9FC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520" y="0"/>
            <a:ext cx="4907819" cy="680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2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C65645-5F97-4BF9-A59E-B75D02D55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55" y="60371"/>
            <a:ext cx="4808637" cy="67976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A45A97-E83D-4494-B56B-BE96902F8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491" y="403300"/>
            <a:ext cx="5075360" cy="611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59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A241FF-0A86-42E4-B759-E045D1679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fr-FR" dirty="0"/>
              <a:t>Merci pour votre attention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15285848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732</Words>
  <Application>Microsoft Office PowerPoint</Application>
  <PresentationFormat>Grand écran</PresentationFormat>
  <Paragraphs>72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 Comprendre des phrases lues par PE  - lues seul(e) et évaluations  repères CP 24 CE1 24 – Mi CP 25</vt:lpstr>
      <vt:lpstr>Présentation PowerPoint</vt:lpstr>
      <vt:lpstr>Présentation PowerPoint</vt:lpstr>
      <vt:lpstr>Langage oral: comprendre des phrases lues par le PE</vt:lpstr>
      <vt:lpstr>Présentation PowerPoint</vt:lpstr>
      <vt:lpstr>Présentation PowerPoint</vt:lpstr>
      <vt:lpstr>Présentation PowerPoint</vt:lpstr>
      <vt:lpstr>Langage oral: comprendre des phrases lues par le PE</vt:lpstr>
      <vt:lpstr>Langage oral: comprendre des phrases lues par le PE</vt:lpstr>
      <vt:lpstr>Présentation PowerPoint</vt:lpstr>
      <vt:lpstr>Lecture et compréhension de l’écrit:  comprendre des phrases lues seul</vt:lpstr>
      <vt:lpstr>Présentation PowerPoint</vt:lpstr>
      <vt:lpstr>Présentation PowerPoint</vt:lpstr>
      <vt:lpstr>Lecture et compréhension de l’écrit:  comprendre des phrases lues seul</vt:lpstr>
      <vt:lpstr>Lecture et compréhension de l’écrit:  comprendre des phrases lues seul</vt:lpstr>
      <vt:lpstr>Présentation PowerPoint</vt:lpstr>
      <vt:lpstr>Lecture et compréhension de l’écrit:  comprendre des phrases lues seul(e)</vt:lpstr>
      <vt:lpstr>Présentation PowerPoint</vt:lpstr>
      <vt:lpstr>En complément:</vt:lpstr>
      <vt:lpstr>Présentation PowerPoint</vt:lpstr>
      <vt:lpstr>Présentation PowerPoint</vt:lpstr>
      <vt:lpstr>Présentation PowerPoint</vt:lpstr>
      <vt:lpstr>Présentation PowerPoint</vt:lpstr>
      <vt:lpstr>Extraits programmes 2024 Programme d‘enseignement pour le développement et la structuration du langage oral et écrit du cycle 1  (BO 31 octobre 2024)</vt:lpstr>
      <vt:lpstr>Présentation PowerPoint</vt:lpstr>
      <vt:lpstr>Présentation PowerPoint</vt:lpstr>
      <vt:lpstr>Programme de français du cycle 2 – BO 31 octobre 2024</vt:lpstr>
      <vt:lpstr>Présentation PowerPoint</vt:lpstr>
      <vt:lpstr>Présentation PowerPoint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USER</cp:lastModifiedBy>
  <cp:revision>66</cp:revision>
  <dcterms:created xsi:type="dcterms:W3CDTF">2025-02-09T08:33:11Z</dcterms:created>
  <dcterms:modified xsi:type="dcterms:W3CDTF">2025-02-16T18:53:24Z</dcterms:modified>
</cp:coreProperties>
</file>