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2" r:id="rId6"/>
    <p:sldId id="274" r:id="rId7"/>
    <p:sldId id="277" r:id="rId8"/>
    <p:sldId id="276" r:id="rId9"/>
    <p:sldId id="278" r:id="rId10"/>
    <p:sldId id="279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71" r:id="rId21"/>
    <p:sldId id="280" r:id="rId22"/>
    <p:sldId id="297" r:id="rId23"/>
  </p:sldIdLst>
  <p:sldSz cx="12192000" cy="6858000"/>
  <p:notesSz cx="6858000" cy="9144000"/>
  <p:defaultTextStyle>
    <a:defPPr>
      <a:defRPr lang="fr-M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258104-FA83-4029-AA5E-470502FB5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292F18-6C59-4AB6-8871-42DB134DF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328E43-ECDA-47CC-A083-68BBA8B30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EB5DD2-3D7D-4EC4-90B2-9E6A56009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453F53-C99A-4F3C-8F1B-13D460078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08509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576519-01C4-4D94-A0A3-52CC7191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E16BFA-B0E9-4A64-AD7B-7FBB99851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988C8-F8A0-4AC2-AF64-93CE450FD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2FD748-167F-492A-94DD-29B946EC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AB9A88-D624-4643-AAD7-BE99DE0AE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64795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CD8C9A-54DD-4826-89C0-9FF156AE4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014DBA-274C-4A28-A8C8-FE9F4EF98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9EBB84-B55B-46C7-9060-D622A9250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6B5F22-1330-4A33-9745-16777F7A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88DE7C-B5BA-4C33-9A92-F5E41CF4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5224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DC366-2501-4C87-8928-D77E05B2E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9279F3-6689-4C1D-9D40-2882E1A84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CFEDD1-8AFB-4B70-A15B-CC13DCC32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732F24-16FE-4CFA-8171-C36DD2D2D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9B7A24-DB13-465C-AABF-EC989C242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B9E8BB-1F61-49C7-BA93-D41EA279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994543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6F481D-E89B-4EE7-9F1F-AB0747B9A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96370C-034C-41A2-86DA-9FBE8D6DF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AE45F2-98EF-4A6A-BB8E-40FC0D2A3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2CF9717-B190-48DA-B889-32A00B89C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33A764-48CB-4789-B2E6-4F6BAE890F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792F393-2C0A-4887-9865-364100D5F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1687A5C-8184-4DD1-B033-BB7D632C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C11121-EEE7-4D47-9860-EA65F49DE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89490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E61B6-315D-4D69-BD05-47A77A394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24B8B1B-0907-4B60-98B3-EB14F994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D53AB0-D6AC-4E03-BC28-DE411E7E5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3AC28E-E437-49C4-AE6A-4AC575910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465438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0EF492B-A67F-41E1-9ED3-F6DEE41A3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41F484E-BE43-4871-B630-33973774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BA7A38-B4F5-4056-9564-3BB69029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61377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0A8007-67EE-42E2-BEEC-9398F223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A3A0A2-99D6-4BBD-96DC-2B78C98EA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7FB43A6-04BE-48EE-8B55-D932A93FD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484F73-72F0-48C7-A047-5620C2B17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1A942C-2FAE-47E3-9D5F-3DBB7D725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FAC79D-CB0B-40D2-A13C-1CC88E7C8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35936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3B6629-338E-42BA-9419-2EA6CBC39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1BBA46-D73D-4A9D-98A6-264E20F6E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27B30D3-DA06-4939-9B2A-5C1AE7C0C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795306-297A-4A30-AB26-A5E98B89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459A8F-81ED-418A-8F22-DE4520AB3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DDCDA7-F642-4BC2-9F87-73729F0FE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790709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268F7D-2976-45ED-9B83-09B7203F8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41C062-2FB2-40A1-BCEE-453427147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0A1635-4597-4476-BFF4-718505F44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F4E5F4-6406-4403-9B19-2CB4995BF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BD3444-1029-4A5B-9A21-6B453ED87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62511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4346B5E-5E48-4436-BBDD-8D99C3C53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A40E60-3957-4244-B7C3-B230039C6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2E72D8-2577-4A38-B069-C98832800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62FF6B-71DD-4D9F-AE47-77DB598B1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74A0E2-F60C-455C-9B93-D2319C96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98948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5FBD83-3E7B-4EA6-86FE-F2DDCFDF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73B391-9C85-4A0D-8F8F-B11421F60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3CC6CD-3170-47E1-9F45-1E84F87FE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5D765-0F9B-4BC9-AA23-E2EE0AF60CC6}" type="datetimeFigureOut">
              <a:rPr lang="fr-MQ" smtClean="0"/>
              <a:t>21/02/2025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239757-1A3D-46E6-BF9E-3B125688E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67BDF9-E24F-4121-B5DD-607E3F2B5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90714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M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2295/evaluations-des-acquis-et-besoins-des-eleves-au-cp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duscol.education.fr/2298/evaluations-des-acquis-et-besoins-des-eleves-au-ce1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B14655-4110-437F-AFCA-58D23EDBE3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Vocabulaire et évaluations  repères CP CE1 24</a:t>
            </a:r>
            <a:endParaRPr lang="fr-MQ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DB5899-E146-4F9D-8CD3-07A307A96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68174"/>
          </a:xfrm>
        </p:spPr>
        <p:txBody>
          <a:bodyPr>
            <a:normAutofit fontScale="92500" lnSpcReduction="20000"/>
          </a:bodyPr>
          <a:lstStyle/>
          <a:p>
            <a:endParaRPr lang="fr-FR" dirty="0"/>
          </a:p>
          <a:p>
            <a:r>
              <a:rPr lang="fr-FR" b="1" dirty="0"/>
              <a:t>Exploitation des résultats:</a:t>
            </a:r>
          </a:p>
          <a:p>
            <a:pPr marL="342900" indent="-342900">
              <a:buFontTx/>
              <a:buChar char="-"/>
            </a:pPr>
            <a:r>
              <a:rPr lang="fr-FR" dirty="0"/>
              <a:t>dans une perspective de liaison Cycle 1/Cycle 2 (et particulièrement GS-CP-CE1-CE2) ;</a:t>
            </a:r>
          </a:p>
          <a:p>
            <a:pPr marL="342900" indent="-342900">
              <a:buFontTx/>
              <a:buChar char="-"/>
            </a:pPr>
            <a:r>
              <a:rPr lang="fr-FR" dirty="0"/>
              <a:t>Avec des extraits des programmes publiés au BO  du 31 octobre 2024:</a:t>
            </a:r>
          </a:p>
          <a:p>
            <a:pPr marL="342900" indent="-342900">
              <a:buFontTx/>
              <a:buChar char="-"/>
            </a:pPr>
            <a:r>
              <a:rPr lang="fr-FR" dirty="0"/>
              <a:t>Avec présentation de l’item commun aux évaluations de début CP et de début CE1 et des extraits des fiches ressources pour l’accompagnement des élèves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2359895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64A6273-4C82-478C-91F6-E1CE92BBB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256" y="1020871"/>
            <a:ext cx="7483488" cy="481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83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836752-3AB0-45B3-8E77-45EDF08E1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26003"/>
            <a:ext cx="5157787" cy="588397"/>
          </a:xfrm>
        </p:spPr>
        <p:txBody>
          <a:bodyPr/>
          <a:lstStyle/>
          <a:p>
            <a:pPr algn="ctr"/>
            <a:r>
              <a:rPr lang="fr-FR" dirty="0"/>
              <a:t>CP</a:t>
            </a:r>
            <a:endParaRPr lang="fr-MQ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FB82743-28DF-4EDF-B4F8-91E4C3460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437323"/>
            <a:ext cx="5183188" cy="477077"/>
          </a:xfrm>
        </p:spPr>
        <p:txBody>
          <a:bodyPr/>
          <a:lstStyle/>
          <a:p>
            <a:pPr algn="ctr"/>
            <a:r>
              <a:rPr lang="fr-FR" dirty="0"/>
              <a:t>CP – Guide des scores</a:t>
            </a:r>
            <a:endParaRPr lang="fr-MQ" dirty="0"/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19459732-4463-43BB-B6E7-AA245A7E635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400537" y="914400"/>
            <a:ext cx="4951675" cy="1449120"/>
          </a:xfrm>
          <a:prstGeom prst="rect">
            <a:avLst/>
          </a:prstGeo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50803A1F-BCEC-4C1C-8F44-6CFBAE0605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6834" y="1017768"/>
            <a:ext cx="5311471" cy="559771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A8333B-408E-4C20-959E-9F170FAC3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746" y="2536467"/>
            <a:ext cx="2728801" cy="407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08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FC2964-A989-4F19-A0CD-39560BFAB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97565"/>
            <a:ext cx="5157787" cy="580445"/>
          </a:xfrm>
        </p:spPr>
        <p:txBody>
          <a:bodyPr/>
          <a:lstStyle/>
          <a:p>
            <a:pPr algn="ctr"/>
            <a:r>
              <a:rPr lang="fr-FR" dirty="0"/>
              <a:t>CE1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1FE021-6A77-478B-9293-EA76E9B31E2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MQ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024B483-9DB2-4D99-B06D-CFB5E7F0CA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453225"/>
            <a:ext cx="5183188" cy="644056"/>
          </a:xfrm>
        </p:spPr>
        <p:txBody>
          <a:bodyPr/>
          <a:lstStyle/>
          <a:p>
            <a:pPr algn="ctr"/>
            <a:r>
              <a:rPr lang="fr-FR" dirty="0"/>
              <a:t>CE1 Guide des scores</a:t>
            </a:r>
            <a:endParaRPr lang="fr-MQ" dirty="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5883DB8A-2161-465F-8126-BF57D32B251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645430" y="2505075"/>
            <a:ext cx="2236727" cy="3684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CB9C35-73B7-4F22-8A91-0A7C8FA49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63" y="978010"/>
            <a:ext cx="5730737" cy="55853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C459FB1-8201-4D0A-A496-8B2785C8A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1" y="1043408"/>
            <a:ext cx="4935772" cy="142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6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686D1F-EE51-4700-8891-009C496E5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30938"/>
          </a:xfrm>
        </p:spPr>
        <p:txBody>
          <a:bodyPr/>
          <a:lstStyle/>
          <a:p>
            <a:pPr algn="ctr"/>
            <a:r>
              <a:rPr lang="fr-FR" b="1" dirty="0"/>
              <a:t>Points d’attention</a:t>
            </a:r>
            <a:endParaRPr lang="fr-MQ" b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3EF5C5-8B4A-42E2-BAAA-88350C665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Evaluations d’acquis de l’année N-1 avec des accroissement des attendus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2F284F-18FB-4E89-BB33-78E304CB2B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CP septembre =&gt; évaluation des acquis de GS.</a:t>
            </a:r>
          </a:p>
          <a:p>
            <a:r>
              <a:rPr lang="fr-FR" dirty="0"/>
              <a:t>CE1 septembre =&gt; évaluation des acquis de CP.</a:t>
            </a:r>
          </a:p>
          <a:p>
            <a:r>
              <a:rPr lang="fr-FR" dirty="0"/>
              <a:t>Score satisfaisant pour les mêmes items: 11/15 acquis de GS -   13/15 acquis de CP</a:t>
            </a:r>
            <a:endParaRPr lang="fr-MQ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6050D1-7074-4F4D-BDDA-C281C1A448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Extraits programmes 2024 – BO 31 octobre 2024</a:t>
            </a:r>
            <a:endParaRPr lang="fr-MQ" b="0" dirty="0"/>
          </a:p>
          <a:p>
            <a:r>
              <a:rPr lang="fr-FR" b="0" dirty="0"/>
              <a:t> </a:t>
            </a:r>
            <a:r>
              <a:rPr lang="fr-FR" dirty="0"/>
              <a:t>Programme d‘enseignement pour le développement et la structuration du langage oral et écrit du cycle 1 </a:t>
            </a:r>
            <a:endParaRPr lang="fr-MQ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3E9FE5-235C-4A76-9732-AFE02C067AB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L’enseignement du vocabulaire est </a:t>
            </a:r>
            <a:r>
              <a:rPr lang="fr-FR" b="1" dirty="0"/>
              <a:t>prioritaire à l’école maternelle</a:t>
            </a:r>
            <a:r>
              <a:rPr lang="fr-FR" dirty="0"/>
              <a:t>. Une bonne connaissance lexicale permet de mieux comprendre et de mieux s’exprimer. Une maitrise suffisante de la langue repose sur l’usage d’</a:t>
            </a:r>
            <a:r>
              <a:rPr lang="fr-FR" b="1" dirty="0"/>
              <a:t>au</a:t>
            </a:r>
            <a:r>
              <a:rPr lang="fr-FR" dirty="0"/>
              <a:t> </a:t>
            </a:r>
            <a:r>
              <a:rPr lang="fr-FR" b="1" dirty="0"/>
              <a:t>moins 2 500 mots en fin de grande section</a:t>
            </a:r>
            <a:r>
              <a:rPr lang="fr-FR" dirty="0"/>
              <a:t>. </a:t>
            </a:r>
            <a:r>
              <a:rPr lang="fr-FR" b="1" dirty="0"/>
              <a:t>L’enseignement du vocabulaire doit donc être explicite, progressif et structuré</a:t>
            </a:r>
            <a:r>
              <a:rPr lang="fr-FR" dirty="0"/>
              <a:t>. 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3991580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534A36D-815B-4229-AD88-504E652D5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6252"/>
          </a:xfrm>
        </p:spPr>
        <p:txBody>
          <a:bodyPr>
            <a:normAutofit fontScale="90000"/>
          </a:bodyPr>
          <a:lstStyle/>
          <a:p>
            <a:r>
              <a:rPr lang="fr-FR" sz="2700" b="1" dirty="0"/>
              <a:t>Extraits programmes 2024 Programme d‘enseignement pour le développement et la structuration du langage oral et écrit du cycle 1  (BO 31 octobre 2024)</a:t>
            </a:r>
            <a:endParaRPr lang="fr-MQ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2FADEC9-80F1-4C78-8D32-9BE7DD350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8355"/>
            <a:ext cx="10515600" cy="4928608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/>
              <a:t>Enrichir son vocabulaire </a:t>
            </a:r>
          </a:p>
          <a:p>
            <a:pPr marL="0" indent="0">
              <a:buNone/>
            </a:pPr>
            <a:r>
              <a:rPr lang="fr-FR" dirty="0"/>
              <a:t>L’enrichissement lexical à l’école maternelle vise à conduire l’enfant à parler plus et mieux. L’extension et l’approfondissement du vocabulaire sont au cœur des apprentissages langagiers à l’école maternelle et doivent être enseignés explicitement dans des temps d’apprentissage spécifiques. Au-delà des mots découverts incidemment, </a:t>
            </a:r>
            <a:r>
              <a:rPr lang="fr-FR" b="1" dirty="0"/>
              <a:t>des réseaux lexicaux</a:t>
            </a:r>
            <a:r>
              <a:rPr lang="fr-FR" dirty="0"/>
              <a:t>, choisis par le professeur, doivent être élaborés de manière réfléchie, planifiée et progressive, lors de l’année scolaire et sur l’ensemble du cycle. </a:t>
            </a:r>
          </a:p>
          <a:p>
            <a:r>
              <a:rPr lang="fr-FR" dirty="0"/>
              <a:t>Le professeur et l’ensemble des personnes présentes dans la classe veillent à employer à tous les instants un lexique adapté à de jeunes élèves tout en respectant une syntaxe exemplaire. </a:t>
            </a:r>
            <a:r>
              <a:rPr lang="fr-FR" b="1" dirty="0"/>
              <a:t>Les séquences d’enseignement du vocabulaire suivent quatre étapes essentielles</a:t>
            </a:r>
            <a:r>
              <a:rPr lang="fr-FR" dirty="0"/>
              <a:t> : </a:t>
            </a:r>
          </a:p>
          <a:p>
            <a:pPr>
              <a:buFontTx/>
              <a:buChar char="-"/>
            </a:pPr>
            <a:r>
              <a:rPr lang="fr-FR" dirty="0"/>
              <a:t>apporter de nouveaux mots dans tous les domaines ; </a:t>
            </a:r>
          </a:p>
          <a:p>
            <a:pPr marL="0" indent="0">
              <a:buNone/>
            </a:pPr>
            <a:r>
              <a:rPr lang="fr-FR" dirty="0"/>
              <a:t>- structurer le lexique pour percevoir les liens sémantiques et morphologiques que les mots entretiennent entre eux ; </a:t>
            </a:r>
          </a:p>
          <a:p>
            <a:pPr>
              <a:buFontTx/>
              <a:buChar char="-"/>
            </a:pPr>
            <a:r>
              <a:rPr lang="fr-FR" dirty="0"/>
              <a:t>faire mémoriser par des activités dédiées ; </a:t>
            </a:r>
          </a:p>
          <a:p>
            <a:pPr>
              <a:buFontTx/>
              <a:buChar char="-"/>
            </a:pPr>
            <a:r>
              <a:rPr lang="fr-FR" dirty="0"/>
              <a:t>réutiliser le vocabulaire appris dans les activités orales (scénarios sociaux dans les espaces jeux, dictées à l’adulte, narration d’albums, etc.). </a:t>
            </a:r>
          </a:p>
          <a:p>
            <a:pPr marL="0" indent="0">
              <a:buNone/>
            </a:pPr>
            <a:endParaRPr lang="fr-MQ" dirty="0"/>
          </a:p>
          <a:p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3568809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A74D13-2E5F-4183-8462-F85DED10E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/>
              <a:t>Extraits programmes 2024 Programme d‘enseignement pour le développement et la structuration du langage oral et écrit du cycle 1 : BO du 31 octobre 2024</a:t>
            </a:r>
            <a:endParaRPr lang="fr-MQ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10FC7B-5502-4B23-BF3B-6C234572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Articuler distinctement:</a:t>
            </a:r>
          </a:p>
          <a:p>
            <a:endParaRPr lang="fr-MQ" b="1" dirty="0"/>
          </a:p>
        </p:txBody>
      </p:sp>
      <p:pic>
        <p:nvPicPr>
          <p:cNvPr id="4" name="Espace réservé du contenu 1">
            <a:extLst>
              <a:ext uri="{FF2B5EF4-FFF2-40B4-BE49-F238E27FC236}">
                <a16:creationId xmlns:a16="http://schemas.microsoft.com/office/drawing/2014/main" id="{560B4283-C1A0-4C5E-8F93-B31CEDDC9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663" y="2353586"/>
            <a:ext cx="10603727" cy="416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67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7126282-B293-4498-8B52-5FFFCB63F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3" y="766996"/>
            <a:ext cx="10471868" cy="34153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CDB6F6-1713-457A-B7DB-66F236F24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304" y="4287016"/>
            <a:ext cx="10058400" cy="193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08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BBA60F-EAF6-48BC-A762-CC1048399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1912"/>
          </a:xfrm>
        </p:spPr>
        <p:txBody>
          <a:bodyPr>
            <a:normAutofit fontScale="90000"/>
          </a:bodyPr>
          <a:lstStyle/>
          <a:p>
            <a:r>
              <a:rPr lang="fr-FR" sz="4000" b="1" dirty="0"/>
              <a:t>Programme de français du cycle 2 – BO 31 octobre 2024</a:t>
            </a:r>
            <a:endParaRPr lang="fr-MQ" sz="40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EC338AE-9931-475C-9CC8-16ED00912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1527" y="1231900"/>
            <a:ext cx="5728946" cy="49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82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3C425C-ACF4-4D1A-B29F-B30C89D94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522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Programme de français du cycle 2 – BO 31 octobre 2024</a:t>
            </a:r>
            <a:endParaRPr lang="fr-MQ" sz="36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B8B9183-0332-476A-8A7B-D1B96E8E7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34602"/>
            <a:ext cx="9705230" cy="465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42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62A715F-BB2C-420D-ABB0-756462CE8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327"/>
          </a:xfrm>
        </p:spPr>
        <p:txBody>
          <a:bodyPr/>
          <a:lstStyle/>
          <a:p>
            <a:pPr algn="ctr"/>
            <a:r>
              <a:rPr lang="fr-FR" b="1" dirty="0"/>
              <a:t>CP – CE1 -  15 items</a:t>
            </a:r>
            <a:endParaRPr lang="fr-MQ" b="1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5791595F-0F4C-4105-AB96-275DD17183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r="175" b="18868"/>
          <a:stretch/>
        </p:blipFill>
        <p:spPr>
          <a:xfrm>
            <a:off x="381663" y="1232451"/>
            <a:ext cx="5096786" cy="5260423"/>
          </a:xfrm>
          <a:prstGeom prst="rect">
            <a:avLst/>
          </a:prstGeom>
        </p:spPr>
      </p:pic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7B21C26F-C068-4D61-A677-ABEFD317F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72647" y="1431235"/>
            <a:ext cx="5581153" cy="474572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Ex: Ecoutez et entourer: </a:t>
            </a:r>
            <a:r>
              <a:rPr lang="fr-FR" b="1" dirty="0"/>
              <a:t>fourchette</a:t>
            </a:r>
          </a:p>
          <a:p>
            <a:pPr marL="0" indent="0">
              <a:buNone/>
            </a:pPr>
            <a:endParaRPr lang="fr-MQ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6927397-F5EB-4DD5-9ABF-6243E29C8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695" y="2208289"/>
            <a:ext cx="5235056" cy="352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967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55EEB8-E25F-4DD4-91B1-160631860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hiver</a:t>
            </a:r>
            <a:r>
              <a:rPr lang="fr-FR" dirty="0"/>
              <a:t> 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4E6390-63E4-46C3-99CC-0181CF99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rire</a:t>
            </a:r>
            <a:endParaRPr lang="fr-MQ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018815-F9C7-4A1A-BF5F-9488685D4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24" y="1480755"/>
            <a:ext cx="6302286" cy="40237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1DEE24-A21A-4CE0-8D31-AD3FB8797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6" y="1480755"/>
            <a:ext cx="6157494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346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55EEB8-E25F-4DD4-91B1-160631860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clou</a:t>
            </a:r>
            <a:r>
              <a:rPr lang="fr-FR" dirty="0"/>
              <a:t> 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4E6390-63E4-46C3-99CC-0181CF99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coudre</a:t>
            </a:r>
            <a:endParaRPr lang="fr-MQ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C075D3-D953-41D5-B4CF-81FC584EE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6534"/>
            <a:ext cx="6035563" cy="42675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790331-C283-4FFD-A819-B8D689C96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563" y="1611472"/>
            <a:ext cx="5540220" cy="36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10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55EEB8-E25F-4DD4-91B1-160631860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voile</a:t>
            </a:r>
            <a:r>
              <a:rPr lang="fr-FR" dirty="0"/>
              <a:t> 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4E6390-63E4-46C3-99CC-0181CF99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cacher</a:t>
            </a:r>
            <a:r>
              <a:rPr lang="fr-FR" dirty="0"/>
              <a:t> </a:t>
            </a:r>
            <a:endParaRPr lang="fr-MQ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DDD0AE6-4150-49AD-B55B-372C3A3B4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59" y="1592421"/>
            <a:ext cx="5464013" cy="36731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F94453-5E9A-4C2A-B1D5-155E6A3BC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16214"/>
            <a:ext cx="5540220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67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55EEB8-E25F-4DD4-91B1-160631860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pédale</a:t>
            </a:r>
            <a:r>
              <a:rPr lang="fr-FR" dirty="0"/>
              <a:t> 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4E6390-63E4-46C3-99CC-0181CF99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scier</a:t>
            </a:r>
            <a:endParaRPr lang="fr-MQ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9AA4C1-44C3-4F4A-9E8F-6DB5FDD73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00" y="1574426"/>
            <a:ext cx="5494496" cy="36960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BBD66A-897E-4598-B0A8-2AE22D28A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843" y="1521081"/>
            <a:ext cx="5540220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17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55EEB8-E25F-4DD4-91B1-160631860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s’éveiller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4E6390-63E4-46C3-99CC-0181CF99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courir</a:t>
            </a:r>
            <a:endParaRPr lang="fr-MQ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87756D-8E79-4875-80ED-8404E25E1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90" y="1601098"/>
            <a:ext cx="5464013" cy="36426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147C7A-99CF-40AA-98DE-A91CEACEB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562995"/>
            <a:ext cx="5471634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79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55EEB8-E25F-4DD4-91B1-160631860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briser</a:t>
            </a:r>
            <a:r>
              <a:rPr lang="fr-FR" dirty="0"/>
              <a:t> 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4E6390-63E4-46C3-99CC-0181CF99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tronc</a:t>
            </a:r>
            <a:endParaRPr lang="fr-MQ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D2D29E-4EAC-4C2E-974A-F43742F92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05" y="1772814"/>
            <a:ext cx="5502117" cy="37417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E5C13E-165F-4F1E-946C-69649F330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993" y="1772814"/>
            <a:ext cx="5464013" cy="36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73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55EEB8-E25F-4DD4-91B1-160631860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quille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4E6390-63E4-46C3-99CC-0181CF99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coude</a:t>
            </a:r>
            <a:endParaRPr lang="fr-MQ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F75256-5114-42E7-A473-E4BFE8F44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10" y="1620150"/>
            <a:ext cx="5502117" cy="36045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434DF4-0B78-4C82-ABCE-9E6713D5D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620150"/>
            <a:ext cx="5578323" cy="367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98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55EEB8-E25F-4DD4-91B1-160631860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67910"/>
            <a:ext cx="5181600" cy="5509053"/>
          </a:xfrm>
        </p:spPr>
        <p:txBody>
          <a:bodyPr/>
          <a:lstStyle/>
          <a:p>
            <a:r>
              <a:rPr lang="fr-FR" dirty="0"/>
              <a:t>Ecoutez et entourer: </a:t>
            </a:r>
            <a:r>
              <a:rPr lang="fr-FR" b="1" dirty="0"/>
              <a:t>orage</a:t>
            </a:r>
            <a:endParaRPr lang="fr-MQ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BCEF49-8C57-439A-8520-E21C57858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18" y="1755587"/>
            <a:ext cx="5563082" cy="3680779"/>
          </a:xfrm>
          <a:prstGeom prst="rect">
            <a:avLst/>
          </a:prstGeom>
        </p:spPr>
      </p:pic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CC50829-AD41-4A16-BFBF-CFF4417CA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548640"/>
            <a:ext cx="5181600" cy="5628323"/>
          </a:xfrm>
        </p:spPr>
        <p:txBody>
          <a:bodyPr/>
          <a:lstStyle/>
          <a:p>
            <a:r>
              <a:rPr lang="fr-FR" dirty="0"/>
              <a:t>Ressources signalées:</a:t>
            </a:r>
          </a:p>
          <a:p>
            <a:pPr marL="0" indent="0">
              <a:buNone/>
            </a:pPr>
            <a:r>
              <a:rPr lang="fr-FR" dirty="0">
                <a:hlinkClick r:id="rId3"/>
              </a:rPr>
              <a:t>https://eduscol.education.fr/2295/evaluations-des-acquis-et-besoins-des-eleves-au-cp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4"/>
              </a:rPr>
              <a:t>https://eduscol.education.fr/2298/evaluations-des-acquis-et-besoins-des-eleves-au-ce1</a:t>
            </a:r>
            <a:endParaRPr lang="fr-FR" dirty="0"/>
          </a:p>
          <a:p>
            <a:pPr marL="0" indent="0">
              <a:buNone/>
            </a:pP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2537574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332FA6A-6FBF-4802-8582-0A1186971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16" y="361684"/>
            <a:ext cx="4740051" cy="61346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E23398-BDF8-4A5B-9BE8-2184DA0CD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805" y="849407"/>
            <a:ext cx="4503810" cy="56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663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431EEB1-BA41-48FD-9E7E-EC158CCC0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03" t="3762" b="1430"/>
          <a:stretch/>
        </p:blipFill>
        <p:spPr>
          <a:xfrm>
            <a:off x="238539" y="230590"/>
            <a:ext cx="4206240" cy="14860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CA5677-2A7E-43F5-92CF-B9F9426F4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805" y="350253"/>
            <a:ext cx="7018628" cy="615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23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A241FF-0A86-42E4-B759-E045D1679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fr-FR" dirty="0"/>
              <a:t>Merci pour votre attention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15285848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577</Words>
  <Application>Microsoft Office PowerPoint</Application>
  <PresentationFormat>Grand écran</PresentationFormat>
  <Paragraphs>54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Thème Office</vt:lpstr>
      <vt:lpstr>Vocabulaire et évaluations  repères CP CE1 24</vt:lpstr>
      <vt:lpstr>Présentation PowerPoint</vt:lpstr>
      <vt:lpstr>Présentation PowerPoint</vt:lpstr>
      <vt:lpstr>Présentation PowerPoint</vt:lpstr>
      <vt:lpstr>Points d’attention</vt:lpstr>
      <vt:lpstr>Extraits programmes 2024 Programme d‘enseignement pour le développement et la structuration du langage oral et écrit du cycle 1  (BO 31 octobre 2024)</vt:lpstr>
      <vt:lpstr>Extraits programmes 2024 Programme d‘enseignement pour le développement et la structuration du langage oral et écrit du cycle 1 : BO du 31 octobre 2024</vt:lpstr>
      <vt:lpstr>Présentation PowerPoint</vt:lpstr>
      <vt:lpstr>Programme de français du cycle 2 – BO 31 octobre 2024</vt:lpstr>
      <vt:lpstr>Programme de français du cycle 2 – BO 31 octobre 2024</vt:lpstr>
      <vt:lpstr>CP – CE1 -  15 items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USER</cp:lastModifiedBy>
  <cp:revision>23</cp:revision>
  <dcterms:created xsi:type="dcterms:W3CDTF">2025-02-09T08:33:11Z</dcterms:created>
  <dcterms:modified xsi:type="dcterms:W3CDTF">2025-02-21T10:14:17Z</dcterms:modified>
</cp:coreProperties>
</file>