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3A5DF504-08DE-DD47-B47F-239710FF6EA9}" type="datetimeFigureOut">
              <a:rPr lang="es-ES" smtClean="0"/>
              <a:t>24/2/16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4F7E106-D37A-DF4F-9C0C-CFFE6AB45A1C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7010400" y="2292210"/>
            <a:ext cx="1981200" cy="1828800"/>
          </a:xfrm>
        </p:spPr>
        <p:txBody>
          <a:bodyPr>
            <a:normAutofit/>
          </a:bodyPr>
          <a:lstStyle/>
          <a:p>
            <a:r>
              <a:rPr lang="es-ES" sz="4400" dirty="0" smtClean="0"/>
              <a:t>1939 - 1975</a:t>
            </a:r>
            <a:endParaRPr lang="es-ES" sz="4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11634"/>
            <a:ext cx="6324600" cy="1828800"/>
          </a:xfrm>
        </p:spPr>
        <p:txBody>
          <a:bodyPr>
            <a:normAutofit/>
          </a:bodyPr>
          <a:lstStyle/>
          <a:p>
            <a:pPr algn="ctr"/>
            <a:r>
              <a:rPr lang="es-ES" sz="4600" b="1" dirty="0" smtClean="0"/>
              <a:t>La dictadura franquista </a:t>
            </a:r>
            <a:endParaRPr lang="es-ES" sz="4600" b="1" dirty="0"/>
          </a:p>
        </p:txBody>
      </p:sp>
      <p:pic>
        <p:nvPicPr>
          <p:cNvPr id="6" name="Imagen 5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13" y="3184776"/>
            <a:ext cx="3034351" cy="303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1000" y="1944121"/>
            <a:ext cx="8407893" cy="4407408"/>
          </a:xfrm>
        </p:spPr>
        <p:txBody>
          <a:bodyPr>
            <a:normAutofit/>
          </a:bodyPr>
          <a:lstStyle/>
          <a:p>
            <a:pPr algn="just"/>
            <a:r>
              <a:rPr lang="es-ES" sz="2600" dirty="0" smtClean="0"/>
              <a:t>Concentración de todos los poderes en una sola persona: Francisco Franco</a:t>
            </a:r>
          </a:p>
          <a:p>
            <a:pPr algn="just"/>
            <a:r>
              <a:rPr lang="es-ES" sz="2600" dirty="0" smtClean="0"/>
              <a:t>Estado unitario y centralista</a:t>
            </a:r>
          </a:p>
          <a:p>
            <a:pPr algn="just"/>
            <a:r>
              <a:rPr lang="es-ES" sz="2600" dirty="0" smtClean="0"/>
              <a:t>Represi</a:t>
            </a:r>
            <a:r>
              <a:rPr lang="es-ES" sz="2600" dirty="0" smtClean="0"/>
              <a:t>ón constante de la oposición</a:t>
            </a:r>
          </a:p>
          <a:p>
            <a:pPr algn="just"/>
            <a:r>
              <a:rPr lang="es-ES" sz="2600" dirty="0" smtClean="0"/>
              <a:t>Contrario al comunismo, liberalismo y parlamentarismo </a:t>
            </a:r>
          </a:p>
          <a:p>
            <a:pPr marL="45720" indent="0">
              <a:buNone/>
            </a:pPr>
            <a:endParaRPr lang="es-ES" sz="3200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</a:t>
            </a:r>
            <a:r>
              <a:rPr lang="es-ES" dirty="0" smtClean="0"/>
              <a:t>ísticas y fundamentos ideológicos</a:t>
            </a:r>
            <a:endParaRPr lang="es-ES" dirty="0"/>
          </a:p>
        </p:txBody>
      </p:sp>
      <p:pic>
        <p:nvPicPr>
          <p:cNvPr id="4" name="Imagen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920" y="4450421"/>
            <a:ext cx="3649658" cy="190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7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1000" y="1759529"/>
            <a:ext cx="6882715" cy="2395251"/>
          </a:xfrm>
        </p:spPr>
        <p:txBody>
          <a:bodyPr>
            <a:noAutofit/>
          </a:bodyPr>
          <a:lstStyle/>
          <a:p>
            <a:pPr algn="just"/>
            <a:r>
              <a:rPr lang="es-ES" sz="2100" dirty="0" smtClean="0"/>
              <a:t>Hegemon</a:t>
            </a:r>
            <a:r>
              <a:rPr lang="es-ES" sz="2100" dirty="0" smtClean="0"/>
              <a:t>ía de la Iglesia católica en todos los aspectos de la vida pública y privada </a:t>
            </a:r>
            <a:endParaRPr lang="es-ES" sz="2100" dirty="0"/>
          </a:p>
          <a:p>
            <a:pPr algn="just"/>
            <a:endParaRPr lang="es-ES" sz="2100" dirty="0" smtClean="0"/>
          </a:p>
          <a:p>
            <a:pPr algn="just"/>
            <a:r>
              <a:rPr lang="es-ES" sz="2100" dirty="0" smtClean="0"/>
              <a:t>Oposici</a:t>
            </a:r>
            <a:r>
              <a:rPr lang="es-ES" sz="2100" dirty="0" smtClean="0"/>
              <a:t>ón al nacionalismo extranjero y nacional que amenace la unidad de España</a:t>
            </a:r>
          </a:p>
          <a:p>
            <a:pPr algn="just"/>
            <a:endParaRPr lang="es-ES" sz="2100" dirty="0" smtClean="0"/>
          </a:p>
          <a:p>
            <a:pPr algn="just"/>
            <a:r>
              <a:rPr lang="es-ES" sz="2100" dirty="0" smtClean="0"/>
              <a:t>Militarismo </a:t>
            </a:r>
          </a:p>
          <a:p>
            <a:pPr marL="45720" indent="0" algn="just">
              <a:buNone/>
            </a:pPr>
            <a:endParaRPr lang="es-ES" sz="2100" dirty="0" smtClean="0"/>
          </a:p>
          <a:p>
            <a:pPr algn="just"/>
            <a:r>
              <a:rPr lang="es-ES" sz="2100" dirty="0" smtClean="0"/>
              <a:t>Control de los medios de comunicaci</a:t>
            </a:r>
            <a:r>
              <a:rPr lang="es-ES" sz="2100" dirty="0" smtClean="0"/>
              <a:t>ón</a:t>
            </a:r>
          </a:p>
          <a:p>
            <a:pPr algn="just"/>
            <a:endParaRPr lang="es-ES" sz="2100" dirty="0" smtClean="0"/>
          </a:p>
          <a:p>
            <a:pPr algn="just"/>
            <a:r>
              <a:rPr lang="es-ES" sz="2100" dirty="0" smtClean="0"/>
              <a:t>Influencia en las familias: difusi</a:t>
            </a:r>
            <a:r>
              <a:rPr lang="es-ES" sz="2100" dirty="0" smtClean="0"/>
              <a:t>ón de principios ideológicos conservadores </a:t>
            </a:r>
            <a:endParaRPr lang="es-ES" sz="21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Características y fundamentos ideológicos</a:t>
            </a:r>
          </a:p>
        </p:txBody>
      </p:sp>
      <p:pic>
        <p:nvPicPr>
          <p:cNvPr id="4" name="Imagen 3" descr="Flag_of_Spain_(1945_-_1977)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191" y="3413000"/>
            <a:ext cx="2508069" cy="16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60773" y="1719071"/>
            <a:ext cx="8407893" cy="4407408"/>
          </a:xfrm>
        </p:spPr>
        <p:txBody>
          <a:bodyPr/>
          <a:lstStyle/>
          <a:p>
            <a:pPr algn="just"/>
            <a:r>
              <a:rPr lang="es-ES" sz="2200" dirty="0" smtClean="0"/>
              <a:t>Pilares institucionales del franquismo:</a:t>
            </a:r>
          </a:p>
          <a:p>
            <a:pPr algn="just"/>
            <a:endParaRPr lang="es-ES" sz="2200" dirty="0" smtClean="0"/>
          </a:p>
          <a:p>
            <a:pPr algn="just">
              <a:buFont typeface="Wingdings" charset="0"/>
              <a:buChar char=" "/>
            </a:pPr>
            <a:r>
              <a:rPr lang="es-ES" sz="2200" dirty="0" smtClean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s-ES" sz="2200" dirty="0" smtClean="0">
                <a:ea typeface="Wingdings"/>
                <a:cs typeface="Wingdings"/>
                <a:sym typeface="Wingdings"/>
              </a:rPr>
              <a:t>La </a:t>
            </a:r>
            <a:r>
              <a:rPr lang="es-ES" sz="2200" b="1" dirty="0" smtClean="0">
                <a:ea typeface="Wingdings"/>
                <a:cs typeface="Wingdings"/>
                <a:sym typeface="Wingdings"/>
              </a:rPr>
              <a:t>Falange</a:t>
            </a:r>
            <a:r>
              <a:rPr lang="es-ES" sz="2200" dirty="0" smtClean="0">
                <a:ea typeface="Wingdings"/>
                <a:cs typeface="Wingdings"/>
                <a:sym typeface="Wingdings"/>
              </a:rPr>
              <a:t>: único partido político permitido. Control de los medios de comunicación y de la administración. Su función era el adoctrinamiento.</a:t>
            </a:r>
          </a:p>
          <a:p>
            <a:pPr algn="just">
              <a:buFont typeface="Wingdings" charset="0"/>
              <a:buChar char=" "/>
            </a:pPr>
            <a:r>
              <a:rPr lang="es-ES" sz="2200" dirty="0" smtClean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s-ES" sz="2200" dirty="0" smtClean="0">
                <a:ea typeface="Wingdings"/>
                <a:cs typeface="Wingdings"/>
                <a:sym typeface="Wingdings"/>
              </a:rPr>
              <a:t>El </a:t>
            </a:r>
            <a:r>
              <a:rPr lang="es-ES" sz="2200" b="1" dirty="0" smtClean="0">
                <a:ea typeface="Wingdings"/>
                <a:cs typeface="Wingdings"/>
                <a:sym typeface="Wingdings"/>
              </a:rPr>
              <a:t>Ej</a:t>
            </a:r>
            <a:r>
              <a:rPr lang="es-ES" sz="2200" b="1" dirty="0" smtClean="0">
                <a:ea typeface="Wingdings"/>
                <a:cs typeface="Wingdings"/>
                <a:sym typeface="Wingdings"/>
              </a:rPr>
              <a:t>ército</a:t>
            </a:r>
            <a:r>
              <a:rPr lang="es-ES" sz="2200" dirty="0" smtClean="0">
                <a:ea typeface="Wingdings"/>
                <a:cs typeface="Wingdings"/>
                <a:sym typeface="Wingdings"/>
              </a:rPr>
              <a:t>: represión y control del orden público.</a:t>
            </a:r>
            <a:endParaRPr lang="es-ES" sz="2200" dirty="0" smtClean="0">
              <a:ea typeface="Wingdings"/>
              <a:cs typeface="Wingdings"/>
              <a:sym typeface="Wingdings"/>
            </a:endParaRPr>
          </a:p>
          <a:p>
            <a:pPr algn="just">
              <a:buFont typeface="Wingdings" charset="0"/>
              <a:buChar char=" "/>
            </a:pPr>
            <a:r>
              <a:rPr lang="es-ES" sz="2200" dirty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s-ES" sz="2200" dirty="0" smtClean="0">
                <a:latin typeface="+mj-lt"/>
                <a:ea typeface="Wingdings"/>
                <a:cs typeface="Wingdings"/>
                <a:sym typeface="Wingdings"/>
              </a:rPr>
              <a:t>La </a:t>
            </a:r>
            <a:r>
              <a:rPr lang="es-ES" sz="2200" b="1" dirty="0" smtClean="0">
                <a:latin typeface="+mj-lt"/>
                <a:ea typeface="Wingdings"/>
                <a:cs typeface="Wingdings"/>
                <a:sym typeface="Wingdings"/>
              </a:rPr>
              <a:t>Iglesia Cat</a:t>
            </a:r>
            <a:r>
              <a:rPr lang="es-ES" sz="2200" b="1" dirty="0" smtClean="0">
                <a:latin typeface="+mj-lt"/>
                <a:ea typeface="Wingdings"/>
                <a:cs typeface="Wingdings"/>
                <a:sym typeface="Wingdings"/>
              </a:rPr>
              <a:t>ólica: </a:t>
            </a:r>
            <a:r>
              <a:rPr lang="es-ES" sz="2200" dirty="0" smtClean="0">
                <a:latin typeface="+mj-lt"/>
                <a:ea typeface="Wingdings"/>
                <a:cs typeface="Wingdings"/>
                <a:sym typeface="Wingdings"/>
              </a:rPr>
              <a:t>legitimación del poder y control de la educación y la moral.</a:t>
            </a:r>
          </a:p>
          <a:p>
            <a:pPr>
              <a:buFont typeface="Wingdings" charset="0"/>
              <a:buChar char=" "/>
            </a:pPr>
            <a:r>
              <a:rPr lang="es-ES" dirty="0" smtClean="0">
                <a:latin typeface="Wingdings"/>
                <a:ea typeface="Wingdings"/>
                <a:cs typeface="Wingdings"/>
                <a:sym typeface="Wingdings"/>
              </a:rPr>
              <a:t>	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bases po</a:t>
            </a:r>
            <a:r>
              <a:rPr lang="es-ES" dirty="0" smtClean="0"/>
              <a:t>líticas</a:t>
            </a:r>
            <a:endParaRPr lang="es-ES" dirty="0"/>
          </a:p>
        </p:txBody>
      </p:sp>
      <p:pic>
        <p:nvPicPr>
          <p:cNvPr id="5" name="Imagen 4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129" y="4452776"/>
            <a:ext cx="1880537" cy="224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30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20226" y="1574396"/>
            <a:ext cx="8407893" cy="44074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s-ES" sz="2400" b="1" dirty="0" smtClean="0"/>
              <a:t>A favor:</a:t>
            </a:r>
          </a:p>
          <a:p>
            <a:pPr marL="45720" indent="0" algn="ctr">
              <a:buNone/>
            </a:pPr>
            <a:endParaRPr lang="es-ES" sz="1800" dirty="0" smtClean="0"/>
          </a:p>
          <a:p>
            <a:pPr algn="ctr"/>
            <a:r>
              <a:rPr lang="es-ES" sz="1900" dirty="0" smtClean="0"/>
              <a:t>La oligarqu</a:t>
            </a:r>
            <a:r>
              <a:rPr lang="es-ES" sz="1900" dirty="0" smtClean="0"/>
              <a:t>ía terrateniente y financiera </a:t>
            </a:r>
          </a:p>
          <a:p>
            <a:pPr algn="ctr"/>
            <a:r>
              <a:rPr lang="es-ES" sz="1900" dirty="0" smtClean="0"/>
              <a:t>Las clases medias rurales, sobre todo de Castilla </a:t>
            </a:r>
          </a:p>
          <a:p>
            <a:pPr marL="45720" indent="0" algn="ctr">
              <a:buNone/>
            </a:pPr>
            <a:endParaRPr lang="es-ES" sz="1800" dirty="0" smtClean="0"/>
          </a:p>
          <a:p>
            <a:pPr marL="45720" indent="0" algn="ctr">
              <a:buNone/>
            </a:pPr>
            <a:r>
              <a:rPr lang="es-ES" sz="2400" b="1" dirty="0" smtClean="0"/>
              <a:t>En contra: </a:t>
            </a:r>
          </a:p>
          <a:p>
            <a:pPr marL="45720" indent="0" algn="ctr">
              <a:buNone/>
            </a:pPr>
            <a:endParaRPr lang="es-ES" sz="1800" dirty="0" smtClean="0"/>
          </a:p>
          <a:p>
            <a:pPr algn="ctr"/>
            <a:r>
              <a:rPr lang="es-ES" sz="1900" dirty="0" smtClean="0"/>
              <a:t>Las clases medias urbanas y trabajadoras: las m</a:t>
            </a:r>
            <a:r>
              <a:rPr lang="es-ES" sz="1900" dirty="0" smtClean="0"/>
              <a:t>ás CRÍTICAS</a:t>
            </a:r>
          </a:p>
          <a:p>
            <a:pPr marL="45720" indent="0" algn="ctr">
              <a:buNone/>
            </a:pPr>
            <a:endParaRPr lang="es-ES" sz="1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bases sociales</a:t>
            </a:r>
            <a:endParaRPr lang="es-ES" dirty="0"/>
          </a:p>
        </p:txBody>
      </p:sp>
      <p:pic>
        <p:nvPicPr>
          <p:cNvPr id="4" name="Imagen 3" descr="posguerra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186" y="4620986"/>
            <a:ext cx="4367617" cy="201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6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Los años cuarenta y </a:t>
            </a:r>
            <a:r>
              <a:rPr lang="es-ES" dirty="0" smtClean="0"/>
              <a:t>parte de los cincuenta fueron los «Años del hambre»:</a:t>
            </a:r>
          </a:p>
          <a:p>
            <a:endParaRPr lang="es-ES" dirty="0" smtClean="0"/>
          </a:p>
          <a:p>
            <a:pPr>
              <a:buFont typeface="Wingdings" charset="0"/>
              <a:buChar char="è"/>
            </a:pPr>
            <a:r>
              <a:rPr lang="es-ES" dirty="0" smtClean="0">
                <a:ea typeface="Wingdings"/>
                <a:cs typeface="Wingdings"/>
                <a:sym typeface="Wingdings"/>
              </a:rPr>
              <a:t> Racionamiento de los alimentos: cartilla de racionamiento</a:t>
            </a:r>
          </a:p>
          <a:p>
            <a:pPr>
              <a:buFont typeface="Wingdings" charset="0"/>
              <a:buChar char="è"/>
            </a:pPr>
            <a:r>
              <a:rPr lang="es-ES" dirty="0" smtClean="0">
                <a:ea typeface="Wingdings"/>
                <a:cs typeface="Wingdings"/>
                <a:sym typeface="Wingdings"/>
              </a:rPr>
              <a:t> Extensi</a:t>
            </a:r>
            <a:r>
              <a:rPr lang="es-ES" dirty="0" smtClean="0">
                <a:ea typeface="Wingdings"/>
                <a:cs typeface="Wingdings"/>
                <a:sym typeface="Wingdings"/>
              </a:rPr>
              <a:t>ón del mercado negro</a:t>
            </a:r>
          </a:p>
          <a:p>
            <a:pPr>
              <a:buFont typeface="Wingdings" charset="0"/>
              <a:buChar char="è"/>
            </a:pPr>
            <a:r>
              <a:rPr lang="es-ES" dirty="0">
                <a:ea typeface="Wingdings"/>
                <a:cs typeface="Wingdings"/>
                <a:sym typeface="Wingdings"/>
              </a:rPr>
              <a:t> </a:t>
            </a:r>
            <a:r>
              <a:rPr lang="es-ES" dirty="0" smtClean="0">
                <a:ea typeface="Wingdings"/>
                <a:cs typeface="Wingdings"/>
                <a:sym typeface="Wingdings"/>
              </a:rPr>
              <a:t>El «estraperlo»</a:t>
            </a:r>
          </a:p>
          <a:p>
            <a:pPr>
              <a:buFont typeface="Wingdings" charset="0"/>
              <a:buChar char="è"/>
            </a:pPr>
            <a:endParaRPr lang="es-ES" dirty="0">
              <a:ea typeface="Wingdings"/>
              <a:cs typeface="Wingdings"/>
              <a:sym typeface="Wingdings"/>
            </a:endParaRPr>
          </a:p>
          <a:p>
            <a:r>
              <a:rPr lang="es-ES" dirty="0" smtClean="0">
                <a:ea typeface="Wingdings"/>
                <a:cs typeface="Wingdings"/>
                <a:sym typeface="Wingdings"/>
              </a:rPr>
              <a:t>Importancia de la «recomendación» </a:t>
            </a:r>
            <a:endParaRPr lang="es-ES" dirty="0" smtClean="0">
              <a:ea typeface="Wingdings"/>
              <a:cs typeface="Wingdings"/>
              <a:sym typeface="Wingdings"/>
            </a:endParaRPr>
          </a:p>
          <a:p>
            <a:pPr>
              <a:buFont typeface="Wingdings" charset="0"/>
              <a:buChar char="è"/>
            </a:pPr>
            <a:endParaRPr lang="es-ES" dirty="0">
              <a:ea typeface="Wingdings"/>
              <a:cs typeface="Wingdings"/>
              <a:sym typeface="Wingdings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POSGUERRA</a:t>
            </a:r>
            <a:endParaRPr lang="es-ES" dirty="0"/>
          </a:p>
        </p:txBody>
      </p:sp>
      <p:pic>
        <p:nvPicPr>
          <p:cNvPr id="4" name="Imagen 3" descr="cola_de_racionamiento_en_Medell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3" y="5007814"/>
            <a:ext cx="2549156" cy="1549409"/>
          </a:xfrm>
          <a:prstGeom prst="rect">
            <a:avLst/>
          </a:prstGeom>
        </p:spPr>
      </p:pic>
      <p:pic>
        <p:nvPicPr>
          <p:cNvPr id="6" name="Imagen 5" descr="imag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149" y="5007814"/>
            <a:ext cx="2902580" cy="1493597"/>
          </a:xfrm>
          <a:prstGeom prst="rect">
            <a:avLst/>
          </a:prstGeom>
        </p:spPr>
      </p:pic>
      <p:pic>
        <p:nvPicPr>
          <p:cNvPr id="8" name="Imagen 7" descr="descarga (1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35" y="3529284"/>
            <a:ext cx="3001904" cy="231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98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0999" y="1782414"/>
            <a:ext cx="8407893" cy="4984207"/>
          </a:xfrm>
        </p:spPr>
        <p:txBody>
          <a:bodyPr>
            <a:normAutofit/>
          </a:bodyPr>
          <a:lstStyle/>
          <a:p>
            <a:pPr algn="just"/>
            <a:r>
              <a:rPr lang="es-ES" sz="3200" dirty="0" smtClean="0"/>
              <a:t>1939-1959: construcci</a:t>
            </a:r>
            <a:r>
              <a:rPr lang="es-ES" sz="3200" dirty="0" smtClean="0"/>
              <a:t>ón de la dictadura y autarquía económica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 smtClean="0"/>
              <a:t>1959-1973: desarrollismo económico e inmovilismo político 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 smtClean="0"/>
              <a:t>1973-1975: crisis del r</a:t>
            </a:r>
            <a:r>
              <a:rPr lang="es-ES" sz="3200" dirty="0" smtClean="0"/>
              <a:t>égimen </a:t>
            </a:r>
            <a:endParaRPr lang="es-ES" sz="32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ETAPAS DEL FRANQUISMO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077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1000" y="1911971"/>
            <a:ext cx="8407893" cy="4407408"/>
          </a:xfrm>
        </p:spPr>
        <p:txBody>
          <a:bodyPr>
            <a:noAutofit/>
          </a:bodyPr>
          <a:lstStyle/>
          <a:p>
            <a:pPr algn="just"/>
            <a:r>
              <a:rPr lang="es-ES" sz="2800" dirty="0" smtClean="0"/>
              <a:t>Grave crisis econ</a:t>
            </a:r>
            <a:r>
              <a:rPr lang="es-ES" sz="2800" dirty="0" smtClean="0"/>
              <a:t>ómica. Empobrecimiento y retraso respecto a Europa</a:t>
            </a:r>
          </a:p>
          <a:p>
            <a:pPr algn="just"/>
            <a:r>
              <a:rPr lang="es-ES" sz="2800" dirty="0" smtClean="0"/>
              <a:t>Aislamiento internacional</a:t>
            </a:r>
          </a:p>
          <a:p>
            <a:pPr algn="just"/>
            <a:r>
              <a:rPr lang="es-ES" sz="2800" dirty="0" smtClean="0"/>
              <a:t>Control social e ideol</a:t>
            </a:r>
            <a:r>
              <a:rPr lang="es-ES" sz="2800" dirty="0" smtClean="0"/>
              <a:t>ógico de la población. Se impone el modelo de familia patriarcal: sumisión de la mujer</a:t>
            </a:r>
          </a:p>
          <a:p>
            <a:pPr algn="just"/>
            <a:r>
              <a:rPr lang="es-ES" sz="2800" dirty="0" smtClean="0"/>
              <a:t>Primeras manifestaciones</a:t>
            </a:r>
          </a:p>
          <a:p>
            <a:pPr algn="just"/>
            <a:r>
              <a:rPr lang="es-ES" sz="2800" dirty="0" smtClean="0"/>
              <a:t>M</a:t>
            </a:r>
            <a:r>
              <a:rPr lang="es-ES" sz="2800" dirty="0" smtClean="0"/>
              <a:t>ás de 500.000 españoles huyen del país (Francia, Unión Soviética, Latinoamérica) </a:t>
            </a:r>
            <a:endParaRPr lang="es-ES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1939-1959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1128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0999" y="1976271"/>
            <a:ext cx="8407893" cy="4407408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Modernizaci</a:t>
            </a:r>
            <a:r>
              <a:rPr lang="es-ES" sz="2800" dirty="0" smtClean="0"/>
              <a:t>ón de la estructura política</a:t>
            </a:r>
          </a:p>
          <a:p>
            <a:pPr algn="just"/>
            <a:r>
              <a:rPr lang="es-ES" sz="2800" dirty="0" smtClean="0"/>
              <a:t>Crecimiento industrial y del sector servicios. Inversiones extranjeras</a:t>
            </a:r>
          </a:p>
          <a:p>
            <a:pPr algn="just"/>
            <a:r>
              <a:rPr lang="es-ES" sz="2800" dirty="0" smtClean="0"/>
              <a:t>Éxodo rural a las ciudades y al extranjero </a:t>
            </a:r>
          </a:p>
          <a:p>
            <a:pPr algn="just"/>
            <a:r>
              <a:rPr lang="es-ES" sz="2800" dirty="0" smtClean="0"/>
              <a:t>La Iglesia y el régimen se distancian</a:t>
            </a:r>
          </a:p>
          <a:p>
            <a:pPr algn="just"/>
            <a:r>
              <a:rPr lang="es-ES" sz="2800" dirty="0" smtClean="0"/>
              <a:t>Crecen las protestas obreras y los movimientos sociales </a:t>
            </a:r>
            <a:endParaRPr lang="es-ES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1959-1973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991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81000" y="2297771"/>
            <a:ext cx="8407893" cy="4407408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/>
              <a:t>Tensiones entre inmovilistas y aperturistas </a:t>
            </a:r>
          </a:p>
          <a:p>
            <a:pPr algn="just"/>
            <a:r>
              <a:rPr lang="es-ES" sz="2800" dirty="0" smtClean="0"/>
              <a:t>Crecimiento de la oposici</a:t>
            </a:r>
            <a:r>
              <a:rPr lang="es-ES" sz="2800" dirty="0" smtClean="0"/>
              <a:t>ón </a:t>
            </a:r>
          </a:p>
          <a:p>
            <a:pPr algn="just"/>
            <a:r>
              <a:rPr lang="es-ES" sz="2800" dirty="0" smtClean="0"/>
              <a:t>Crisis econ</a:t>
            </a:r>
            <a:r>
              <a:rPr lang="es-ES" sz="2800" dirty="0" smtClean="0"/>
              <a:t>ómica internacional y fin de otras dictaduras</a:t>
            </a:r>
          </a:p>
          <a:p>
            <a:pPr algn="just"/>
            <a:r>
              <a:rPr lang="es-ES" sz="2800" dirty="0" smtClean="0"/>
              <a:t>Aumenta el distanciamiento con la Iglesia </a:t>
            </a:r>
          </a:p>
          <a:p>
            <a:pPr algn="just"/>
            <a:r>
              <a:rPr lang="es-ES" sz="2800" dirty="0" smtClean="0"/>
              <a:t>Enfermedad de Franco </a:t>
            </a:r>
            <a:endParaRPr lang="es-ES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1973-1975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8247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fin de la dictadura </a:t>
            </a:r>
            <a:endParaRPr lang="es-ES" dirty="0"/>
          </a:p>
        </p:txBody>
      </p:sp>
      <p:pic>
        <p:nvPicPr>
          <p:cNvPr id="4" name="Picture 11" descr="prensa Franco muer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693" y="4097428"/>
            <a:ext cx="4048307" cy="241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francomor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988" y="1683596"/>
            <a:ext cx="3426272" cy="228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m-muerte_de_franco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03" y="1683596"/>
            <a:ext cx="2819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723481" y="5684707"/>
            <a:ext cx="326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Franco muere el 20 de noviembre de 1975</a:t>
            </a:r>
            <a:endParaRPr lang="es-ES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678" y="1922471"/>
            <a:ext cx="1833015" cy="24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7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Cuadrícula.thmx</Template>
  <TotalTime>237</TotalTime>
  <Words>388</Words>
  <Application>Microsoft Macintosh PowerPoint</Application>
  <PresentationFormat>Presentación en pantalla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Cuadrícula</vt:lpstr>
      <vt:lpstr>La dictadura franquista </vt:lpstr>
      <vt:lpstr>Características y fundamentos ideológicos</vt:lpstr>
      <vt:lpstr>Características y fundamentos ideológicos</vt:lpstr>
      <vt:lpstr>Las bases políticas</vt:lpstr>
      <vt:lpstr>Las bases sociales</vt:lpstr>
      <vt:lpstr>LA POSGUERRA</vt:lpstr>
      <vt:lpstr>ETAPAS DEL FRANQUISMO</vt:lpstr>
      <vt:lpstr>1939-1959</vt:lpstr>
      <vt:lpstr>1959-1973</vt:lpstr>
      <vt:lpstr>1973-1975</vt:lpstr>
      <vt:lpstr>EL fin de la dictadura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dictadura franquista </dc:title>
  <dc:creator>Sergio Inestal</dc:creator>
  <cp:lastModifiedBy>Sergio Inestal</cp:lastModifiedBy>
  <cp:revision>19</cp:revision>
  <dcterms:created xsi:type="dcterms:W3CDTF">2016-02-24T21:39:21Z</dcterms:created>
  <dcterms:modified xsi:type="dcterms:W3CDTF">2016-02-25T01:36:41Z</dcterms:modified>
</cp:coreProperties>
</file>