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9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14547BD-CC6B-EF43-9F07-15FB2220D197}" type="datetimeFigureOut">
              <a:rPr lang="es-ES" smtClean="0"/>
              <a:t>6/4/16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164422-42E0-E349-8BAE-637770408EA9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>
                <a:latin typeface="Arial Rounded MT Bold"/>
                <a:cs typeface="Arial Rounded MT Bold"/>
              </a:rPr>
              <a:t>Mitos y héroes</a:t>
            </a:r>
            <a:endParaRPr lang="es-ES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886096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Arial Rounded MT Bold"/>
                <a:cs typeface="Arial Rounded MT Bold"/>
              </a:rPr>
              <a:t>¿Qué es un mito?</a:t>
            </a:r>
            <a:endParaRPr lang="es-ES" sz="4000" b="1" dirty="0">
              <a:latin typeface="Arial Rounded MT Bold"/>
              <a:cs typeface="Arial Rounded MT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4019" y="1288414"/>
            <a:ext cx="7858932" cy="4739982"/>
          </a:xfrm>
        </p:spPr>
        <p:txBody>
          <a:bodyPr>
            <a:normAutofit/>
          </a:bodyPr>
          <a:lstStyle/>
          <a:p>
            <a:endParaRPr lang="es-ES" dirty="0" smtClean="0">
              <a:latin typeface="Arial Rounded MT Bold"/>
              <a:cs typeface="Arial Rounded MT Bold"/>
            </a:endParaRPr>
          </a:p>
          <a:p>
            <a:endParaRPr lang="es-ES" dirty="0" smtClean="0">
              <a:latin typeface="Arial Rounded MT Bold"/>
              <a:cs typeface="Arial Rounded MT Bold"/>
            </a:endParaRPr>
          </a:p>
          <a:p>
            <a:pPr algn="just"/>
            <a:r>
              <a:rPr lang="es-ES" sz="2100" dirty="0">
                <a:latin typeface="Arial Rounded MT Bold"/>
                <a:cs typeface="Arial Rounded MT Bold"/>
              </a:rPr>
              <a:t>Un mito (del griego </a:t>
            </a:r>
            <a:r>
              <a:rPr lang="es-ES" sz="2100" dirty="0" err="1">
                <a:latin typeface="Arial Rounded MT Bold"/>
                <a:cs typeface="Arial Rounded MT Bold"/>
              </a:rPr>
              <a:t>μῦθος</a:t>
            </a:r>
            <a:r>
              <a:rPr lang="es-ES" sz="2100" dirty="0">
                <a:latin typeface="Arial Rounded MT Bold"/>
                <a:cs typeface="Arial Rounded MT Bold"/>
              </a:rPr>
              <a:t>, </a:t>
            </a:r>
            <a:r>
              <a:rPr lang="es-ES" sz="2100" dirty="0" err="1">
                <a:latin typeface="Arial Rounded MT Bold"/>
                <a:cs typeface="Arial Rounded MT Bold"/>
              </a:rPr>
              <a:t>mythos</a:t>
            </a:r>
            <a:r>
              <a:rPr lang="es-ES" sz="2100" dirty="0">
                <a:latin typeface="Arial Rounded MT Bold"/>
                <a:cs typeface="Arial Rounded MT Bold"/>
              </a:rPr>
              <a:t>, «relato», «cuento») es un relato tradicional que se refiere a acontecimientos prodigiosos, protagonizados por seres sobrenaturales o extraordinarios, tales como dioses, semidioses, héroes, monstruos o personajes fantásticos, los cuales buscan dar una explicación a un hecho o un </a:t>
            </a:r>
            <a:r>
              <a:rPr lang="es-ES" sz="2100" dirty="0" smtClean="0">
                <a:latin typeface="Arial Rounded MT Bold"/>
                <a:cs typeface="Arial Rounded MT Bold"/>
              </a:rPr>
              <a:t>fenómeno.</a:t>
            </a:r>
          </a:p>
          <a:p>
            <a:pPr algn="just"/>
            <a:endParaRPr lang="es-ES" sz="2100" dirty="0">
              <a:latin typeface="Arial Rounded MT Bold"/>
              <a:cs typeface="Arial Rounded MT Bold"/>
            </a:endParaRPr>
          </a:p>
          <a:p>
            <a:pPr algn="just"/>
            <a:r>
              <a:rPr lang="es-ES" sz="2100" dirty="0" smtClean="0">
                <a:latin typeface="Arial Rounded MT Bold"/>
                <a:cs typeface="Arial Rounded MT Bold"/>
              </a:rPr>
              <a:t>Es el conjunto de creencias e im</a:t>
            </a:r>
            <a:r>
              <a:rPr lang="es-ES" sz="2100" dirty="0" smtClean="0">
                <a:latin typeface="Arial Rounded MT Bold"/>
                <a:cs typeface="Arial Rounded MT Bold"/>
              </a:rPr>
              <a:t>ágenes idealizadas que se forman alrededor de un personaje.</a:t>
            </a:r>
            <a:endParaRPr lang="es-ES" sz="2100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640949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Temas que trata el mito: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9463" y="1949824"/>
            <a:ext cx="7796222" cy="4494618"/>
          </a:xfrm>
        </p:spPr>
        <p:txBody>
          <a:bodyPr/>
          <a:lstStyle/>
          <a:p>
            <a:pPr marL="0" indent="0">
              <a:buNone/>
            </a:pPr>
            <a:endParaRPr lang="es-ES" dirty="0">
              <a:latin typeface="Arial Rounded MT Bold"/>
              <a:cs typeface="Arial Rounded MT Bold"/>
            </a:endParaRPr>
          </a:p>
          <a:p>
            <a:r>
              <a:rPr lang="es-ES" sz="2400" dirty="0" smtClean="0">
                <a:latin typeface="Arial Rounded MT Bold"/>
                <a:cs typeface="Arial Rounded MT Bold"/>
              </a:rPr>
              <a:t>El origen del mundo o de una sociedad.</a:t>
            </a:r>
          </a:p>
          <a:p>
            <a:r>
              <a:rPr lang="es-ES" sz="2400" dirty="0" smtClean="0">
                <a:latin typeface="Arial Rounded MT Bold"/>
                <a:cs typeface="Arial Rounded MT Bold"/>
              </a:rPr>
              <a:t>Unos fen</a:t>
            </a:r>
            <a:r>
              <a:rPr lang="es-ES" sz="2400" dirty="0" smtClean="0">
                <a:latin typeface="Arial Rounded MT Bold"/>
                <a:cs typeface="Arial Rounded MT Bold"/>
              </a:rPr>
              <a:t>ómenos naturales.</a:t>
            </a:r>
          </a:p>
          <a:p>
            <a:pPr algn="just"/>
            <a:r>
              <a:rPr lang="es-ES" sz="2400" dirty="0" smtClean="0">
                <a:latin typeface="Arial Rounded MT Bold"/>
                <a:cs typeface="Arial Rounded MT Bold"/>
              </a:rPr>
              <a:t>El ser humano y sus v</a:t>
            </a:r>
            <a:r>
              <a:rPr lang="es-ES" sz="2400" dirty="0" smtClean="0">
                <a:latin typeface="Arial Rounded MT Bold"/>
                <a:cs typeface="Arial Rounded MT Bold"/>
              </a:rPr>
              <a:t>ínculos con Dios, la naturaleza o los demás.</a:t>
            </a:r>
          </a:p>
          <a:p>
            <a:pPr algn="just"/>
            <a:r>
              <a:rPr lang="es-ES" sz="2400" dirty="0" smtClean="0">
                <a:latin typeface="Arial Rounded MT Bold"/>
                <a:cs typeface="Arial Rounded MT Bold"/>
              </a:rPr>
              <a:t>El mito se apoya en símbolos y arquetipos universales y propios de una sociedad, entre ellos, la figura del </a:t>
            </a:r>
            <a:r>
              <a:rPr lang="es-ES" sz="2400" b="1" u="sng" dirty="0" smtClean="0">
                <a:latin typeface="Arial Rounded MT Bold"/>
                <a:cs typeface="Arial Rounded MT Bold"/>
              </a:rPr>
              <a:t>héroe</a:t>
            </a:r>
            <a:r>
              <a:rPr lang="es-ES" sz="2400" dirty="0">
                <a:latin typeface="Arial Rounded MT Bold"/>
                <a:cs typeface="Arial Rounded MT Bold"/>
              </a:rPr>
              <a:t> </a:t>
            </a:r>
            <a:r>
              <a:rPr lang="es-ES" sz="2400" dirty="0" smtClean="0">
                <a:latin typeface="Arial Rounded MT Bold"/>
                <a:cs typeface="Arial Rounded MT Bold"/>
              </a:rPr>
              <a:t>(ejemplo: Che Guevara).</a:t>
            </a:r>
            <a:endParaRPr lang="es-ES" sz="2400" dirty="0">
              <a:latin typeface="Arial Rounded MT Bold"/>
              <a:cs typeface="Arial Rounded MT Bold"/>
            </a:endParaRPr>
          </a:p>
          <a:p>
            <a:pPr algn="just"/>
            <a:endParaRPr lang="es-ES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126387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¿Qu</a:t>
            </a:r>
            <a:r>
              <a:rPr lang="es-ES" b="1" dirty="0" smtClean="0">
                <a:latin typeface="Arial Rounded MT Bold"/>
                <a:cs typeface="Arial Rounded MT Bold"/>
              </a:rPr>
              <a:t>é es un héroe?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25942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rial Rounded MT Bold"/>
                <a:cs typeface="Arial Rounded MT Bold"/>
              </a:rPr>
              <a:t>Los h</a:t>
            </a:r>
            <a:r>
              <a:rPr lang="es-ES" dirty="0" smtClean="0">
                <a:latin typeface="Arial Rounded MT Bold"/>
                <a:cs typeface="Arial Rounded MT Bold"/>
              </a:rPr>
              <a:t>éroes son personajes reales o ficticios (cine, literatura).</a:t>
            </a:r>
          </a:p>
          <a:p>
            <a:r>
              <a:rPr lang="es-ES" dirty="0" smtClean="0">
                <a:latin typeface="Arial Rounded MT Bold"/>
                <a:cs typeface="Arial Rounded MT Bold"/>
              </a:rPr>
              <a:t>Son personas admiradas por sus hazañas (</a:t>
            </a:r>
            <a:r>
              <a:rPr lang="es-ES" dirty="0" err="1" smtClean="0">
                <a:latin typeface="Arial Rounded MT Bold"/>
                <a:cs typeface="Arial Rounded MT Bold"/>
              </a:rPr>
              <a:t>efforts</a:t>
            </a:r>
            <a:r>
              <a:rPr lang="es-ES" dirty="0" smtClean="0">
                <a:latin typeface="Arial Rounded MT Bold"/>
                <a:cs typeface="Arial Rounded MT Bold"/>
              </a:rPr>
              <a:t>) y sus virtudes que llevan a cabo una acci</a:t>
            </a:r>
            <a:r>
              <a:rPr lang="es-ES" dirty="0" smtClean="0">
                <a:latin typeface="Arial Rounded MT Bold"/>
                <a:cs typeface="Arial Rounded MT Bold"/>
              </a:rPr>
              <a:t>ón heroica. </a:t>
            </a:r>
          </a:p>
          <a:p>
            <a:r>
              <a:rPr lang="es-ES" dirty="0" smtClean="0">
                <a:latin typeface="Arial Rounded MT Bold"/>
                <a:cs typeface="Arial Rounded MT Bold"/>
              </a:rPr>
              <a:t>Encarnan </a:t>
            </a:r>
            <a:r>
              <a:rPr lang="es-ES" u="sng" dirty="0" smtClean="0">
                <a:latin typeface="Arial Rounded MT Bold"/>
                <a:cs typeface="Arial Rounded MT Bold"/>
              </a:rPr>
              <a:t>valores morales </a:t>
            </a:r>
            <a:r>
              <a:rPr lang="es-ES" dirty="0" smtClean="0">
                <a:latin typeface="Arial Rounded MT Bold"/>
                <a:cs typeface="Arial Rounded MT Bold"/>
              </a:rPr>
              <a:t>como el valor, el honor, la generosidad y </a:t>
            </a:r>
            <a:r>
              <a:rPr lang="es-ES" u="sng" dirty="0" smtClean="0">
                <a:latin typeface="Arial Rounded MT Bold"/>
                <a:cs typeface="Arial Rounded MT Bold"/>
              </a:rPr>
              <a:t>valores físicos</a:t>
            </a:r>
            <a:r>
              <a:rPr lang="es-ES" dirty="0" smtClean="0">
                <a:latin typeface="Arial Rounded MT Bold"/>
                <a:cs typeface="Arial Rounded MT Bold"/>
              </a:rPr>
              <a:t> como la belleza, la fuerza y la resistencia. </a:t>
            </a:r>
          </a:p>
          <a:p>
            <a:r>
              <a:rPr lang="es-ES" dirty="0" smtClean="0">
                <a:latin typeface="Arial Rounded MT Bold"/>
                <a:cs typeface="Arial Rounded MT Bold"/>
              </a:rPr>
              <a:t>El héroe es un modelo ejemplar a imitar por la sociedad que le adora. </a:t>
            </a:r>
            <a:endParaRPr lang="es-ES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143724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Los h</a:t>
            </a:r>
            <a:r>
              <a:rPr lang="es-ES" b="1" dirty="0" smtClean="0">
                <a:latin typeface="Arial Rounded MT Bold"/>
                <a:cs typeface="Arial Rounded MT Bold"/>
              </a:rPr>
              <a:t>éroes</a:t>
            </a:r>
            <a:r>
              <a:rPr lang="is-IS" b="1" dirty="0" smtClean="0">
                <a:latin typeface="Arial Rounded MT Bold"/>
                <a:cs typeface="Arial Rounded MT Bold"/>
              </a:rPr>
              <a:t>…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>
              <a:latin typeface="Arial Rounded MT Bold"/>
              <a:cs typeface="Arial Rounded MT Bold"/>
            </a:endParaRPr>
          </a:p>
          <a:p>
            <a:r>
              <a:rPr lang="es-ES" dirty="0" smtClean="0">
                <a:latin typeface="Arial Rounded MT Bold"/>
                <a:cs typeface="Arial Rounded MT Bold"/>
              </a:rPr>
              <a:t>Pueden tener superpoderes. As</a:t>
            </a:r>
            <a:r>
              <a:rPr lang="es-ES" dirty="0" smtClean="0">
                <a:latin typeface="Arial Rounded MT Bold"/>
                <a:cs typeface="Arial Rounded MT Bold"/>
              </a:rPr>
              <a:t>í se convierten en </a:t>
            </a:r>
            <a:r>
              <a:rPr lang="es-ES" u="sng" dirty="0" smtClean="0">
                <a:latin typeface="Arial Rounded MT Bold"/>
                <a:cs typeface="Arial Rounded MT Bold"/>
              </a:rPr>
              <a:t>superhéroes</a:t>
            </a:r>
            <a:r>
              <a:rPr lang="es-ES" dirty="0" smtClean="0">
                <a:latin typeface="Arial Rounded MT Bold"/>
                <a:cs typeface="Arial Rounded MT Bold"/>
              </a:rPr>
              <a:t>.</a:t>
            </a:r>
          </a:p>
          <a:p>
            <a:endParaRPr lang="es-ES" dirty="0" smtClean="0">
              <a:latin typeface="Arial Rounded MT Bold"/>
              <a:cs typeface="Arial Rounded MT Bold"/>
            </a:endParaRPr>
          </a:p>
          <a:p>
            <a:r>
              <a:rPr lang="es-ES" dirty="0" smtClean="0">
                <a:latin typeface="Arial Rounded MT Bold"/>
                <a:cs typeface="Arial Rounded MT Bold"/>
              </a:rPr>
              <a:t>También existe la figura del </a:t>
            </a:r>
            <a:r>
              <a:rPr lang="es-ES" u="sng" dirty="0" smtClean="0">
                <a:latin typeface="Arial Rounded MT Bold"/>
                <a:cs typeface="Arial Rounded MT Bold"/>
              </a:rPr>
              <a:t>antihéroe</a:t>
            </a:r>
            <a:r>
              <a:rPr lang="es-ES" dirty="0" smtClean="0">
                <a:latin typeface="Arial Rounded MT Bold"/>
                <a:cs typeface="Arial Rounded MT Bold"/>
              </a:rPr>
              <a:t>: es una personaje de una obra literaria a quien se atribuyen las características físicas, psíquicas y humanas contrarias a las del héroe tradicional. Ejemplo: Don Quijote de la Mancha. </a:t>
            </a:r>
            <a:endParaRPr lang="es-ES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094874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Tipos de h</a:t>
            </a:r>
            <a:r>
              <a:rPr lang="es-ES" b="1" dirty="0" smtClean="0">
                <a:latin typeface="Arial Rounded MT Bold"/>
                <a:cs typeface="Arial Rounded MT Bold"/>
              </a:rPr>
              <a:t>éroes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32" y="2069748"/>
            <a:ext cx="2273947" cy="412969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r="13744" b="31857"/>
          <a:stretch/>
        </p:blipFill>
        <p:spPr>
          <a:xfrm>
            <a:off x="2724179" y="3896799"/>
            <a:ext cx="3534229" cy="183224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3148029" y="2624784"/>
            <a:ext cx="2728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H</a:t>
            </a:r>
            <a:r>
              <a:rPr lang="es-ES" sz="20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éroes mitológicos. </a:t>
            </a:r>
          </a:p>
          <a:p>
            <a:r>
              <a:rPr lang="es-ES" sz="20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Héroes históricos.</a:t>
            </a:r>
            <a:endParaRPr lang="es-ES" sz="2000" b="1" i="1" dirty="0">
              <a:ln w="1905"/>
              <a:solidFill>
                <a:srgbClr val="10315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/>
              <a:cs typeface="Arial Rounded MT Bold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408" y="2656144"/>
            <a:ext cx="25400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4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Tipos de h</a:t>
            </a:r>
            <a:r>
              <a:rPr lang="es-ES" b="1" dirty="0" smtClean="0">
                <a:latin typeface="Arial Rounded MT Bold"/>
                <a:cs typeface="Arial Rounded MT Bold"/>
              </a:rPr>
              <a:t>éroes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18" y="2001201"/>
            <a:ext cx="2466517" cy="29058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235" y="2001201"/>
            <a:ext cx="2816832" cy="227358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93628" y="4907067"/>
            <a:ext cx="1635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 Rounded MT Bold"/>
                <a:cs typeface="Arial Rounded MT Bold"/>
              </a:rPr>
              <a:t>Che Guevara</a:t>
            </a:r>
            <a:endParaRPr lang="es-ES" dirty="0">
              <a:latin typeface="Arial Rounded MT Bold"/>
              <a:cs typeface="Arial Rounded MT Bold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21541" y="4267677"/>
            <a:ext cx="1710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 Rounded MT Bold"/>
                <a:cs typeface="Arial Rounded MT Bold"/>
              </a:rPr>
              <a:t>Madre Teresa </a:t>
            </a:r>
            <a:endParaRPr lang="es-ES" dirty="0">
              <a:latin typeface="Arial Rounded MT Bold"/>
              <a:cs typeface="Arial Rounded MT Bold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067" y="2001201"/>
            <a:ext cx="2919455" cy="186348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034467" y="3842406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 Rounded MT Bold"/>
                <a:cs typeface="Arial Rounded MT Bold"/>
              </a:rPr>
              <a:t>Martin Luther King Jr.</a:t>
            </a:r>
            <a:endParaRPr lang="es-ES" dirty="0">
              <a:latin typeface="Arial Rounded MT Bold"/>
              <a:cs typeface="Arial Rounded MT Bold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122814" y="5687701"/>
            <a:ext cx="64944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H</a:t>
            </a:r>
            <a:r>
              <a:rPr lang="es-ES" sz="22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éroes políticos, religiosos</a:t>
            </a:r>
            <a:r>
              <a:rPr lang="is-IS" sz="2200" b="1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, revolucionarios...</a:t>
            </a:r>
            <a:endParaRPr lang="es-ES" sz="2200" b="1" i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595139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Tipos de h</a:t>
            </a:r>
            <a:r>
              <a:rPr lang="es-ES" b="1" dirty="0" smtClean="0">
                <a:latin typeface="Arial Rounded MT Bold"/>
                <a:cs typeface="Arial Rounded MT Bold"/>
              </a:rPr>
              <a:t>éroes 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1986174"/>
            <a:ext cx="3565900" cy="201300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119856" y="56447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599122" y="515869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63" y="4265079"/>
            <a:ext cx="4321622" cy="202576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085" y="1986174"/>
            <a:ext cx="3402532" cy="227890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698464" y="5127912"/>
            <a:ext cx="2875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H</a:t>
            </a:r>
            <a:r>
              <a:rPr lang="es-ES" sz="24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éroes anónimos</a:t>
            </a:r>
            <a:endParaRPr lang="es-ES" sz="2400" b="1" i="1" dirty="0">
              <a:ln w="1905"/>
              <a:solidFill>
                <a:srgbClr val="10315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771223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Arial Rounded MT Bold"/>
                <a:cs typeface="Arial Rounded MT Bold"/>
              </a:rPr>
              <a:t>Tipos de h</a:t>
            </a:r>
            <a:r>
              <a:rPr lang="es-ES" b="1" dirty="0" smtClean="0">
                <a:latin typeface="Arial Rounded MT Bold"/>
                <a:cs typeface="Arial Rounded MT Bold"/>
              </a:rPr>
              <a:t>éroes</a:t>
            </a:r>
            <a:endParaRPr lang="es-ES" b="1" dirty="0">
              <a:latin typeface="Arial Rounded MT Bold"/>
              <a:cs typeface="Arial Rounded MT Bold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" y="2395588"/>
            <a:ext cx="4113042" cy="23152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522" y="1774533"/>
            <a:ext cx="2435505" cy="398444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71936" y="5360652"/>
            <a:ext cx="37862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Superh</a:t>
            </a:r>
            <a:r>
              <a:rPr lang="es-ES" sz="2200" b="1" i="1" dirty="0" smtClean="0">
                <a:ln w="1905"/>
                <a:solidFill>
                  <a:srgbClr val="10315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/>
                <a:cs typeface="Arial Rounded MT Bold"/>
              </a:rPr>
              <a:t>éroes y antihéroes </a:t>
            </a:r>
            <a:endParaRPr lang="es-ES" sz="2200" b="1" i="1" dirty="0">
              <a:ln w="1905"/>
              <a:solidFill>
                <a:srgbClr val="10315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189266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íxel">
  <a:themeElements>
    <a:clrScheme name="Pí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í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í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Píxel.thmx</Template>
  <TotalTime>275</TotalTime>
  <Words>322</Words>
  <Application>Microsoft Macintosh PowerPoint</Application>
  <PresentationFormat>Presentación en pantalla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Píxel</vt:lpstr>
      <vt:lpstr>Mitos y héroes</vt:lpstr>
      <vt:lpstr>¿Qué es un mito?</vt:lpstr>
      <vt:lpstr>Temas que trata el mito:</vt:lpstr>
      <vt:lpstr>¿Qué es un héroe?</vt:lpstr>
      <vt:lpstr>Los héroes…</vt:lpstr>
      <vt:lpstr>Tipos de héroes</vt:lpstr>
      <vt:lpstr>Tipos de héroes</vt:lpstr>
      <vt:lpstr>Tipos de héroes </vt:lpstr>
      <vt:lpstr>Tipos de héroes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Mitos y héroes</dc:title>
  <dc:creator>Sergio Inestal</dc:creator>
  <cp:lastModifiedBy>Sergio Inestal</cp:lastModifiedBy>
  <cp:revision>15</cp:revision>
  <dcterms:created xsi:type="dcterms:W3CDTF">2016-04-05T23:00:48Z</dcterms:created>
  <dcterms:modified xsi:type="dcterms:W3CDTF">2016-04-06T23:34:09Z</dcterms:modified>
</cp:coreProperties>
</file>