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1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747" autoAdjust="0"/>
  </p:normalViewPr>
  <p:slideViewPr>
    <p:cSldViewPr snapToGrid="0" snapToObjects="1">
      <p:cViewPr varScale="1">
        <p:scale>
          <a:sx n="85" d="100"/>
          <a:sy n="85" d="100"/>
        </p:scale>
        <p:origin x="-172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miércoles, 2 de marzo de 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miércoles, 2 de marzo de 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CF6414-133A-9645-B320-FBA6036471B7}" type="datetimeFigureOut">
              <a:rPr lang="es-ES" smtClean="0"/>
              <a:t>2/3/16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9A7E48CF-270B-094F-9EBD-4918A854F8D5}" type="slidenum">
              <a:rPr lang="es-ES" smtClean="0"/>
              <a:t>‹Nr.›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8000" dirty="0" smtClean="0"/>
              <a:t>Rafael Le</a:t>
            </a:r>
            <a:r>
              <a:rPr lang="es-ES" sz="8000" dirty="0" smtClean="0"/>
              <a:t>ónidas Trujillo</a:t>
            </a:r>
            <a:endParaRPr lang="es-ES" sz="8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313" y="4962571"/>
            <a:ext cx="2761287" cy="172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84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>
            <a:normAutofit/>
          </a:bodyPr>
          <a:lstStyle/>
          <a:p>
            <a:r>
              <a:rPr lang="es-ES" dirty="0" smtClean="0"/>
              <a:t>La rep</a:t>
            </a:r>
            <a:r>
              <a:rPr lang="es-ES" dirty="0" smtClean="0"/>
              <a:t>ública dominicana antes de Trujillo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189813"/>
            <a:ext cx="7620000" cy="43735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latin typeface="Tahoma" charset="0"/>
              </a:rPr>
              <a:t>(</a:t>
            </a:r>
            <a:r>
              <a:rPr lang="en-US" dirty="0">
                <a:latin typeface="Tahoma" charset="0"/>
              </a:rPr>
              <a:t>1492) Colonia </a:t>
            </a:r>
            <a:r>
              <a:rPr lang="en-US" dirty="0" err="1" smtClean="0">
                <a:latin typeface="Tahoma" charset="0"/>
              </a:rPr>
              <a:t>española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(1795) Colonia </a:t>
            </a:r>
            <a:r>
              <a:rPr lang="en-US" dirty="0" err="1">
                <a:latin typeface="Tahoma" charset="0"/>
              </a:rPr>
              <a:t>francesa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(1801) Control </a:t>
            </a:r>
            <a:r>
              <a:rPr lang="en-US" dirty="0" err="1">
                <a:latin typeface="Tahoma" charset="0"/>
              </a:rPr>
              <a:t>haitiano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(1809) </a:t>
            </a:r>
            <a:r>
              <a:rPr lang="en-US" dirty="0" err="1">
                <a:latin typeface="Tahoma" charset="0"/>
              </a:rPr>
              <a:t>Primera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Tahoma" charset="0"/>
              </a:rPr>
              <a:t>república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(1814) Colonia </a:t>
            </a:r>
            <a:r>
              <a:rPr lang="en-US" dirty="0" err="1">
                <a:latin typeface="Tahoma" charset="0"/>
              </a:rPr>
              <a:t>española</a:t>
            </a:r>
            <a:r>
              <a:rPr lang="en-US" dirty="0">
                <a:latin typeface="Tahoma" charset="0"/>
              </a:rPr>
              <a:t> </a:t>
            </a:r>
          </a:p>
          <a:p>
            <a:pPr algn="just"/>
            <a:r>
              <a:rPr lang="en-US" dirty="0">
                <a:latin typeface="Tahoma" charset="0"/>
              </a:rPr>
              <a:t>(1821) </a:t>
            </a:r>
            <a:r>
              <a:rPr lang="en-US" dirty="0" err="1">
                <a:latin typeface="Tahoma" charset="0"/>
              </a:rPr>
              <a:t>Rebelión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(1822) Control </a:t>
            </a:r>
            <a:r>
              <a:rPr lang="en-US" dirty="0" err="1">
                <a:latin typeface="Tahoma" charset="0"/>
              </a:rPr>
              <a:t>haitiano</a:t>
            </a:r>
            <a:r>
              <a:rPr lang="en-US" dirty="0">
                <a:latin typeface="Tahoma" charset="0"/>
              </a:rPr>
              <a:t> </a:t>
            </a:r>
          </a:p>
          <a:p>
            <a:pPr algn="just"/>
            <a:r>
              <a:rPr lang="en-US" dirty="0">
                <a:latin typeface="Tahoma" charset="0"/>
              </a:rPr>
              <a:t>(1844) </a:t>
            </a:r>
            <a:r>
              <a:rPr lang="en-US" dirty="0" err="1">
                <a:latin typeface="Tahoma" charset="0"/>
              </a:rPr>
              <a:t>Rebelión</a:t>
            </a:r>
            <a:r>
              <a:rPr lang="en-US" dirty="0">
                <a:latin typeface="Tahoma" charset="0"/>
              </a:rPr>
              <a:t> e </a:t>
            </a:r>
            <a:r>
              <a:rPr lang="en-US" dirty="0" err="1">
                <a:latin typeface="Tahoma" charset="0"/>
              </a:rPr>
              <a:t>independencia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(1861) </a:t>
            </a:r>
            <a:r>
              <a:rPr lang="en-US" dirty="0" err="1">
                <a:latin typeface="Tahoma" charset="0"/>
              </a:rPr>
              <a:t>Provincia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Tahoma" charset="0"/>
              </a:rPr>
              <a:t>española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(1870) </a:t>
            </a:r>
            <a:r>
              <a:rPr lang="en-US" dirty="0" err="1">
                <a:latin typeface="Tahoma" charset="0"/>
              </a:rPr>
              <a:t>Tratado</a:t>
            </a:r>
            <a:r>
              <a:rPr lang="en-US" dirty="0">
                <a:latin typeface="Tahoma" charset="0"/>
              </a:rPr>
              <a:t> con </a:t>
            </a:r>
            <a:r>
              <a:rPr lang="en-US" dirty="0" err="1">
                <a:latin typeface="Tahoma" charset="0"/>
              </a:rPr>
              <a:t>Estados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Tahoma" charset="0"/>
              </a:rPr>
              <a:t>Unidos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(1916) </a:t>
            </a:r>
            <a:r>
              <a:rPr lang="en-US" dirty="0" err="1">
                <a:latin typeface="Tahoma" charset="0"/>
              </a:rPr>
              <a:t>Dictadura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Tahoma" charset="0"/>
              </a:rPr>
              <a:t>Ulises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Tahoma" charset="0"/>
              </a:rPr>
              <a:t>Heureaux</a:t>
            </a:r>
            <a:endParaRPr lang="en-US" dirty="0">
              <a:latin typeface="Tahoma" charset="0"/>
            </a:endParaRPr>
          </a:p>
          <a:p>
            <a:pPr algn="just"/>
            <a:r>
              <a:rPr lang="en-US" dirty="0">
                <a:latin typeface="Tahoma" charset="0"/>
              </a:rPr>
              <a:t>(1924) </a:t>
            </a:r>
            <a:r>
              <a:rPr lang="en-US" dirty="0" err="1">
                <a:latin typeface="Tahoma" charset="0"/>
              </a:rPr>
              <a:t>Dictadura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Tahoma" charset="0"/>
              </a:rPr>
              <a:t>Horacio</a:t>
            </a:r>
            <a:r>
              <a:rPr lang="en-US" dirty="0">
                <a:latin typeface="Tahoma" charset="0"/>
              </a:rPr>
              <a:t> </a:t>
            </a:r>
            <a:r>
              <a:rPr lang="en-US" dirty="0" err="1">
                <a:latin typeface="Tahoma" charset="0"/>
              </a:rPr>
              <a:t>Vásquez</a:t>
            </a:r>
            <a:endParaRPr lang="en-US" dirty="0">
              <a:latin typeface="Tahoma" charset="0"/>
            </a:endParaRP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313" y="1752600"/>
            <a:ext cx="2761287" cy="17258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435" y="3745951"/>
            <a:ext cx="2472765" cy="265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48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6612" y="1199777"/>
            <a:ext cx="7620000" cy="4373563"/>
          </a:xfrm>
        </p:spPr>
        <p:txBody>
          <a:bodyPr/>
          <a:lstStyle/>
          <a:p>
            <a:pPr marL="342900" indent="-342900" algn="just">
              <a:buFont typeface="Wingdings" charset="2"/>
              <a:buChar char="²"/>
            </a:pPr>
            <a:r>
              <a:rPr lang="es-ES" dirty="0" smtClean="0"/>
              <a:t>Rafael L</a:t>
            </a:r>
            <a:r>
              <a:rPr lang="es-ES" dirty="0" smtClean="0"/>
              <a:t>eónidas Trujillo Molina n</a:t>
            </a:r>
            <a:r>
              <a:rPr lang="es-ES" dirty="0" smtClean="0"/>
              <a:t>aci</a:t>
            </a:r>
            <a:r>
              <a:rPr lang="es-ES" dirty="0" smtClean="0"/>
              <a:t>ó el 24 de octubre de 1891 en San Cristóbal, una pequeña ciudad de la República Dominicana.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Wingdings" charset="2"/>
              <a:buChar char="²"/>
            </a:pPr>
            <a:r>
              <a:rPr lang="es-ES" dirty="0" smtClean="0"/>
              <a:t>Creci</a:t>
            </a:r>
            <a:r>
              <a:rPr lang="es-ES" dirty="0" smtClean="0"/>
              <a:t>ó en una familia de clase media. Su padre era de ascendencia española y, su madre, de ascendencia haitiana, de la que siempre renegó.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712" y="3862294"/>
            <a:ext cx="2882900" cy="28194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764" y="4027464"/>
            <a:ext cx="3355585" cy="265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7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ascenso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Font typeface="Arial"/>
              <a:buChar char="•"/>
            </a:pPr>
            <a:r>
              <a:rPr lang="es-ES" dirty="0" smtClean="0"/>
              <a:t>Trujillo ingres</a:t>
            </a:r>
            <a:r>
              <a:rPr lang="es-ES" dirty="0" smtClean="0"/>
              <a:t>ó en la Guardia Nacional en 1918 y con el paso de los años fue ascendiendo gracias a su don de mando y a su determinación implacable de garantizar el orden 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Horacio Vásquez, que gobernaba el país en aquel entonces, lo ascendió a Jefe del Ejército. 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Sin embargo, en 1930, Trujillo y el líder rebelde Rafael Estrella organizaron una revolución contra Vásquez, derrocándolo del Gobierno.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2218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7879976" cy="1490811"/>
          </a:xfrm>
        </p:spPr>
        <p:txBody>
          <a:bodyPr>
            <a:normAutofit/>
          </a:bodyPr>
          <a:lstStyle/>
          <a:p>
            <a:r>
              <a:rPr lang="es-ES" dirty="0" smtClean="0"/>
              <a:t>EL CONTROL DEL PODER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s-ES" dirty="0" smtClean="0"/>
              <a:t>El 24 de mayo de 1930 Trujillo se convierte en presidente de la Rep</a:t>
            </a:r>
            <a:r>
              <a:rPr lang="es-ES" dirty="0" smtClean="0"/>
              <a:t>ública Dominicana.</a:t>
            </a:r>
          </a:p>
          <a:p>
            <a:pPr algn="just"/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Durante las tres décadas siguientes (30 años), el país estuvo gobernado de la siguiente manera: </a:t>
            </a:r>
          </a:p>
          <a:p>
            <a:pPr marL="342900" indent="-342900" algn="just">
              <a:buFont typeface="Arial"/>
              <a:buChar char="•"/>
            </a:pPr>
            <a:endParaRPr lang="es-ES" dirty="0"/>
          </a:p>
          <a:p>
            <a:pPr marL="800100" lvl="1" indent="-342900" algn="just">
              <a:buFont typeface="Wingdings" charset="2"/>
              <a:buChar char="Ø"/>
            </a:pPr>
            <a:r>
              <a:rPr lang="es-ES" dirty="0" smtClean="0"/>
              <a:t>Desde 1930 hasta 1938 y desde 1942 hasta 1952, la presidencia del pa</a:t>
            </a:r>
            <a:r>
              <a:rPr lang="es-ES" dirty="0" smtClean="0"/>
              <a:t>ís correspondió a Trujillo.</a:t>
            </a:r>
          </a:p>
          <a:p>
            <a:pPr marL="800100" lvl="1" indent="-342900" algn="just">
              <a:buFont typeface="Wingdings" charset="2"/>
              <a:buChar char="Ø"/>
            </a:pPr>
            <a:endParaRPr lang="es-ES" dirty="0" smtClean="0"/>
          </a:p>
          <a:p>
            <a:pPr marL="800100" lvl="1" indent="-342900" algn="just">
              <a:buFont typeface="Wingdings" charset="2"/>
              <a:buChar char="Ø"/>
            </a:pPr>
            <a:r>
              <a:rPr lang="es-ES" dirty="0" smtClean="0"/>
              <a:t>Desde 1938 hasta 1942 y desde 1952 a 1960, el poder fue ocupado por amigos o familiares afines a su persona.</a:t>
            </a:r>
          </a:p>
          <a:p>
            <a:pPr marL="800100" lvl="1" indent="-342900" algn="just">
              <a:buFont typeface="Wingdings" charset="2"/>
              <a:buChar char="Ø"/>
            </a:pPr>
            <a:endParaRPr lang="es-ES" dirty="0"/>
          </a:p>
          <a:p>
            <a:pPr marL="800100" lvl="1" indent="-342900" algn="just">
              <a:buFont typeface="Wingdings" charset="2"/>
              <a:buChar char="Ø"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71978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CARACTEr</a:t>
            </a:r>
            <a:r>
              <a:rPr lang="es-ES" dirty="0" err="1" smtClean="0"/>
              <a:t>íSTICAS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 algn="just">
              <a:buFont typeface="Arial"/>
              <a:buChar char="•"/>
            </a:pPr>
            <a:r>
              <a:rPr lang="es-ES" dirty="0" smtClean="0"/>
              <a:t>El r</a:t>
            </a:r>
            <a:r>
              <a:rPr lang="es-ES" dirty="0" smtClean="0"/>
              <a:t>égimen de Trujillo se caracteriza por el </a:t>
            </a:r>
            <a:r>
              <a:rPr lang="es-ES" dirty="0" err="1" smtClean="0"/>
              <a:t>miltarismo</a:t>
            </a:r>
            <a:r>
              <a:rPr lang="es-ES" dirty="0" smtClean="0"/>
              <a:t>, el </a:t>
            </a:r>
            <a:r>
              <a:rPr lang="es-ES" dirty="0" err="1" smtClean="0"/>
              <a:t>unipersonalismo</a:t>
            </a:r>
            <a:r>
              <a:rPr lang="es-ES" dirty="0" smtClean="0"/>
              <a:t> y el despotismo.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Se deshizo de sus enemigos enviándolos a la cárcel y torturándolos.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Poder político y militar &gt; instrumento de enriquecimiento personal 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Utilizó el ejército para imponer su dominio sobre la población dominicana por medio de la violencia, el terror, la tortura y el asesinato.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2694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EPISODIOS RACISTAS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Font typeface="Arial"/>
              <a:buChar char="•"/>
            </a:pPr>
            <a:r>
              <a:rPr lang="es-ES" dirty="0" smtClean="0"/>
              <a:t>En 1937, el dictador orden</a:t>
            </a:r>
            <a:r>
              <a:rPr lang="es-ES" dirty="0" smtClean="0"/>
              <a:t>ó el asesinato de la población haitiana que vivía en la zona fronteriza dominicana. Se calcula que más de 15.000 haitianos fueron asesinados. 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El racismo de Trujillo hacia todo lo haitiano le llevó a fomentar la inmigración de españoles con el objetivo de «blanquea la raza».</a:t>
            </a:r>
            <a:endParaRPr lang="es-ES" dirty="0"/>
          </a:p>
          <a:p>
            <a:pPr marL="342900" indent="-342900">
              <a:buFont typeface="Arial"/>
              <a:buChar char="•"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164" y="4225438"/>
            <a:ext cx="1769036" cy="24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53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Econom</a:t>
            </a:r>
            <a:r>
              <a:rPr lang="es-ES" dirty="0" smtClean="0"/>
              <a:t>ía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Font typeface="Arial"/>
              <a:buChar char="•"/>
            </a:pPr>
            <a:r>
              <a:rPr lang="es-ES" dirty="0" smtClean="0"/>
              <a:t>El pa</a:t>
            </a:r>
            <a:r>
              <a:rPr lang="es-ES" dirty="0" smtClean="0"/>
              <a:t>ís vivió una bonanza económica gracias a la venta y la producción industrial de azúcar y otros productos agrícolas, que eran exportados a Europa y Estados Unidos.</a:t>
            </a:r>
          </a:p>
          <a:p>
            <a:pPr marL="342900" indent="-342900" algn="just">
              <a:buFont typeface="Arial"/>
              <a:buChar char="•"/>
            </a:pPr>
            <a:endParaRPr lang="es-ES" dirty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Se estableci</a:t>
            </a:r>
            <a:r>
              <a:rPr lang="es-ES" dirty="0" smtClean="0"/>
              <a:t>ó el principio de una sociedad capitalista y la visión de progreso, que para muchos significaba la construcción de edificios estatales, puentes, carreteras</a:t>
            </a:r>
            <a:r>
              <a:rPr lang="is-IS" dirty="0" smtClean="0"/>
              <a:t>… </a:t>
            </a:r>
          </a:p>
          <a:p>
            <a:pPr marL="342900" indent="-342900" algn="just">
              <a:buFont typeface="Arial"/>
              <a:buChar char="•"/>
            </a:pPr>
            <a:endParaRPr lang="is-IS" dirty="0"/>
          </a:p>
          <a:p>
            <a:pPr marL="342900" indent="-342900" algn="just">
              <a:buFont typeface="Arial"/>
              <a:buChar char="•"/>
            </a:pPr>
            <a:r>
              <a:rPr lang="is-IS" dirty="0" smtClean="0"/>
              <a:t>El 60% de las industrias pertenecían a Trujillo.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7606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620001" cy="1371600"/>
          </a:xfrm>
        </p:spPr>
        <p:txBody>
          <a:bodyPr/>
          <a:lstStyle/>
          <a:p>
            <a:r>
              <a:rPr lang="es-ES" dirty="0" smtClean="0"/>
              <a:t>El declive de </a:t>
            </a:r>
            <a:r>
              <a:rPr lang="es-ES" dirty="0" err="1" smtClean="0"/>
              <a:t>trujillo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Font typeface="Arial"/>
              <a:buChar char="•"/>
            </a:pPr>
            <a:r>
              <a:rPr lang="es-ES" dirty="0" smtClean="0"/>
              <a:t>El asesinato de las hermanas Mirabal, tres hermanas que se opusieron al r</a:t>
            </a:r>
            <a:r>
              <a:rPr lang="es-ES" dirty="0" smtClean="0"/>
              <a:t>égimen dictatorial, causó gran conmoción en la sociedad.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Este asesinato contribuy</a:t>
            </a:r>
            <a:r>
              <a:rPr lang="es-ES" dirty="0" smtClean="0"/>
              <a:t>ó a despertar la conciencia del pueblo dominicano.</a:t>
            </a:r>
          </a:p>
          <a:p>
            <a:pPr marL="342900" indent="-342900" algn="just">
              <a:buFont typeface="Arial"/>
              <a:buChar char="•"/>
            </a:pPr>
            <a:endParaRPr lang="es-ES" dirty="0" smtClean="0"/>
          </a:p>
          <a:p>
            <a:pPr marL="342900" indent="-342900" algn="just">
              <a:buFont typeface="Arial"/>
              <a:buChar char="•"/>
            </a:pPr>
            <a:r>
              <a:rPr lang="es-ES" dirty="0" smtClean="0"/>
              <a:t>El 30 de mayo de 1961, Trujillo es asesinado a tiros por un grupo de rebeldes ayudados por Estados Unidos. Está enterrado en un cementerio de Madrid.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529" y="5253915"/>
            <a:ext cx="2517588" cy="14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8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LEGADO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s-ES" dirty="0" smtClean="0"/>
              <a:t>La </a:t>
            </a:r>
            <a:r>
              <a:rPr lang="es-ES" i="1" dirty="0" smtClean="0"/>
              <a:t>era </a:t>
            </a:r>
            <a:r>
              <a:rPr lang="es-ES" dirty="0" smtClean="0"/>
              <a:t>Trujillo trae desiguales recuerdos a los habitantes de la Rep</a:t>
            </a:r>
            <a:r>
              <a:rPr lang="es-ES" dirty="0" smtClean="0"/>
              <a:t>ública Dominicana: </a:t>
            </a:r>
          </a:p>
          <a:p>
            <a:pPr marL="342900" indent="-342900">
              <a:buFont typeface="Arial"/>
              <a:buChar char="•"/>
            </a:pPr>
            <a:endParaRPr lang="es-ES" dirty="0"/>
          </a:p>
          <a:p>
            <a:pPr marL="800100" lvl="1" indent="-342900">
              <a:buFont typeface="Wingdings" charset="2"/>
              <a:buChar char="u"/>
            </a:pPr>
            <a:r>
              <a:rPr lang="es-ES" dirty="0" smtClean="0"/>
              <a:t>Para unos, una triste etapa marcada por la represión y la falta de libertades, aprovechada personalmente por el dictador para incrementar su fortuna.</a:t>
            </a:r>
          </a:p>
          <a:p>
            <a:pPr marL="800100" lvl="1" indent="-342900">
              <a:buFont typeface="Wingdings" charset="2"/>
              <a:buChar char="u"/>
            </a:pPr>
            <a:endParaRPr lang="es-ES" dirty="0"/>
          </a:p>
          <a:p>
            <a:pPr marL="800100" lvl="1" indent="-342900">
              <a:buFont typeface="Wingdings" charset="2"/>
              <a:buChar char="u"/>
            </a:pPr>
            <a:r>
              <a:rPr lang="es-ES" dirty="0" smtClean="0"/>
              <a:t>Otros, sin embargo, recuerdan a Trujillo como el </a:t>
            </a:r>
            <a:r>
              <a:rPr lang="es-ES" i="1" dirty="0" smtClean="0"/>
              <a:t>gran benefactor </a:t>
            </a:r>
            <a:r>
              <a:rPr lang="es-ES" dirty="0" smtClean="0"/>
              <a:t>que construyó carreteras, edificó escuelas y elevó el nivel de vida de los dominicanos. 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2648928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Esencial.thmx</Template>
  <TotalTime>494</TotalTime>
  <Words>609</Words>
  <Application>Microsoft Macintosh PowerPoint</Application>
  <PresentationFormat>Presentación en pantalla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Esencial</vt:lpstr>
      <vt:lpstr>Rafael Leónidas Trujillo</vt:lpstr>
      <vt:lpstr>La república dominicana antes de Trujillo</vt:lpstr>
      <vt:lpstr>Presentación de PowerPoint</vt:lpstr>
      <vt:lpstr>El ascenso </vt:lpstr>
      <vt:lpstr>EL CONTROL DEL PODER</vt:lpstr>
      <vt:lpstr>CARACTEríSTICAS</vt:lpstr>
      <vt:lpstr>EPISODIOS RACISTAS</vt:lpstr>
      <vt:lpstr>Economía </vt:lpstr>
      <vt:lpstr>El declive de trujillo</vt:lpstr>
      <vt:lpstr>EL LEGADO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Rafael Leónidas Trujillo</dc:title>
  <dc:creator>Sergio Inestal</dc:creator>
  <cp:lastModifiedBy>Sergio Inestal</cp:lastModifiedBy>
  <cp:revision>18</cp:revision>
  <dcterms:created xsi:type="dcterms:W3CDTF">2016-03-02T15:37:32Z</dcterms:created>
  <dcterms:modified xsi:type="dcterms:W3CDTF">2016-03-02T23:51:54Z</dcterms:modified>
</cp:coreProperties>
</file>