
<file path=[Content_Types].xml><?xml version="1.0" encoding="utf-8"?>
<Types xmlns="http://schemas.openxmlformats.org/package/2006/content-types">
  <Default Extension="jpg" ContentType="image/jpeg"/>
  <Default Extension="wmf" ContentType="image/x-wmf"/>
  <Default Extension="png" ContentType="image/png"/>
  <Default Extension="xml" ContentType="application/xml"/>
  <Default Extension="jpeg" ContentType="image/jpeg"/>
  <Default Extension="rels" ContentType="application/vnd.openxmlformats-package.relationships+xml"/>
  <Default Extension="bin" ContentType="application/vnd.openxmlformats-officedocument.oleObject"/>
  <Override PartName="/ppt/notesSlides/notesSlide1.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s/slide7.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docProps/app.xml" ContentType="application/vnd.openxmlformats-officedocument.extended-properties+xml"/>
  <Override PartName="/ppt/notesSlides/notesSlide2.xml" ContentType="application/vnd.openxmlformats-officedocument.presentationml.notesSlide+xml"/>
  <Override PartName="/ppt/tableStyles.xml" ContentType="application/vnd.openxmlformats-officedocument.presentationml.tableStyles+xml"/>
  <Override PartName="/ppt/slideLayouts/slideLayout5.xml" ContentType="application/vnd.openxmlformats-officedocument.presentationml.slideLayout+xml"/>
  <Override PartName="/ppt/viewProps.xml" ContentType="application/vnd.openxmlformats-officedocument.presentationml.viewProps+xml"/>
  <Override PartName="/ppt/slideMasters/slideMaster1.xml" ContentType="application/vnd.openxmlformats-officedocument.presentationml.slideMaster+xml"/>
  <Override PartName="/ppt/presProps.xml" ContentType="application/vnd.openxmlformats-officedocument.presentationml.presProps+xml"/>
  <Override PartName="/ppt/slides/slide8.xml" ContentType="application/vnd.openxmlformats-officedocument.presentationml.slide+xml"/>
  <Override PartName="/ppt/notesSlides/notesSlide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11.xml" ContentType="application/vnd.openxmlformats-officedocument.presentationml.slide+xml"/>
  <Override PartName="/ppt/theme/theme2.xml" ContentType="application/vnd.openxmlformats-officedocument.theme+xml"/>
  <Override PartName="/ppt/slides/slide5.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12192000"/>
  <p:defaultText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36" y="-90"/>
      </p:cViewPr>
      <p:guideLst>
        <p:guide pos="2160" orient="horz"/>
        <p:guide pos="288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notesMaster" Target="notesMasters/notesMaster1.xml"/><Relationship Id="rId24" Type="http://schemas.openxmlformats.org/officeDocument/2006/relationships/presProps" Target="presProps.xml" /><Relationship Id="rId25" Type="http://schemas.openxmlformats.org/officeDocument/2006/relationships/tableStyles" Target="tableStyles.xml" /><Relationship Id="rId26"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hidden="0"/>
        <p:cNvGrpSpPr/>
        <p:nvPr isPhoto="0" userDrawn="0"/>
      </p:nvGrpSpPr>
      <p:grpSpPr bwMode="auto">
        <a:xfrm>
          <a:off x="0" y="0"/>
          <a:ext cx="0" cy="0"/>
          <a:chOff x="0" y="0"/>
          <a:chExt cx="0" cy="0"/>
        </a:xfrm>
      </p:grpSpPr>
      <p:sp>
        <p:nvSpPr>
          <p:cNvPr id="4" name="Header Placeholder 1" hidden="0"/>
          <p:cNvSpPr>
            <a:spLocks noGrp="1"/>
          </p:cNvSpPr>
          <p:nvPr isPhoto="0" userDrawn="0">
            <p:ph type="hdr" sz="quarter" hasCustomPrompt="0"/>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5" name="Date Placeholder 2" hidden="0"/>
          <p:cNvSpPr>
            <a:spLocks noGrp="1"/>
          </p:cNvSpPr>
          <p:nvPr isPhoto="0" userDrawn="0">
            <p:ph type="dt" idx="1" hasCustomPrompt="0"/>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A4729DC1-3EF5-4A99-8B2C-FBF0DA296BF7}" type="datetimeFigureOut">
              <a:rPr lang="fr-FR"/>
              <a:t/>
            </a:fld>
            <a:endParaRPr lang="fr-FR"/>
          </a:p>
        </p:txBody>
      </p:sp>
      <p:sp>
        <p:nvSpPr>
          <p:cNvPr id="6" name="Slide Image Placeholder 3" hidden="0"/>
          <p:cNvSpPr>
            <a:spLocks noChangeAspect="1" noGrp="1" noRot="1"/>
          </p:cNvSpPr>
          <p:nvPr isPhoto="0" userDrawn="0">
            <p:ph type="sldImg" idx="2" hasCustomPrompt="0"/>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7" name="Notes Placeholder 4" hidden="0"/>
          <p:cNvSpPr>
            <a:spLocks noGrp="1"/>
          </p:cNvSpPr>
          <p:nvPr isPhoto="0" userDrawn="0">
            <p:ph type="body" sz="quarter" idx="3" hasCustomPrompt="0"/>
          </p:nvPr>
        </p:nvSpPr>
        <p:spPr bwMode="auto">
          <a:xfrm>
            <a:off x="685800" y="4400550"/>
            <a:ext cx="5486400" cy="3600450"/>
          </a:xfrm>
          <a:prstGeom prst="rect">
            <a:avLst/>
          </a:prstGeom>
        </p:spPr>
        <p:txBody>
          <a:bodyPr vert="horz" lIns="91440" tIns="45720" rIns="91440" bIns="45720" rtlCol="0"/>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a:p>
        </p:txBody>
      </p:sp>
      <p:sp>
        <p:nvSpPr>
          <p:cNvPr id="8" name="Footer Placeholder 5" hidden="0"/>
          <p:cNvSpPr>
            <a:spLocks noGrp="1"/>
          </p:cNvSpPr>
          <p:nvPr isPhoto="0" userDrawn="0">
            <p:ph type="ftr" sz="quarter" idx="4" hasCustomPrompt="0"/>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9" name="Slide Number Placeholder 6" hidden="0"/>
          <p:cNvSpPr>
            <a:spLocks noGrp="1"/>
          </p:cNvSpPr>
          <p:nvPr isPhoto="0" userDrawn="0">
            <p:ph type="sldNum" sz="quarter" idx="5" hasCustomPrompt="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C85BEE5C-3F0B-4042-A13C-84496040BEF1}" type="slidenum">
              <a:rPr lang="fr-FR"/>
              <a:t/>
            </a:fld>
            <a:endParaRPr lang="fr-FR"/>
          </a:p>
        </p:txBody>
      </p:sp>
    </p:spTree>
  </p:cSld>
  <p:clrMap accent1="accent1" accent2="accent2" accent3="accent3" accent4="accent4" accent5="accent5" accent6="accent6" bg1="lt1" bg2="lt2" folHlink="folHlink" hlink="hlink" tx1="dk1" tx2="dk2"/>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rrowheads="1" noChangeAspect="1" noGrp="1" noRot="1" noTextEdit="1"/>
          </p:cNvSpPr>
          <p:nvPr isPhoto="0" userDrawn="0">
            <p:ph type="sldImg" hasCustomPrompt="0"/>
          </p:nvPr>
        </p:nvSpPr>
        <p:spPr bwMode="auto">
          <a:prstGeom prst="rect">
            <a:avLst/>
          </a:prstGeom>
          <a:noFill/>
          <a:ln>
            <a:solidFill>
              <a:srgbClr val="000000"/>
            </a:solidFill>
            <a:miter lim="800000"/>
            <a:headEnd/>
            <a:tailEnd/>
          </a:ln>
        </p:spPr>
      </p:sp>
      <p:sp>
        <p:nvSpPr>
          <p:cNvPr id="5" name="Espace réservé des commentaires 2" hidden="0"/>
          <p:cNvSpPr>
            <a:spLocks noChangeArrowheads="1" noGrp="1"/>
          </p:cNvSpPr>
          <p:nvPr isPhoto="0" userDrawn="0">
            <p:ph type="body" idx="1" hasCustomPrompt="0"/>
          </p:nvPr>
        </p:nvSpPr>
        <p:spPr bwMode="auto">
          <a:prstGeom prst="rect">
            <a:avLst/>
          </a:prstGeom>
          <a:noFill/>
        </p:spPr>
        <p:txBody>
          <a:bodyPr/>
          <a:lstStyle/>
          <a:p>
            <a:pPr marL="0" marR="0" lvl="0" indent="0" algn="l" defTabSz="914400">
              <a:lnSpc>
                <a:spcPct val="150000"/>
              </a:lnSpc>
              <a:spcBef>
                <a:spcPts val="0"/>
              </a:spcBef>
              <a:spcAft>
                <a:spcPts val="0"/>
              </a:spcAft>
              <a:buClrTx/>
              <a:buSzTx/>
              <a:buFontTx/>
              <a:buNone/>
              <a:defRPr/>
            </a:pPr>
            <a:r>
              <a:rPr lang="fr-FR" sz="1400" b="1">
                <a:solidFill>
                  <a:srgbClr val="FF0000"/>
                </a:solidFill>
              </a:rPr>
              <a:t>Classe renversée = do </a:t>
            </a:r>
            <a:r>
              <a:rPr lang="fr-FR" sz="1400" b="1">
                <a:solidFill>
                  <a:srgbClr val="FF0000"/>
                </a:solidFill>
              </a:rPr>
              <a:t>it</a:t>
            </a:r>
            <a:r>
              <a:rPr lang="fr-FR" sz="1400" b="1">
                <a:solidFill>
                  <a:srgbClr val="FF0000"/>
                </a:solidFill>
              </a:rPr>
              <a:t> </a:t>
            </a:r>
            <a:r>
              <a:rPr lang="fr-FR" sz="1400" b="1">
                <a:solidFill>
                  <a:srgbClr val="FF0000"/>
                </a:solidFill>
              </a:rPr>
              <a:t>yourself</a:t>
            </a:r>
            <a:r>
              <a:rPr lang="fr-FR" sz="1400" b="1">
                <a:solidFill>
                  <a:srgbClr val="FF0000"/>
                </a:solidFill>
              </a:rPr>
              <a:t>, </a:t>
            </a:r>
            <a:r>
              <a:rPr lang="fr-FR" sz="1400"/>
              <a:t>do </a:t>
            </a:r>
            <a:r>
              <a:rPr lang="fr-FR" sz="1400"/>
              <a:t>it</a:t>
            </a:r>
            <a:r>
              <a:rPr lang="fr-FR" sz="1400"/>
              <a:t> </a:t>
            </a:r>
            <a:r>
              <a:rPr lang="fr-FR" sz="1400"/>
              <a:t>with</a:t>
            </a:r>
            <a:r>
              <a:rPr lang="fr-FR" sz="1400"/>
              <a:t> </a:t>
            </a:r>
            <a:r>
              <a:rPr lang="fr-FR" sz="1400"/>
              <a:t>other</a:t>
            </a:r>
            <a:endParaRPr lang="fr-FR" sz="1400" b="1">
              <a:solidFill>
                <a:srgbClr val="FF0000"/>
              </a:solidFill>
            </a:endParaRPr>
          </a:p>
          <a:p>
            <a:pPr marL="0" marR="0" lvl="0" indent="0" algn="l" defTabSz="914400">
              <a:lnSpc>
                <a:spcPct val="150000"/>
              </a:lnSpc>
              <a:spcBef>
                <a:spcPts val="0"/>
              </a:spcBef>
              <a:spcAft>
                <a:spcPts val="0"/>
              </a:spcAft>
              <a:buClrTx/>
              <a:buSzTx/>
              <a:buFontTx/>
              <a:buNone/>
              <a:defRPr/>
            </a:pPr>
            <a:r>
              <a:rPr lang="fr-FR" sz="1400" b="1" u="sng">
                <a:ea typeface="ＭＳ Ｐゴシック"/>
              </a:rPr>
              <a:t>Intelligence </a:t>
            </a:r>
            <a:r>
              <a:rPr lang="fr-FR" sz="1400" b="1" u="sng">
                <a:ea typeface="ＭＳ Ｐゴシック"/>
              </a:rPr>
              <a:t>co-élaborative</a:t>
            </a:r>
            <a:r>
              <a:rPr lang="fr-FR" sz="1400" b="1" u="sng">
                <a:ea typeface="ＭＳ Ｐゴシック"/>
              </a:rPr>
              <a:t> : </a:t>
            </a:r>
            <a:r>
              <a:rPr lang="fr-FR" sz="1400"/>
              <a:t>Mettre en réseau les cerveaux, communauté apprenante (apprendre des autres, pas apprendre tout seul, pour résoudre des problèmes) &gt;&gt; Connecter des cerveaux pour produire quelque chose du même niveau que celui de l’expert. Arrêt d’être des consommateurs.</a:t>
            </a:r>
            <a:endParaRPr/>
          </a:p>
          <a:p>
            <a:pPr>
              <a:lnSpc>
                <a:spcPct val="150000"/>
              </a:lnSpc>
              <a:defRPr/>
            </a:pPr>
            <a:r>
              <a:rPr lang="fr-FR" sz="1400"/>
              <a:t>Ce qui est important ce n’est pas la quantité de choses que l’on apprend mais la façon dont on mobilise cette connaissance, ce qu’on en fait. Cela nécessite un changement de posture &gt;&gt; l’enseignant devient accompagnant fait de la pédagogie. Le pédagogue = accompagnant c’est accompagner les autres (marcher à côté) vers des projets, de l’apprentissage…Donner l’envie…</a:t>
            </a:r>
            <a:endParaRPr/>
          </a:p>
          <a:p>
            <a:pPr>
              <a:lnSpc>
                <a:spcPct val="150000"/>
              </a:lnSpc>
              <a:defRPr/>
            </a:pPr>
            <a:r>
              <a:rPr lang="fr-FR" sz="1400" b="1" u="sng"/>
              <a:t>Travailler en mode collaboratif : </a:t>
            </a:r>
            <a:r>
              <a:rPr lang="fr-FR" sz="1400"/>
              <a:t>L’espace est organisé en îlots amovibles et non plus en rangées de chaises et de tables. En fonction des séquences et des exercices, on peut transformer cet espace pour tout ou partie de sa surface. Cela est laissé à la volonté des élèves qui vont pouvoir réorganiser la disposition du mobilier dans la salle de classe, y compris pendant les séances de cours &gt;&gt; pour travailler à la construction d’un chapitre, préparer une présentation, dessiner des schémas sur les murs en Velléda ou sur des tableaux montés sur roulettes.</a:t>
            </a:r>
            <a:endParaRPr/>
          </a:p>
          <a:p>
            <a:pPr>
              <a:lnSpc>
                <a:spcPct val="150000"/>
              </a:lnSpc>
              <a:defRPr/>
            </a:pPr>
            <a:r>
              <a:rPr lang="fr-FR" sz="1400"/>
              <a:t>Les équipes sont composées d’élèves de niveaux scolaires différents (constitution de groupes hétérogènes).</a:t>
            </a:r>
            <a:endParaRPr/>
          </a:p>
          <a:p>
            <a:pPr>
              <a:lnSpc>
                <a:spcPct val="150000"/>
              </a:lnSpc>
              <a:defRPr/>
            </a:pPr>
            <a:r>
              <a:rPr lang="fr-FR" sz="1400"/>
              <a:t>Ils vont donc interagir de manière différente, mais complémentaire, en essayant de mettre à profit cette diversité au service du groupe. Dans la « classe renversée », chacun s’efforce de travailler pour que le chapitre du cours soit construit le plus efficacement possible et de manière à être compris par les autres. Le travail de chacun enrichit celui du groupe sans qu’il n’ait besoin de se faire une place de leader ou de responsable. En fonction des activités de recherche, de rédaction, d’explications, de présentation, ce ne sont pas toujours les mêmes qui se montrent les plus actifs.</a:t>
            </a:r>
            <a:endParaRPr/>
          </a:p>
          <a:p>
            <a:pPr marL="0" marR="0" lvl="0" indent="0" algn="l" defTabSz="914400">
              <a:lnSpc>
                <a:spcPct val="150000"/>
              </a:lnSpc>
              <a:spcBef>
                <a:spcPts val="0"/>
              </a:spcBef>
              <a:spcAft>
                <a:spcPts val="0"/>
              </a:spcAft>
              <a:buClrTx/>
              <a:buSzTx/>
              <a:buFontTx/>
              <a:buNone/>
              <a:defRPr/>
            </a:pPr>
            <a:r>
              <a:rPr lang="fr-FR" sz="1400" b="1" u="sng"/>
              <a:t>Repenser le contenu : </a:t>
            </a:r>
            <a:r>
              <a:rPr lang="fr-FR" sz="1400"/>
              <a:t>Dans la « classe renversée », on s’éloigne aussi d’une production exhaustive d’un savoir unique. Cette méthode ne permet pas en effet de couvrir 100% du contenu qui est transmis aux élèves de manière magistrale et dont on sait par ailleurs qu’ils n’en assimilent pas la totalité. Elle consiste à leur faire produire les deux-tiers ou trois-quarts qu’ils comprennent habituellement par les méthodes d’enseignement classiques (en particulier, les notions fondamentales), mais qu’ils assimileront mieux et retiendront de manière plus durable. Dans la « classe renversée », on privilégie la qualité de ce qui est produit en petites équipes et assimilé par l’ensemble des élèves. Il s’agit de produire ce qui est juste nécessaire et suffisant à la bonne compréhension des notions correspondant au programme de l’année. </a:t>
            </a:r>
            <a:endParaRPr/>
          </a:p>
          <a:p>
            <a:pPr>
              <a:defRPr/>
            </a:pPr>
            <a:r>
              <a:rPr lang="fr-FR" sz="1400" b="1" u="sng"/>
              <a:t>Autonomie :</a:t>
            </a:r>
            <a:r>
              <a:rPr lang="fr-FR" sz="1400"/>
              <a:t> , c’est dans la méthode de production des connaissances que la « classe renversée » se distingue des pédagogies classiques. L’organisation du travail peut être différente d’une équipe à l’autre, selon la décision de ses membres. Le travail de chacun est distribué en fonction des envies. Une très grande autonomie est laissée à chaque équipe dans la façon d’organiser le temps de recherche des informations, la rédaction des chapitres, la construction des questions pour l’évaluation. A titre individuel, l’autonomie est aussi la règle du jeu dans la mesure où chaque élève peut choisir la manière qui lui convient le mieux pour contribuer au travail collectif, que ce soit en faisant des recherches bibliographiques, en rédigeant, en expliquant aux autres ou en participant aux présentations orales. Dans chacune de ces tâches, il progressera en compétences d’une manière différente de ses camarades de classe.</a:t>
            </a:r>
            <a:endParaRPr/>
          </a:p>
          <a:p>
            <a:pPr>
              <a:lnSpc>
                <a:spcPct val="150000"/>
              </a:lnSpc>
              <a:defRPr/>
            </a:pPr>
            <a:endParaRPr lang="fr-FR" sz="1400" b="1" u="sng"/>
          </a:p>
          <a:p>
            <a:pPr>
              <a:defRPr/>
            </a:pPr>
            <a:endParaRPr lang="fr-FR" sz="1400" b="1" u="sng">
              <a:ea typeface="ＭＳ Ｐゴシック"/>
            </a:endParaRPr>
          </a:p>
        </p:txBody>
      </p:sp>
      <p:sp>
        <p:nvSpPr>
          <p:cNvPr id="6" name="Espace réservé du numéro de diapositive 3" hidden="0"/>
          <p:cNvSpPr>
            <a:spLocks noChangeArrowheads="1" noGrp="1"/>
          </p:cNvSpPr>
          <p:nvPr isPhoto="0" userDrawn="0">
            <p:ph type="sldNum" sz="quarter" idx="5" hasCustomPrompt="0"/>
          </p:nvPr>
        </p:nvSpPr>
        <p:spPr bwMode="auto">
          <a:prstGeom prst="rect">
            <a:avLst/>
          </a:prstGeom>
          <a:noFill/>
        </p:spPr>
        <p:txBody>
          <a:bodyPr/>
          <a:lstStyle>
            <a:lvl1pPr>
              <a:defRPr>
                <a:solidFill>
                  <a:schemeClr val="tx1"/>
                </a:solidFill>
                <a:latin typeface="Arial"/>
                <a:ea typeface="ＭＳ Ｐゴシック"/>
              </a:defRPr>
            </a:lvl1pPr>
            <a:lvl2pPr marL="742950" indent="-285750">
              <a:defRPr>
                <a:solidFill>
                  <a:schemeClr val="tx1"/>
                </a:solidFill>
                <a:latin typeface="Arial"/>
                <a:ea typeface="ＭＳ Ｐゴシック"/>
              </a:defRPr>
            </a:lvl2pPr>
            <a:lvl3pPr marL="1143000" indent="-228600">
              <a:defRPr>
                <a:solidFill>
                  <a:schemeClr val="tx1"/>
                </a:solidFill>
                <a:latin typeface="Arial"/>
                <a:ea typeface="ＭＳ Ｐゴシック"/>
              </a:defRPr>
            </a:lvl3pPr>
            <a:lvl4pPr marL="1600200" indent="-228600">
              <a:defRPr>
                <a:solidFill>
                  <a:schemeClr val="tx1"/>
                </a:solidFill>
                <a:latin typeface="Arial"/>
                <a:ea typeface="ＭＳ Ｐゴシック"/>
              </a:defRPr>
            </a:lvl4pPr>
            <a:lvl5pPr marL="2057400" indent="-228600">
              <a:defRPr>
                <a:solidFill>
                  <a:schemeClr val="tx1"/>
                </a:solidFill>
                <a:latin typeface="Arial"/>
                <a:ea typeface="ＭＳ Ｐゴシック"/>
              </a:defRPr>
            </a:lvl5pPr>
            <a:lvl6pPr marL="2514600" indent="-228600">
              <a:spcBef>
                <a:spcPts val="0"/>
              </a:spcBef>
              <a:spcAft>
                <a:spcPts val="0"/>
              </a:spcAft>
              <a:defRPr>
                <a:solidFill>
                  <a:schemeClr val="tx1"/>
                </a:solidFill>
                <a:latin typeface="Arial"/>
                <a:ea typeface="ＭＳ Ｐゴシック"/>
              </a:defRPr>
            </a:lvl6pPr>
            <a:lvl7pPr marL="2971800" indent="-228600">
              <a:spcBef>
                <a:spcPts val="0"/>
              </a:spcBef>
              <a:spcAft>
                <a:spcPts val="0"/>
              </a:spcAft>
              <a:defRPr>
                <a:solidFill>
                  <a:schemeClr val="tx1"/>
                </a:solidFill>
                <a:latin typeface="Arial"/>
                <a:ea typeface="ＭＳ Ｐゴシック"/>
              </a:defRPr>
            </a:lvl7pPr>
            <a:lvl8pPr marL="3429000" indent="-228600">
              <a:spcBef>
                <a:spcPts val="0"/>
              </a:spcBef>
              <a:spcAft>
                <a:spcPts val="0"/>
              </a:spcAft>
              <a:defRPr>
                <a:solidFill>
                  <a:schemeClr val="tx1"/>
                </a:solidFill>
                <a:latin typeface="Arial"/>
                <a:ea typeface="ＭＳ Ｐゴシック"/>
              </a:defRPr>
            </a:lvl8pPr>
            <a:lvl9pPr marL="3886200" indent="-228600">
              <a:spcBef>
                <a:spcPts val="0"/>
              </a:spcBef>
              <a:spcAft>
                <a:spcPts val="0"/>
              </a:spcAft>
              <a:defRPr>
                <a:solidFill>
                  <a:schemeClr val="tx1"/>
                </a:solidFill>
                <a:latin typeface="Arial"/>
                <a:ea typeface="ＭＳ Ｐゴシック"/>
              </a:defRPr>
            </a:lvl9pPr>
          </a:lstStyle>
          <a:p>
            <a:pPr>
              <a:defRPr/>
            </a:pPr>
            <a:fld id="{A26C14F2-43B2-B842-97BD-D7DA260CA9C9}" type="slidenum">
              <a:rPr lang="fr-FR"/>
              <a:t/>
            </a:fld>
            <a:endParaRPr lang="fr-FR"/>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marL="288290" algn="just">
              <a:lnSpc>
                <a:spcPct val="114999"/>
              </a:lnSpc>
              <a:spcAft>
                <a:spcPts val="0"/>
              </a:spcAft>
              <a:defRPr/>
            </a:pPr>
            <a:r>
              <a:rPr lang="fr-FR" sz="1200">
                <a:latin typeface="Gill Sans MT"/>
                <a:ea typeface="Trebuchet MS"/>
                <a:cs typeface="Trebuchet MS"/>
              </a:rPr>
              <a:t>1 - Rappel de la situation antérieure à la période (féodalisme), éventuellement utilisation des prérequis des élèves. Travail sur cartes (extension du domaine royal).</a:t>
            </a:r>
            <a:endParaRPr lang="fr-FR" sz="1200">
              <a:latin typeface="Gill Sans MT"/>
              <a:ea typeface="Times New Roman"/>
            </a:endParaRPr>
          </a:p>
          <a:p>
            <a:pPr marL="288290" algn="just">
              <a:lnSpc>
                <a:spcPct val="114999"/>
              </a:lnSpc>
              <a:spcAft>
                <a:spcPts val="0"/>
              </a:spcAft>
              <a:defRPr/>
            </a:pPr>
            <a:r>
              <a:rPr lang="fr-FR" sz="1200">
                <a:latin typeface="Gill Sans MT"/>
                <a:ea typeface="Trebuchet MS"/>
                <a:cs typeface="Trebuchet MS"/>
              </a:rPr>
              <a:t>2 - Amener le sujet, problématique et annonce du plan.</a:t>
            </a:r>
            <a:endParaRPr lang="fr-FR"/>
          </a:p>
        </p:txBody>
      </p:sp>
      <p:sp>
        <p:nvSpPr>
          <p:cNvPr id="6" name="Espace réservé du numéro de diapositive 3" hidden="0"/>
          <p:cNvSpPr>
            <a:spLocks noGrp="1"/>
          </p:cNvSpPr>
          <p:nvPr isPhoto="0" userDrawn="0">
            <p:ph type="sldNum" sz="quarter" idx="5" hasCustomPrompt="0"/>
          </p:nvPr>
        </p:nvSpPr>
        <p:spPr bwMode="auto"/>
        <p:txBody>
          <a:bodyPr/>
          <a:lstStyle/>
          <a:p>
            <a:pPr>
              <a:defRPr/>
            </a:pPr>
            <a:fld id="{C934B887-0C80-BE45-8C44-1507AE64C40E}" type="slidenum">
              <a:rPr lang="fr-FR"/>
              <a:t/>
            </a:fld>
            <a:endParaRPr lang="fr-F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marL="0" marR="0" lvl="0" indent="0" algn="l" defTabSz="914400">
              <a:lnSpc>
                <a:spcPct val="100000"/>
              </a:lnSpc>
              <a:spcBef>
                <a:spcPts val="0"/>
              </a:spcBef>
              <a:spcAft>
                <a:spcPts val="0"/>
              </a:spcAft>
              <a:buClrTx/>
              <a:buSzTx/>
              <a:buFontTx/>
              <a:buNone/>
              <a:defRPr/>
            </a:pPr>
            <a:r>
              <a:rPr lang="fr-FR" sz="1200">
                <a:latin typeface="Gill Sans MT"/>
                <a:ea typeface="Trebuchet MS"/>
                <a:cs typeface="Trebuchet MS"/>
              </a:rPr>
              <a:t>- Les </a:t>
            </a:r>
            <a:r>
              <a:rPr lang="fr-FR" sz="1200">
                <a:solidFill>
                  <a:srgbClr val="FF0000"/>
                </a:solidFill>
                <a:latin typeface="Gill Sans MT"/>
                <a:ea typeface="Trebuchet MS"/>
                <a:cs typeface="Trebuchet MS"/>
              </a:rPr>
              <a:t>PPO</a:t>
            </a:r>
            <a:r>
              <a:rPr lang="fr-FR" sz="1200">
                <a:latin typeface="Gill Sans MT"/>
                <a:ea typeface="Trebuchet MS"/>
                <a:cs typeface="Trebuchet MS"/>
              </a:rPr>
              <a:t> sont intégrés dans les différentes parties du cours comme suggéré par le plan détaillé. Les </a:t>
            </a:r>
            <a:r>
              <a:rPr lang="fr-FR" sz="1200">
                <a:solidFill>
                  <a:srgbClr val="FF0000"/>
                </a:solidFill>
                <a:latin typeface="Gill Sans MT"/>
                <a:ea typeface="Trebuchet MS"/>
                <a:cs typeface="Trebuchet MS"/>
              </a:rPr>
              <a:t>PPO</a:t>
            </a:r>
            <a:r>
              <a:rPr lang="fr-FR" sz="1200">
                <a:latin typeface="Gill Sans MT"/>
                <a:ea typeface="Trebuchet MS"/>
                <a:cs typeface="Trebuchet MS"/>
              </a:rPr>
              <a:t> correspondent à ceux proposés par le manuel de l’élève. Dans ce travail les élèves doivent répondre aux activités des PPO, en faire une correction qu’ils devront expliciter au reste de la classe. </a:t>
            </a:r>
            <a:endParaRPr lang="fr-FR" sz="1200">
              <a:latin typeface="Gill Sans MT"/>
            </a:endParaRPr>
          </a:p>
          <a:p>
            <a:pPr>
              <a:defRPr/>
            </a:pPr>
            <a:endParaRPr lang="fr-FR"/>
          </a:p>
        </p:txBody>
      </p:sp>
      <p:sp>
        <p:nvSpPr>
          <p:cNvPr id="6" name="Espace réservé du numéro de diapositive 3" hidden="0"/>
          <p:cNvSpPr>
            <a:spLocks noGrp="1"/>
          </p:cNvSpPr>
          <p:nvPr isPhoto="0" userDrawn="0">
            <p:ph type="sldNum" sz="quarter" idx="5" hasCustomPrompt="0"/>
          </p:nvPr>
        </p:nvSpPr>
        <p:spPr bwMode="auto"/>
        <p:txBody>
          <a:bodyPr/>
          <a:lstStyle/>
          <a:p>
            <a:pPr>
              <a:defRPr/>
            </a:pPr>
            <a:fld id="{C85BEE5C-3F0B-4042-A13C-84496040BEF1}" type="slidenum">
              <a:rPr lang="fr-FR"/>
              <a:t/>
            </a:fld>
            <a:endParaRPr lang="fr-F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Diapositive de titr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ctrTitle" hasCustomPrompt="0"/>
          </p:nvPr>
        </p:nvSpPr>
        <p:spPr bwMode="auto">
          <a:xfrm>
            <a:off x="1524000" y="1122363"/>
            <a:ext cx="9144000" cy="2387600"/>
          </a:xfrm>
        </p:spPr>
        <p:txBody>
          <a:bodyPr anchor="b"/>
          <a:lstStyle>
            <a:lvl1pPr algn="ctr">
              <a:defRPr sz="6000"/>
            </a:lvl1pPr>
          </a:lstStyle>
          <a:p>
            <a:pPr>
              <a:defRPr/>
            </a:pPr>
            <a:r>
              <a:rPr lang="fr-FR"/>
              <a:t>Modifiez le style du titre</a:t>
            </a:r>
            <a:endParaRPr/>
          </a:p>
        </p:txBody>
      </p:sp>
      <p:sp>
        <p:nvSpPr>
          <p:cNvPr id="5" name="Sous-titre 2" hidden="0"/>
          <p:cNvSpPr>
            <a:spLocks noGrp="1"/>
          </p:cNvSpPr>
          <p:nvPr isPhoto="0" userDrawn="0">
            <p:ph type="subTitle" idx="1" hasCustomPrompt="0"/>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a:p>
        </p:txBody>
      </p:sp>
      <p:sp>
        <p:nvSpPr>
          <p:cNvPr id="6" name="Espace réservé de la date 3"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7" name="Espace réservé du pied de page 4" hidden="0"/>
          <p:cNvSpPr>
            <a:spLocks noGrp="1"/>
          </p:cNvSpPr>
          <p:nvPr isPhoto="0" userDrawn="0">
            <p:ph type="ftr" sz="quarter" idx="11" hasCustomPrompt="0"/>
          </p:nvPr>
        </p:nvSpPr>
        <p:spPr bwMode="auto"/>
        <p:txBody>
          <a:bodyPr/>
          <a:lstStyle/>
          <a:p>
            <a:pPr>
              <a:defRPr/>
            </a:pPr>
            <a:endParaRPr lang="de-DE"/>
          </a:p>
        </p:txBody>
      </p:sp>
      <p:sp>
        <p:nvSpPr>
          <p:cNvPr id="8" name="Espace réservé du numéro de diapositive 5"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re et contenu">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Modifiez le style du titre</a:t>
            </a:r>
            <a:endParaRPr/>
          </a:p>
        </p:txBody>
      </p:sp>
      <p:sp>
        <p:nvSpPr>
          <p:cNvPr id="5" name="Espace réservé du contenu 2" hidden="0"/>
          <p:cNvSpPr>
            <a:spLocks noGrp="1"/>
          </p:cNvSpPr>
          <p:nvPr isPhoto="0" userDrawn="0">
            <p:ph idx="1" hasCustomPrompt="0"/>
          </p:nvPr>
        </p:nvSpPr>
        <p:spPr bwMode="auto"/>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e la date 3"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7" name="Espace réservé du pied de page 4" hidden="0"/>
          <p:cNvSpPr>
            <a:spLocks noGrp="1"/>
          </p:cNvSpPr>
          <p:nvPr isPhoto="0" userDrawn="0">
            <p:ph type="ftr" sz="quarter" idx="11" hasCustomPrompt="0"/>
          </p:nvPr>
        </p:nvSpPr>
        <p:spPr bwMode="auto"/>
        <p:txBody>
          <a:bodyPr/>
          <a:lstStyle/>
          <a:p>
            <a:pPr>
              <a:defRPr/>
            </a:pPr>
            <a:endParaRPr lang="de-DE"/>
          </a:p>
        </p:txBody>
      </p:sp>
      <p:sp>
        <p:nvSpPr>
          <p:cNvPr id="8" name="Espace réservé du numéro de diapositive 5"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Titre de section">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831850" y="1709738"/>
            <a:ext cx="10515600" cy="2852737"/>
          </a:xfrm>
        </p:spPr>
        <p:txBody>
          <a:bodyPr anchor="b"/>
          <a:lstStyle>
            <a:lvl1pPr>
              <a:defRPr sz="6000"/>
            </a:lvl1pPr>
          </a:lstStyle>
          <a:p>
            <a:pPr>
              <a:defRPr/>
            </a:pPr>
            <a:r>
              <a:rPr lang="fr-FR"/>
              <a:t>Modifiez le style du titre</a:t>
            </a:r>
            <a:endParaRPr/>
          </a:p>
        </p:txBody>
      </p:sp>
      <p:sp>
        <p:nvSpPr>
          <p:cNvPr id="5" name="Espace réservé du texte 2" hidden="0"/>
          <p:cNvSpPr>
            <a:spLocks noGrp="1"/>
          </p:cNvSpPr>
          <p:nvPr isPhoto="0" userDrawn="0">
            <p:ph type="body" idx="1" hasCustomPrompt="0"/>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fr-FR"/>
              <a:t>Cliquez pour modifier les styles du texte du masque</a:t>
            </a:r>
            <a:endParaRPr/>
          </a:p>
        </p:txBody>
      </p:sp>
      <p:sp>
        <p:nvSpPr>
          <p:cNvPr id="6" name="Espace réservé de la date 3"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7" name="Espace réservé du pied de page 4" hidden="0"/>
          <p:cNvSpPr>
            <a:spLocks noGrp="1"/>
          </p:cNvSpPr>
          <p:nvPr isPhoto="0" userDrawn="0">
            <p:ph type="ftr" sz="quarter" idx="11" hasCustomPrompt="0"/>
          </p:nvPr>
        </p:nvSpPr>
        <p:spPr bwMode="auto"/>
        <p:txBody>
          <a:bodyPr/>
          <a:lstStyle/>
          <a:p>
            <a:pPr>
              <a:defRPr/>
            </a:pPr>
            <a:endParaRPr lang="de-DE"/>
          </a:p>
        </p:txBody>
      </p:sp>
      <p:sp>
        <p:nvSpPr>
          <p:cNvPr id="8" name="Espace réservé du numéro de diapositive 5"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Deux contenus">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Modifiez le style du titre</a:t>
            </a:r>
            <a:endParaRPr/>
          </a:p>
        </p:txBody>
      </p:sp>
      <p:sp>
        <p:nvSpPr>
          <p:cNvPr id="5" name="Espace réservé du contenu 2" hidden="0"/>
          <p:cNvSpPr>
            <a:spLocks noGrp="1"/>
          </p:cNvSpPr>
          <p:nvPr isPhoto="0" userDrawn="0">
            <p:ph sz="half" idx="1" hasCustomPrompt="0"/>
          </p:nvPr>
        </p:nvSpPr>
        <p:spPr bwMode="auto">
          <a:xfrm>
            <a:off x="838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u contenu 3" hidden="0"/>
          <p:cNvSpPr>
            <a:spLocks noGrp="1"/>
          </p:cNvSpPr>
          <p:nvPr isPhoto="0" userDrawn="0">
            <p:ph sz="half" idx="2" hasCustomPrompt="0"/>
          </p:nvPr>
        </p:nvSpPr>
        <p:spPr bwMode="auto">
          <a:xfrm>
            <a:off x="6172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7" name="Espace réservé de la date 4"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8" name="Espace réservé du pied de page 5" hidden="0"/>
          <p:cNvSpPr>
            <a:spLocks noGrp="1"/>
          </p:cNvSpPr>
          <p:nvPr isPhoto="0" userDrawn="0">
            <p:ph type="ftr" sz="quarter" idx="11" hasCustomPrompt="0"/>
          </p:nvPr>
        </p:nvSpPr>
        <p:spPr bwMode="auto"/>
        <p:txBody>
          <a:bodyPr/>
          <a:lstStyle/>
          <a:p>
            <a:pPr>
              <a:defRPr/>
            </a:pPr>
            <a:endParaRPr lang="de-DE"/>
          </a:p>
        </p:txBody>
      </p:sp>
      <p:sp>
        <p:nvSpPr>
          <p:cNvPr id="9" name="Espace réservé du numéro de diapositive 6"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Comparaison">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839788" y="365125"/>
            <a:ext cx="10515600" cy="1325563"/>
          </a:xfrm>
        </p:spPr>
        <p:txBody>
          <a:bodyPr/>
          <a:lstStyle/>
          <a:p>
            <a:pPr>
              <a:defRPr/>
            </a:pPr>
            <a:r>
              <a:rPr lang="fr-FR"/>
              <a:t>Modifiez le style du titre</a:t>
            </a:r>
            <a:endParaRPr/>
          </a:p>
        </p:txBody>
      </p:sp>
      <p:sp>
        <p:nvSpPr>
          <p:cNvPr id="5" name="Espace réservé du texte 2" hidden="0"/>
          <p:cNvSpPr>
            <a:spLocks noGrp="1"/>
          </p:cNvSpPr>
          <p:nvPr isPhoto="0" userDrawn="0">
            <p:ph type="body" idx="1" hasCustomPrompt="0"/>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6" name="Espace réservé du contenu 3" hidden="0"/>
          <p:cNvSpPr>
            <a:spLocks noGrp="1"/>
          </p:cNvSpPr>
          <p:nvPr isPhoto="0" userDrawn="0">
            <p:ph sz="half" idx="2" hasCustomPrompt="0"/>
          </p:nvPr>
        </p:nvSpPr>
        <p:spPr bwMode="auto">
          <a:xfrm>
            <a:off x="839788" y="2505074"/>
            <a:ext cx="5157787"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7" name="Espace réservé du texte 4" hidden="0"/>
          <p:cNvSpPr>
            <a:spLocks noGrp="1"/>
          </p:cNvSpPr>
          <p:nvPr isPhoto="0" userDrawn="0">
            <p:ph type="body" sz="quarter" idx="3" hasCustomPrompt="0"/>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8" name="Espace réservé du contenu 5" hidden="0"/>
          <p:cNvSpPr>
            <a:spLocks noGrp="1"/>
          </p:cNvSpPr>
          <p:nvPr isPhoto="0" userDrawn="0">
            <p:ph sz="quarter" idx="4" hasCustomPrompt="0"/>
          </p:nvPr>
        </p:nvSpPr>
        <p:spPr bwMode="auto">
          <a:xfrm>
            <a:off x="6172200" y="2505074"/>
            <a:ext cx="5183188"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9" name="Espace réservé de la date 6"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10" name="Espace réservé du pied de page 7" hidden="0"/>
          <p:cNvSpPr>
            <a:spLocks noGrp="1"/>
          </p:cNvSpPr>
          <p:nvPr isPhoto="0" userDrawn="0">
            <p:ph type="ftr" sz="quarter" idx="11" hasCustomPrompt="0"/>
          </p:nvPr>
        </p:nvSpPr>
        <p:spPr bwMode="auto"/>
        <p:txBody>
          <a:bodyPr/>
          <a:lstStyle/>
          <a:p>
            <a:pPr>
              <a:defRPr/>
            </a:pPr>
            <a:endParaRPr lang="de-DE"/>
          </a:p>
        </p:txBody>
      </p:sp>
      <p:sp>
        <p:nvSpPr>
          <p:cNvPr id="11" name="Espace réservé du numéro de diapositive 8"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Titre seul">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Modifiez le style du titre</a:t>
            </a:r>
            <a:endParaRPr/>
          </a:p>
        </p:txBody>
      </p:sp>
      <p:sp>
        <p:nvSpPr>
          <p:cNvPr id="5" name="Espace réservé de la date 2"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6" name="Espace réservé du pied de page 3" hidden="0"/>
          <p:cNvSpPr>
            <a:spLocks noGrp="1"/>
          </p:cNvSpPr>
          <p:nvPr isPhoto="0" userDrawn="0">
            <p:ph type="ftr" sz="quarter" idx="11" hasCustomPrompt="0"/>
          </p:nvPr>
        </p:nvSpPr>
        <p:spPr bwMode="auto"/>
        <p:txBody>
          <a:bodyPr/>
          <a:lstStyle/>
          <a:p>
            <a:pPr>
              <a:defRPr/>
            </a:pPr>
            <a:endParaRPr lang="de-DE"/>
          </a:p>
        </p:txBody>
      </p:sp>
      <p:sp>
        <p:nvSpPr>
          <p:cNvPr id="7" name="Espace réservé du numéro de diapositive 4"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Vide">
    <p:spTree>
      <p:nvGrpSpPr>
        <p:cNvPr id="1" name="" hidden="0"/>
        <p:cNvGrpSpPr/>
        <p:nvPr isPhoto="0" userDrawn="0"/>
      </p:nvGrpSpPr>
      <p:grpSpPr bwMode="auto">
        <a:xfrm>
          <a:off x="0" y="0"/>
          <a:ext cx="0" cy="0"/>
          <a:chOff x="0" y="0"/>
          <a:chExt cx="0" cy="0"/>
        </a:xfrm>
      </p:grpSpPr>
      <p:sp>
        <p:nvSpPr>
          <p:cNvPr id="4" name="Espace réservé de la date 1"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5" name="Espace réservé du pied de page 2" hidden="0"/>
          <p:cNvSpPr>
            <a:spLocks noGrp="1"/>
          </p:cNvSpPr>
          <p:nvPr isPhoto="0" userDrawn="0">
            <p:ph type="ftr" sz="quarter" idx="11" hasCustomPrompt="0"/>
          </p:nvPr>
        </p:nvSpPr>
        <p:spPr bwMode="auto"/>
        <p:txBody>
          <a:bodyPr/>
          <a:lstStyle/>
          <a:p>
            <a:pPr>
              <a:defRPr/>
            </a:pPr>
            <a:endParaRPr lang="de-DE"/>
          </a:p>
        </p:txBody>
      </p:sp>
      <p:sp>
        <p:nvSpPr>
          <p:cNvPr id="6" name="Espace réservé du numéro de diapositive 3"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Contenu avec légend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839788" y="457200"/>
            <a:ext cx="3932237" cy="1600200"/>
          </a:xfrm>
        </p:spPr>
        <p:txBody>
          <a:bodyPr anchor="b"/>
          <a:lstStyle>
            <a:lvl1pPr>
              <a:defRPr sz="3200"/>
            </a:lvl1pPr>
          </a:lstStyle>
          <a:p>
            <a:pPr>
              <a:defRPr/>
            </a:pPr>
            <a:r>
              <a:rPr lang="fr-FR"/>
              <a:t>Modifiez le style du titre</a:t>
            </a:r>
            <a:endParaRPr/>
          </a:p>
        </p:txBody>
      </p:sp>
      <p:sp>
        <p:nvSpPr>
          <p:cNvPr id="5" name="Espace réservé du contenu 2" hidden="0"/>
          <p:cNvSpPr>
            <a:spLocks noGrp="1"/>
          </p:cNvSpPr>
          <p:nvPr isPhoto="0" userDrawn="0">
            <p:ph idx="1" hasCustomPrompt="0"/>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u texte 3" hidden="0"/>
          <p:cNvSpPr>
            <a:spLocks noGrp="1"/>
          </p:cNvSpPr>
          <p:nvPr isPhoto="0" userDrawn="0">
            <p:ph type="body" sz="half" idx="2" hasCustomPrompt="0"/>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7" name="Espace réservé de la date 4"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8" name="Espace réservé du pied de page 5" hidden="0"/>
          <p:cNvSpPr>
            <a:spLocks noGrp="1"/>
          </p:cNvSpPr>
          <p:nvPr isPhoto="0" userDrawn="0">
            <p:ph type="ftr" sz="quarter" idx="11" hasCustomPrompt="0"/>
          </p:nvPr>
        </p:nvSpPr>
        <p:spPr bwMode="auto"/>
        <p:txBody>
          <a:bodyPr/>
          <a:lstStyle/>
          <a:p>
            <a:pPr>
              <a:defRPr/>
            </a:pPr>
            <a:endParaRPr lang="de-DE"/>
          </a:p>
        </p:txBody>
      </p:sp>
      <p:sp>
        <p:nvSpPr>
          <p:cNvPr id="9" name="Espace réservé du numéro de diapositive 6"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Image avec légend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839788" y="457200"/>
            <a:ext cx="3932237" cy="1600200"/>
          </a:xfrm>
        </p:spPr>
        <p:txBody>
          <a:bodyPr anchor="b"/>
          <a:lstStyle>
            <a:lvl1pPr>
              <a:defRPr sz="3200"/>
            </a:lvl1pPr>
          </a:lstStyle>
          <a:p>
            <a:pPr>
              <a:defRPr/>
            </a:pPr>
            <a:r>
              <a:rPr lang="fr-FR"/>
              <a:t>Modifiez le style du titre</a:t>
            </a:r>
            <a:endParaRPr/>
          </a:p>
        </p:txBody>
      </p:sp>
      <p:sp>
        <p:nvSpPr>
          <p:cNvPr id="5" name="Espace réservé pour une image  2" hidden="0"/>
          <p:cNvSpPr>
            <a:spLocks noGrp="1"/>
          </p:cNvSpPr>
          <p:nvPr isPhoto="0" userDrawn="0">
            <p:ph type="pic" idx="1" hasCustomPrompt="0"/>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fr-FR"/>
          </a:p>
        </p:txBody>
      </p:sp>
      <p:sp>
        <p:nvSpPr>
          <p:cNvPr id="6" name="Espace réservé du texte 3" hidden="0"/>
          <p:cNvSpPr>
            <a:spLocks noGrp="1"/>
          </p:cNvSpPr>
          <p:nvPr isPhoto="0" userDrawn="0">
            <p:ph type="body" sz="half" idx="2" hasCustomPrompt="0"/>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7" name="Espace réservé de la date 4"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8" name="Espace réservé du pied de page 5" hidden="0"/>
          <p:cNvSpPr>
            <a:spLocks noGrp="1"/>
          </p:cNvSpPr>
          <p:nvPr isPhoto="0" userDrawn="0">
            <p:ph type="ftr" sz="quarter" idx="11" hasCustomPrompt="0"/>
          </p:nvPr>
        </p:nvSpPr>
        <p:spPr bwMode="auto"/>
        <p:txBody>
          <a:bodyPr/>
          <a:lstStyle/>
          <a:p>
            <a:pPr>
              <a:defRPr/>
            </a:pPr>
            <a:endParaRPr lang="de-DE"/>
          </a:p>
        </p:txBody>
      </p:sp>
      <p:sp>
        <p:nvSpPr>
          <p:cNvPr id="9" name="Espace réservé du numéro de diapositive 6"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Titre et texte vertical">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Modifiez le style du titre</a:t>
            </a:r>
            <a:endParaRPr/>
          </a:p>
        </p:txBody>
      </p:sp>
      <p:sp>
        <p:nvSpPr>
          <p:cNvPr id="5" name="Espace réservé du texte vertical 2" hidden="0"/>
          <p:cNvSpPr>
            <a:spLocks noGrp="1"/>
          </p:cNvSpPr>
          <p:nvPr isPhoto="0" userDrawn="0">
            <p:ph type="body" orient="vert" idx="1" hasCustomPrompt="0"/>
          </p:nvPr>
        </p:nvSpPr>
        <p:spPr bwMode="auto"/>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e la date 3"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7" name="Espace réservé du pied de page 4" hidden="0"/>
          <p:cNvSpPr>
            <a:spLocks noGrp="1"/>
          </p:cNvSpPr>
          <p:nvPr isPhoto="0" userDrawn="0">
            <p:ph type="ftr" sz="quarter" idx="11" hasCustomPrompt="0"/>
          </p:nvPr>
        </p:nvSpPr>
        <p:spPr bwMode="auto"/>
        <p:txBody>
          <a:bodyPr/>
          <a:lstStyle/>
          <a:p>
            <a:pPr>
              <a:defRPr/>
            </a:pPr>
            <a:endParaRPr lang="de-DE"/>
          </a:p>
        </p:txBody>
      </p:sp>
      <p:sp>
        <p:nvSpPr>
          <p:cNvPr id="8" name="Espace réservé du numéro de diapositive 5"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Titre vertical et texte">
    <p:spTree>
      <p:nvGrpSpPr>
        <p:cNvPr id="1" name="" hidden="0"/>
        <p:cNvGrpSpPr/>
        <p:nvPr isPhoto="0" userDrawn="0"/>
      </p:nvGrpSpPr>
      <p:grpSpPr bwMode="auto">
        <a:xfrm>
          <a:off x="0" y="0"/>
          <a:ext cx="0" cy="0"/>
          <a:chOff x="0" y="0"/>
          <a:chExt cx="0" cy="0"/>
        </a:xfrm>
      </p:grpSpPr>
      <p:sp>
        <p:nvSpPr>
          <p:cNvPr id="4" name="Titre vertical 1" hidden="0"/>
          <p:cNvSpPr>
            <a:spLocks noGrp="1"/>
          </p:cNvSpPr>
          <p:nvPr isPhoto="0" userDrawn="0">
            <p:ph type="title" orient="vert" hasCustomPrompt="0"/>
          </p:nvPr>
        </p:nvSpPr>
        <p:spPr bwMode="auto">
          <a:xfrm>
            <a:off x="8724900" y="365125"/>
            <a:ext cx="2628900" cy="5811838"/>
          </a:xfrm>
        </p:spPr>
        <p:txBody>
          <a:bodyPr vert="eaVert"/>
          <a:lstStyle/>
          <a:p>
            <a:pPr>
              <a:defRPr/>
            </a:pPr>
            <a:r>
              <a:rPr lang="fr-FR"/>
              <a:t>Modifiez le style du titre</a:t>
            </a:r>
            <a:endParaRPr/>
          </a:p>
        </p:txBody>
      </p:sp>
      <p:sp>
        <p:nvSpPr>
          <p:cNvPr id="5" name="Espace réservé du texte vertical 2" hidden="0"/>
          <p:cNvSpPr>
            <a:spLocks noGrp="1"/>
          </p:cNvSpPr>
          <p:nvPr isPhoto="0" userDrawn="0">
            <p:ph type="body" orient="vert" idx="1" hasCustomPrompt="0"/>
          </p:nvPr>
        </p:nvSpPr>
        <p:spPr bwMode="auto">
          <a:xfrm>
            <a:off x="838200" y="365125"/>
            <a:ext cx="7734300" cy="5811838"/>
          </a:xfrm>
        </p:spPr>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e la date 3" hidden="0"/>
          <p:cNvSpPr>
            <a:spLocks noGrp="1"/>
          </p:cNvSpPr>
          <p:nvPr isPhoto="0" userDrawn="0">
            <p:ph type="dt" sz="half" idx="10" hasCustomPrompt="0"/>
          </p:nvPr>
        </p:nvSpPr>
        <p:spPr bwMode="auto"/>
        <p:txBody>
          <a:bodyPr/>
          <a:lstStyle/>
          <a:p>
            <a:pPr>
              <a:defRPr/>
            </a:pPr>
            <a:fld id="{638941B0-F4D5-4460-BCAD-F7E2B41A8257}" type="datetimeFigureOut">
              <a:rPr lang="de-DE"/>
              <a:t/>
            </a:fld>
            <a:endParaRPr lang="de-DE"/>
          </a:p>
        </p:txBody>
      </p:sp>
      <p:sp>
        <p:nvSpPr>
          <p:cNvPr id="7" name="Espace réservé du pied de page 4" hidden="0"/>
          <p:cNvSpPr>
            <a:spLocks noGrp="1"/>
          </p:cNvSpPr>
          <p:nvPr isPhoto="0" userDrawn="0">
            <p:ph type="ftr" sz="quarter" idx="11" hasCustomPrompt="0"/>
          </p:nvPr>
        </p:nvSpPr>
        <p:spPr bwMode="auto"/>
        <p:txBody>
          <a:bodyPr/>
          <a:lstStyle/>
          <a:p>
            <a:pPr>
              <a:defRPr/>
            </a:pPr>
            <a:endParaRPr lang="de-DE"/>
          </a:p>
        </p:txBody>
      </p:sp>
      <p:sp>
        <p:nvSpPr>
          <p:cNvPr id="8" name="Espace réservé du numéro de diapositive 5" hidden="0"/>
          <p:cNvSpPr>
            <a:spLocks noGrp="1"/>
          </p:cNvSpPr>
          <p:nvPr isPhoto="0" userDrawn="0">
            <p:ph type="sldNum" sz="quarter" idx="12" hasCustomPrompt="0"/>
          </p:nvPr>
        </p:nvSpPr>
        <p:spPr bwMode="auto"/>
        <p:txBody>
          <a:bodyPr/>
          <a:lstStyle/>
          <a:p>
            <a:pPr>
              <a:defRPr/>
            </a:pPr>
            <a:fld id="{27C6CCC6-2BE5-4E42-96A4-D1E8E81A3D8E}" type="slidenum">
              <a:rPr lang="de-DE"/>
              <a:t/>
            </a:fld>
            <a:endParaRPr lang="de-DE"/>
          </a:p>
        </p:txBody>
      </p:sp>
    </p:spTree>
  </p:cSld>
  <p:clrMapOvr>
    <a:masterClrMapping/>
  </p:clrMapOvr>
  <p:hf dt="1" ftr="1" hdr="1" sldNum="1"/>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hidden="0"/>
        <p:cNvGrpSpPr/>
        <p:nvPr isPhoto="0" userDrawn="0"/>
      </p:nvGrpSpPr>
      <p:grpSpPr bwMode="auto">
        <a:xfrm>
          <a:off x="0" y="0"/>
          <a:ext cx="0" cy="0"/>
          <a:chOff x="0" y="0"/>
          <a:chExt cx="0" cy="0"/>
        </a:xfrm>
      </p:grpSpPr>
      <p:sp>
        <p:nvSpPr>
          <p:cNvPr id="4" name="Espace réservé du titre 1" hidden="0"/>
          <p:cNvSpPr>
            <a:spLocks noGrp="1"/>
          </p:cNvSpPr>
          <p:nvPr isPhoto="0" userDrawn="0">
            <p:ph type="title" hasCustomPrompt="0"/>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fr-FR"/>
              <a:t>Modifiez le style du titre</a:t>
            </a:r>
            <a:endParaRPr/>
          </a:p>
        </p:txBody>
      </p:sp>
      <p:sp>
        <p:nvSpPr>
          <p:cNvPr id="5" name="Espace réservé du texte 2" hidden="0"/>
          <p:cNvSpPr>
            <a:spLocks noGrp="1"/>
          </p:cNvSpPr>
          <p:nvPr isPhoto="0" userDrawn="0">
            <p:ph type="body" idx="1" hasCustomPrompt="0"/>
          </p:nvPr>
        </p:nvSpPr>
        <p:spPr bwMode="auto">
          <a:xfrm>
            <a:off x="838200" y="1825625"/>
            <a:ext cx="10515600" cy="4351338"/>
          </a:xfrm>
          <a:prstGeom prst="rect">
            <a:avLst/>
          </a:prstGeom>
        </p:spPr>
        <p:txBody>
          <a:bodyPr vert="horz" lIns="91440" tIns="45720" rIns="91440" bIns="45720" rtlCol="0">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e la date 3" hidden="0"/>
          <p:cNvSpPr>
            <a:spLocks noGrp="1"/>
          </p:cNvSpPr>
          <p:nvPr isPhoto="0" userDrawn="0">
            <p:ph type="dt" sz="half" idx="2" hasCustomPrompt="0"/>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38941B0-F4D5-4460-BCAD-F7E2B41A8257}" type="datetimeFigureOut">
              <a:rPr lang="de-DE"/>
              <a:t/>
            </a:fld>
            <a:endParaRPr lang="de-DE"/>
          </a:p>
        </p:txBody>
      </p:sp>
      <p:sp>
        <p:nvSpPr>
          <p:cNvPr id="7" name="Espace réservé du pied de page 4" hidden="0"/>
          <p:cNvSpPr>
            <a:spLocks noGrp="1"/>
          </p:cNvSpPr>
          <p:nvPr isPhoto="0" userDrawn="0">
            <p:ph type="ftr" sz="quarter" idx="3" hasCustomPrompt="0"/>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8" name="Espace réservé du numéro de diapositive 5" hidden="0"/>
          <p:cNvSpPr>
            <a:spLocks noGrp="1"/>
          </p:cNvSpPr>
          <p:nvPr isPhoto="0" userDrawn="0">
            <p:ph type="sldNum" sz="quarter" idx="4" hasCustomPrompt="0"/>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7C6CCC6-2BE5-4E42-96A4-D1E8E81A3D8E}" type="slidenum">
              <a:rPr lang="de-DE"/>
              <a:t/>
            </a:fld>
            <a:endParaRPr lang="de-DE"/>
          </a:p>
        </p:txBody>
      </p:sp>
    </p:spTree>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1" ftr="1" hdr="1" sldNum="1"/>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slide" Target="slide4.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image" Target="../media/image4.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3.xml"/><Relationship Id="rId3" Type="http://schemas.openxmlformats.org/officeDocument/2006/relationships/image" Target="../media/image5.jpg"/><Relationship Id="rId4" Type="http://schemas.openxmlformats.org/officeDocument/2006/relationships/image" Target="../media/image6.jp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1.jp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11.xml"/><Relationship Id="rId3" Type="http://schemas.openxmlformats.org/officeDocument/2006/relationships/image" Target="../media/image10.png"/><Relationship Id="rId4" Type="http://schemas.openxmlformats.org/officeDocument/2006/relationships/slide" Target="slide12.xml"/><Relationship Id="rId5" Type="http://schemas.openxmlformats.org/officeDocument/2006/relationships/image" Target="../media/image12.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 Target="slide10.xml"/><Relationship Id="rId3" Type="http://schemas.openxmlformats.org/officeDocument/2006/relationships/image" Target="../media/image13.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3.jp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5.jp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6.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6.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7.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image" Target="../media/image19.jpg"/><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gradFill>
          <a:gsLst>
            <a:gs pos="47000">
              <a:srgbClr val="FFC000"/>
            </a:gs>
            <a:gs pos="83000">
              <a:schemeClr val="accent1">
                <a:lumMod val="45000"/>
                <a:lumOff val="55000"/>
              </a:schemeClr>
            </a:gs>
            <a:gs pos="88000">
              <a:schemeClr val="accent1">
                <a:lumMod val="45000"/>
                <a:lumOff val="55000"/>
              </a:schemeClr>
            </a:gs>
            <a:gs pos="100000">
              <a:schemeClr val="accent1">
                <a:lumMod val="30000"/>
                <a:lumOff val="70000"/>
              </a:schemeClr>
            </a:gs>
          </a:gsLst>
          <a:lin ang="5400000" scaled="1"/>
        </a:gradFill>
      </p:bgPr>
    </p:bg>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ctrTitle" hasCustomPrompt="0"/>
          </p:nvPr>
        </p:nvSpPr>
        <p:spPr bwMode="auto">
          <a:xfrm>
            <a:off x="647863" y="653143"/>
            <a:ext cx="6861964" cy="4036423"/>
          </a:xfrm>
          <a:prstGeom prst="rect">
            <a:avLst/>
          </a:prstGeom>
          <a:solidFill>
            <a:schemeClr val="bg1">
              <a:alpha val="50000"/>
            </a:schemeClr>
          </a:solidFill>
        </p:spPr>
        <p:txBody>
          <a:bodyPr/>
          <a:lstStyle/>
          <a:p>
            <a:pPr algn="ctr">
              <a:defRPr/>
            </a:pPr>
            <a:r>
              <a:rPr lang="de-DE" sz="4000" b="1">
                <a:latin typeface="Gill Sans MT"/>
                <a:cs typeface="Calibri Light"/>
              </a:rPr>
              <a:t>VARIER LES SITUATIONS D‘APPRENTISSAGES</a:t>
            </a:r>
            <a:br>
              <a:rPr lang="de-DE" sz="4000" b="1">
                <a:latin typeface="Gill Sans MT"/>
                <a:cs typeface="Calibri Light"/>
              </a:rPr>
            </a:br>
            <a:r>
              <a:rPr lang="de-DE" sz="4000" b="1">
                <a:latin typeface="Gill Sans MT"/>
                <a:cs typeface="Calibri Light"/>
              </a:rPr>
              <a:t>INNOVER</a:t>
            </a:r>
            <a:br>
              <a:rPr lang="de-DE" sz="4000" b="1">
                <a:latin typeface="Gill Sans MT"/>
                <a:cs typeface="Calibri Light"/>
              </a:rPr>
            </a:br>
            <a:br>
              <a:rPr lang="de-DE" sz="4000" b="1">
                <a:latin typeface="Gill Sans MT"/>
                <a:cs typeface="Calibri Light"/>
              </a:rPr>
            </a:br>
            <a:r>
              <a:rPr lang="de-DE" sz="4300" b="1">
                <a:solidFill>
                  <a:srgbClr val="9437FF"/>
                </a:solidFill>
                <a:latin typeface="Gill Sans MT"/>
                <a:cs typeface="Calibri Light"/>
              </a:rPr>
              <a:t>LA CLASSE RENVERSÉE</a:t>
            </a:r>
            <a:endParaRPr sz="5400"/>
          </a:p>
        </p:txBody>
      </p:sp>
      <p:sp>
        <p:nvSpPr>
          <p:cNvPr id="5" name="Sous-titre 2" hidden="0"/>
          <p:cNvSpPr>
            <a:spLocks noGrp="1"/>
          </p:cNvSpPr>
          <p:nvPr isPhoto="0" userDrawn="0">
            <p:ph type="subTitle" idx="1" hasCustomPrompt="0"/>
          </p:nvPr>
        </p:nvSpPr>
        <p:spPr bwMode="auto">
          <a:xfrm>
            <a:off x="55240" y="5310132"/>
            <a:ext cx="6861964" cy="459377"/>
          </a:xfrm>
        </p:spPr>
        <p:txBody>
          <a:bodyPr vert="horz" lIns="91440" tIns="45720" rIns="91440" bIns="45720" rtlCol="0"/>
          <a:lstStyle/>
          <a:p>
            <a:pPr>
              <a:defRPr/>
            </a:pPr>
            <a:r>
              <a:rPr lang="de-DE" sz="2400">
                <a:cs typeface="Calibri"/>
              </a:rPr>
              <a:t>Muriel DESCAS-RAVOTEUR, </a:t>
            </a:r>
            <a:r>
              <a:rPr lang="de-DE" sz="2400">
                <a:cs typeface="Calibri"/>
              </a:rPr>
              <a:t>Lycée</a:t>
            </a:r>
            <a:r>
              <a:rPr lang="de-DE" sz="2400">
                <a:cs typeface="Calibri"/>
              </a:rPr>
              <a:t> Nord </a:t>
            </a:r>
            <a:r>
              <a:rPr lang="de-DE" sz="2400">
                <a:cs typeface="Calibri"/>
              </a:rPr>
              <a:t>Caraïbe</a:t>
            </a:r>
            <a:endParaRPr lang="de-DE" sz="2400">
              <a:cs typeface="Calibri"/>
            </a:endParaRPr>
          </a:p>
        </p:txBody>
      </p:sp>
      <p:pic>
        <p:nvPicPr>
          <p:cNvPr id="6" name="Picture 4" descr="Une image contenant texte&#10;&#10;Description générée avec un niveau de confiance élevé" hidden="0"/>
          <p:cNvPicPr>
            <a:picLocks noChangeAspect="1"/>
          </p:cNvPicPr>
          <p:nvPr isPhoto="0" userDrawn="0"/>
        </p:nvPicPr>
        <p:blipFill>
          <a:blip r:embed="rId2"/>
          <a:stretch/>
        </p:blipFill>
        <p:spPr bwMode="auto">
          <a:xfrm>
            <a:off x="8464732" y="2272938"/>
            <a:ext cx="3611750" cy="4163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1">
        <p:wipe dir="l"/>
      </p:transition>
    </mc:Choice>
    <mc:Fallback>
      <p:transition spd="med" advClick="1">
        <p:wipe dir="l"/>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gradFill>
          <a:gsLst>
            <a:gs pos="47000">
              <a:srgbClr val="9437FF">
                <a:alpha val="50000"/>
              </a:srgbClr>
            </a:gs>
            <a:gs pos="83000">
              <a:schemeClr val="accent1">
                <a:lumMod val="45000"/>
                <a:lumOff val="55000"/>
              </a:schemeClr>
            </a:gs>
            <a:gs pos="88000">
              <a:schemeClr val="accent1">
                <a:lumMod val="45000"/>
                <a:lumOff val="55000"/>
              </a:schemeClr>
            </a:gs>
            <a:gs pos="100000">
              <a:schemeClr val="accent1">
                <a:lumMod val="30000"/>
                <a:lumOff val="70000"/>
              </a:schemeClr>
            </a:gs>
          </a:gsLst>
          <a:lin ang="5400000" scaled="1"/>
        </a:gradFill>
      </p:bgPr>
    </p:bg>
    <p:spTree>
      <p:nvGrpSpPr>
        <p:cNvPr id="1" name="" hidden="0"/>
        <p:cNvGrpSpPr/>
        <p:nvPr isPhoto="0" userDrawn="0"/>
      </p:nvGrpSpPr>
      <p:grpSpPr bwMode="auto">
        <a:xfrm>
          <a:off x="0" y="0"/>
          <a:ext cx="0" cy="0"/>
          <a:chOff x="0" y="0"/>
          <a:chExt cx="0" cy="0"/>
        </a:xfrm>
      </p:grpSpPr>
      <p:sp>
        <p:nvSpPr>
          <p:cNvPr id="4" name="ZoneTexte 1" hidden="0"/>
          <p:cNvSpPr>
            <a:spLocks noAdjustHandles="0" noChangeArrowheads="0"/>
          </p:cNvSpPr>
          <p:nvPr isPhoto="0" userDrawn="0"/>
        </p:nvSpPr>
        <p:spPr bwMode="auto">
          <a:xfrm>
            <a:off x="6977616" y="2058668"/>
            <a:ext cx="4957577" cy="2123658"/>
          </a:xfrm>
          <a:prstGeom prst="rect">
            <a:avLst/>
          </a:prstGeom>
          <a:noFill/>
        </p:spPr>
        <p:txBody>
          <a:bodyPr wrap="square" rtlCol="0">
            <a:spAutoFit/>
          </a:bodyPr>
          <a:lstStyle/>
          <a:p>
            <a:pPr algn="ctr">
              <a:defRPr/>
            </a:pPr>
            <a:r>
              <a:rPr lang="fr-FR" sz="4400" b="1">
                <a:latin typeface="Gill Sans MT"/>
              </a:rPr>
              <a:t>QU’EST-CE QUE LA CLASSE RENVERSÉE ?</a:t>
            </a:r>
            <a:endParaRPr/>
          </a:p>
        </p:txBody>
      </p:sp>
      <p:pic>
        <p:nvPicPr>
          <p:cNvPr id="5" name="Image 2" hidden="0"/>
          <p:cNvPicPr>
            <a:picLocks noChangeAspect="1"/>
          </p:cNvPicPr>
          <p:nvPr isPhoto="0" userDrawn="0"/>
        </p:nvPicPr>
        <p:blipFill>
          <a:blip r:embed="rId2"/>
          <a:stretch/>
        </p:blipFill>
        <p:spPr bwMode="auto">
          <a:xfrm>
            <a:off x="256807" y="1001272"/>
            <a:ext cx="6670862" cy="4692607"/>
          </a:xfrm>
          <a:prstGeom prst="rect">
            <a:avLst/>
          </a:prstGeom>
        </p:spPr>
      </p:pic>
      <p:sp>
        <p:nvSpPr>
          <p:cNvPr id="6" name="Rectangle 4" hidden="0"/>
          <p:cNvSpPr/>
          <p:nvPr isPhoto="0" userDrawn="0"/>
        </p:nvSpPr>
        <p:spPr bwMode="auto">
          <a:xfrm>
            <a:off x="256807" y="5693879"/>
            <a:ext cx="2776914" cy="369332"/>
          </a:xfrm>
          <a:prstGeom prst="rect">
            <a:avLst/>
          </a:prstGeom>
        </p:spPr>
        <p:txBody>
          <a:bodyPr wrap="none">
            <a:spAutoFit/>
          </a:bodyPr>
          <a:lstStyle/>
          <a:p>
            <a:pPr>
              <a:defRPr/>
            </a:pPr>
            <a:r>
              <a:rPr lang="fr-FR" i="1">
                <a:latin typeface="Gill Sans MT"/>
              </a:rPr>
              <a:t>Illustration de Charles HENIN</a:t>
            </a:r>
            <a:endParaRPr lang="fr-FR" i="1">
              <a:latin typeface="Gill Sans MT"/>
            </a:endParaRPr>
          </a:p>
        </p:txBody>
      </p:sp>
    </p:spTree>
  </p:cSld>
  <p:clrMapOvr>
    <a:masterClrMapping/>
  </p:clrMapOvr>
  <mc:AlternateContent xmlns:mc="http://schemas.openxmlformats.org/markup-compatibility/2006">
    <mc:Choice xmlns:p14="http://schemas.microsoft.com/office/powerpoint/2010/main" Requires="p14">
      <p:transition spd="med" p14:dur="750" advClick="1">
        <p:wipe dir="l"/>
      </p:transition>
    </mc:Choice>
    <mc:Fallback>
      <p:transition spd="med" advClick="1">
        <p:wipe dir="l"/>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Rectangle à coins arrondis 2" hidden="0"/>
          <p:cNvSpPr/>
          <p:nvPr isPhoto="0" userDrawn="0"/>
        </p:nvSpPr>
        <p:spPr bwMode="auto">
          <a:xfrm>
            <a:off x="4730594" y="2523437"/>
            <a:ext cx="2388856" cy="980954"/>
          </a:xfrm>
          <a:prstGeom prst="roundRect">
            <a:avLst>
              <a:gd name="adj" fmla="val 16667"/>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200" b="1">
                <a:solidFill>
                  <a:schemeClr val="tx1"/>
                </a:solidFill>
                <a:latin typeface="Gill Sans MT"/>
                <a:cs typeface="Arial"/>
              </a:rPr>
              <a:t>CLASSE RENVERSÉE</a:t>
            </a:r>
            <a:endParaRPr/>
          </a:p>
          <a:p>
            <a:pPr algn="ctr">
              <a:defRPr/>
            </a:pPr>
            <a:r>
              <a:rPr lang="fr-FR" sz="2200" b="1">
                <a:solidFill>
                  <a:schemeClr val="tx1"/>
                </a:solidFill>
                <a:latin typeface="Gill Sans MT"/>
                <a:cs typeface="Arial"/>
              </a:rPr>
              <a:t>DIY/DIWO</a:t>
            </a:r>
            <a:endParaRPr/>
          </a:p>
        </p:txBody>
      </p:sp>
      <p:sp>
        <p:nvSpPr>
          <p:cNvPr id="5" name="Rectangle à coins arrondis 3" hidden="0"/>
          <p:cNvSpPr/>
          <p:nvPr isPhoto="0" userDrawn="0"/>
        </p:nvSpPr>
        <p:spPr bwMode="auto">
          <a:xfrm>
            <a:off x="6136855" y="3794754"/>
            <a:ext cx="3344406" cy="787123"/>
          </a:xfrm>
          <a:prstGeom prst="roundRect">
            <a:avLst>
              <a:gd name="adj" fmla="val 16667"/>
            </a:avLst>
          </a:prstGeom>
          <a:solidFill>
            <a:srgbClr val="FF0000"/>
          </a:solidFill>
          <a:ln>
            <a:solidFill>
              <a:srgbClr val="FFB0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200">
                <a:latin typeface="Gill Sans MT"/>
                <a:cs typeface="Arial"/>
              </a:rPr>
              <a:t>TRAVAILLER EN MODE COLLABORATIF</a:t>
            </a:r>
            <a:endParaRPr/>
          </a:p>
        </p:txBody>
      </p:sp>
      <p:sp>
        <p:nvSpPr>
          <p:cNvPr id="6" name="Rectangle à coins arrondis 5" hidden="0"/>
          <p:cNvSpPr/>
          <p:nvPr isPhoto="0" userDrawn="0"/>
        </p:nvSpPr>
        <p:spPr bwMode="auto">
          <a:xfrm>
            <a:off x="1545889" y="3839908"/>
            <a:ext cx="2594894" cy="934728"/>
          </a:xfrm>
          <a:prstGeom prst="roundRect">
            <a:avLst>
              <a:gd name="adj" fmla="val 16667"/>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200">
                <a:latin typeface="Gill Sans MT"/>
                <a:cs typeface="Arial"/>
              </a:rPr>
              <a:t>REPENSER</a:t>
            </a:r>
            <a:endParaRPr/>
          </a:p>
          <a:p>
            <a:pPr algn="ctr">
              <a:defRPr/>
            </a:pPr>
            <a:r>
              <a:rPr lang="fr-FR" sz="2200">
                <a:latin typeface="Gill Sans MT"/>
                <a:cs typeface="Arial"/>
              </a:rPr>
              <a:t>LE CONTENU</a:t>
            </a:r>
            <a:endParaRPr/>
          </a:p>
        </p:txBody>
      </p:sp>
      <p:cxnSp>
        <p:nvCxnSpPr>
          <p:cNvPr id="7" name="Connecteur en arc 8" hidden="0"/>
          <p:cNvCxnSpPr>
            <a:cxnSpLocks/>
            <a:stCxn id="4" idx="3"/>
            <a:endCxn id="5" idx="0"/>
          </p:cNvCxnSpPr>
          <p:nvPr isPhoto="0" userDrawn="0"/>
        </p:nvCxnSpPr>
        <p:spPr bwMode="auto">
          <a:xfrm>
            <a:off x="7119450" y="3013913"/>
            <a:ext cx="689608" cy="780840"/>
          </a:xfrm>
          <a:prstGeom prst="curved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Connecteur en arc 45" hidden="0"/>
          <p:cNvCxnSpPr>
            <a:cxnSpLocks/>
            <a:stCxn id="5" idx="3"/>
            <a:endCxn id="9" idx="0"/>
          </p:cNvCxnSpPr>
          <p:nvPr isPhoto="0" userDrawn="0"/>
        </p:nvCxnSpPr>
        <p:spPr bwMode="auto">
          <a:xfrm>
            <a:off x="9481260" y="4188316"/>
            <a:ext cx="595697" cy="1459120"/>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Connecteur en arc 96" hidden="0"/>
          <p:cNvCxnSpPr>
            <a:cxnSpLocks/>
            <a:stCxn id="4" idx="1"/>
            <a:endCxn id="6" idx="3"/>
          </p:cNvCxnSpPr>
          <p:nvPr isPhoto="0" userDrawn="0"/>
        </p:nvCxnSpPr>
        <p:spPr bwMode="auto">
          <a:xfrm rot="10800000" flipV="1">
            <a:off x="4140783" y="3013913"/>
            <a:ext cx="589811" cy="1293358"/>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cteur en arc 149" hidden="0"/>
          <p:cNvCxnSpPr>
            <a:cxnSpLocks/>
            <a:stCxn id="6" idx="2"/>
            <a:endCxn id="12" idx="1"/>
          </p:cNvCxnSpPr>
          <p:nvPr isPhoto="0" userDrawn="0"/>
        </p:nvCxnSpPr>
        <p:spPr bwMode="auto">
          <a:xfrm rot="16199999" flipH="1">
            <a:off x="2645029" y="4972942"/>
            <a:ext cx="631315" cy="234700"/>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ZoneTexte 150" hidden="0"/>
          <p:cNvSpPr>
            <a:spLocks noAdjustHandles="0" noChangeArrowheads="0"/>
          </p:cNvSpPr>
          <p:nvPr isPhoto="0" userDrawn="0"/>
        </p:nvSpPr>
        <p:spPr bwMode="auto">
          <a:xfrm>
            <a:off x="3078036" y="5052008"/>
            <a:ext cx="1965373"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Pas d’exhaustivité</a:t>
            </a:r>
            <a:endParaRPr/>
          </a:p>
        </p:txBody>
      </p:sp>
      <p:cxnSp>
        <p:nvCxnSpPr>
          <p:cNvPr id="13" name="Connecteur en arc 274" hidden="0"/>
          <p:cNvCxnSpPr>
            <a:cxnSpLocks/>
            <a:stCxn id="6" idx="2"/>
            <a:endCxn id="14" idx="0"/>
          </p:cNvCxnSpPr>
          <p:nvPr isPhoto="0" userDrawn="0"/>
        </p:nvCxnSpPr>
        <p:spPr bwMode="auto">
          <a:xfrm rot="5400000">
            <a:off x="1644335" y="4510787"/>
            <a:ext cx="935152" cy="1462851"/>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ZoneTexte 275" hidden="0"/>
          <p:cNvSpPr>
            <a:spLocks noAdjustHandles="0" noChangeArrowheads="0"/>
          </p:cNvSpPr>
          <p:nvPr isPhoto="0" userDrawn="0"/>
        </p:nvSpPr>
        <p:spPr bwMode="auto">
          <a:xfrm>
            <a:off x="83038" y="5709788"/>
            <a:ext cx="2594894" cy="1015663"/>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Privilégier la qualité plutôt que la quantité</a:t>
            </a:r>
            <a:endParaRPr/>
          </a:p>
        </p:txBody>
      </p:sp>
      <p:sp>
        <p:nvSpPr>
          <p:cNvPr id="15" name="Rectangle à coins arrondis 136" hidden="0"/>
          <p:cNvSpPr/>
          <p:nvPr isPhoto="0" userDrawn="0"/>
        </p:nvSpPr>
        <p:spPr bwMode="auto">
          <a:xfrm>
            <a:off x="5314200" y="141987"/>
            <a:ext cx="2801148" cy="846002"/>
          </a:xfrm>
          <a:prstGeom prst="roundRect">
            <a:avLst>
              <a:gd name="adj" fmla="val 166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200">
                <a:latin typeface="Gill Sans MT"/>
                <a:cs typeface="Arial"/>
              </a:rPr>
              <a:t>INTELLIGENCE</a:t>
            </a:r>
            <a:endParaRPr/>
          </a:p>
          <a:p>
            <a:pPr algn="ctr">
              <a:defRPr/>
            </a:pPr>
            <a:r>
              <a:rPr lang="fr-FR" sz="2200">
                <a:latin typeface="Gill Sans MT"/>
                <a:cs typeface="Arial"/>
              </a:rPr>
              <a:t>CO ÉLABORATIVE</a:t>
            </a:r>
            <a:endParaRPr/>
          </a:p>
        </p:txBody>
      </p:sp>
      <p:cxnSp>
        <p:nvCxnSpPr>
          <p:cNvPr id="16" name="Connecteur en arc 137" hidden="0"/>
          <p:cNvCxnSpPr>
            <a:cxnSpLocks/>
            <a:stCxn id="4" idx="0"/>
            <a:endCxn id="15" idx="2"/>
          </p:cNvCxnSpPr>
          <p:nvPr isPhoto="0" userDrawn="0"/>
        </p:nvCxnSpPr>
        <p:spPr bwMode="auto">
          <a:xfrm rot="5400000" flipH="1" flipV="1">
            <a:off x="5552174" y="1360837"/>
            <a:ext cx="1535448" cy="789752"/>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necteur en arc 139" hidden="0"/>
          <p:cNvCxnSpPr>
            <a:cxnSpLocks/>
            <a:stCxn id="15" idx="3"/>
            <a:endCxn id="18" idx="1"/>
          </p:cNvCxnSpPr>
          <p:nvPr isPhoto="0" userDrawn="0"/>
        </p:nvCxnSpPr>
        <p:spPr bwMode="auto">
          <a:xfrm flipV="1">
            <a:off x="8115348" y="296860"/>
            <a:ext cx="342298" cy="268128"/>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ZoneTexte 141" hidden="0"/>
          <p:cNvSpPr>
            <a:spLocks noAdjustHandles="0" noChangeArrowheads="0"/>
          </p:cNvSpPr>
          <p:nvPr isPhoto="0" userDrawn="0"/>
        </p:nvSpPr>
        <p:spPr bwMode="auto">
          <a:xfrm>
            <a:off x="8457646" y="96804"/>
            <a:ext cx="3798731" cy="4001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Mettre en réseau les cerveaux</a:t>
            </a:r>
            <a:endParaRPr/>
          </a:p>
        </p:txBody>
      </p:sp>
      <p:sp>
        <p:nvSpPr>
          <p:cNvPr id="19" name="ZoneTexte 286" hidden="0"/>
          <p:cNvSpPr>
            <a:spLocks noAdjustHandles="0" noChangeArrowheads="0"/>
          </p:cNvSpPr>
          <p:nvPr isPhoto="0" userDrawn="0"/>
        </p:nvSpPr>
        <p:spPr bwMode="auto">
          <a:xfrm>
            <a:off x="201520" y="2524329"/>
            <a:ext cx="2941347" cy="1015663"/>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None/>
              <a:defRPr/>
            </a:pPr>
            <a:r>
              <a:rPr lang="fr-FR" sz="2000" b="1">
                <a:latin typeface="Gill Sans MT"/>
                <a:cs typeface="Arial"/>
              </a:rPr>
              <a:t>Meilleure assimilation, mémorisation plus durable</a:t>
            </a:r>
            <a:endParaRPr/>
          </a:p>
        </p:txBody>
      </p:sp>
      <p:cxnSp>
        <p:nvCxnSpPr>
          <p:cNvPr id="20" name="Connecteur en arc 287" hidden="0"/>
          <p:cNvCxnSpPr>
            <a:cxnSpLocks/>
            <a:stCxn id="6" idx="0"/>
            <a:endCxn id="19" idx="2"/>
          </p:cNvCxnSpPr>
          <p:nvPr isPhoto="0" userDrawn="0"/>
        </p:nvCxnSpPr>
        <p:spPr bwMode="auto">
          <a:xfrm rot="16199999" flipV="1">
            <a:off x="2107807" y="3104379"/>
            <a:ext cx="299916" cy="1171142"/>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Connecteur en arc 86" hidden="0"/>
          <p:cNvCxnSpPr>
            <a:cxnSpLocks/>
            <a:stCxn id="4" idx="0"/>
            <a:endCxn id="22" idx="3"/>
          </p:cNvCxnSpPr>
          <p:nvPr isPhoto="0" userDrawn="0"/>
        </p:nvCxnSpPr>
        <p:spPr bwMode="auto">
          <a:xfrm rot="16199999" flipV="1">
            <a:off x="4654150" y="1252564"/>
            <a:ext cx="535061" cy="2006685"/>
          </a:xfrm>
          <a:prstGeom prst="curved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2" name="Rectangle à coins arrondis 136" hidden="0"/>
          <p:cNvSpPr/>
          <p:nvPr isPhoto="0" userDrawn="0"/>
        </p:nvSpPr>
        <p:spPr bwMode="auto">
          <a:xfrm>
            <a:off x="1916140" y="1781093"/>
            <a:ext cx="2002197" cy="414566"/>
          </a:xfrm>
          <a:prstGeom prst="roundRect">
            <a:avLst>
              <a:gd name="adj" fmla="val 16667"/>
            </a:avLst>
          </a:prstGeom>
          <a:solidFill>
            <a:srgbClr val="FF0000"/>
          </a:solidFill>
          <a:ln>
            <a:solidFill>
              <a:srgbClr val="FFB0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200">
                <a:latin typeface="Gill Sans MT"/>
                <a:cs typeface="Arial"/>
              </a:rPr>
              <a:t>AUTONOMIE</a:t>
            </a:r>
            <a:endParaRPr/>
          </a:p>
        </p:txBody>
      </p:sp>
      <p:cxnSp>
        <p:nvCxnSpPr>
          <p:cNvPr id="23" name="Connecteur en arc 112" hidden="0"/>
          <p:cNvCxnSpPr>
            <a:cxnSpLocks/>
            <a:stCxn id="15" idx="3"/>
            <a:endCxn id="24" idx="1"/>
          </p:cNvCxnSpPr>
          <p:nvPr isPhoto="0" userDrawn="0"/>
        </p:nvCxnSpPr>
        <p:spPr bwMode="auto">
          <a:xfrm>
            <a:off x="8115348" y="564988"/>
            <a:ext cx="620396" cy="186960"/>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ZoneTexte 113" hidden="0"/>
          <p:cNvSpPr>
            <a:spLocks noAdjustHandles="0" noChangeArrowheads="0"/>
          </p:cNvSpPr>
          <p:nvPr isPhoto="0" userDrawn="0"/>
        </p:nvSpPr>
        <p:spPr bwMode="auto">
          <a:xfrm>
            <a:off x="8735744" y="551893"/>
            <a:ext cx="3443974" cy="4001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Communauté apprenante</a:t>
            </a:r>
            <a:endParaRPr/>
          </a:p>
        </p:txBody>
      </p:sp>
      <p:cxnSp>
        <p:nvCxnSpPr>
          <p:cNvPr id="25" name="Connecteur en arc 121" hidden="0"/>
          <p:cNvCxnSpPr>
            <a:cxnSpLocks/>
            <a:stCxn id="15" idx="3"/>
            <a:endCxn id="26" idx="1"/>
          </p:cNvCxnSpPr>
          <p:nvPr isPhoto="0" userDrawn="0"/>
        </p:nvCxnSpPr>
        <p:spPr bwMode="auto">
          <a:xfrm>
            <a:off x="8115348" y="564988"/>
            <a:ext cx="743890" cy="908141"/>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ZoneTexte 122" hidden="0"/>
          <p:cNvSpPr>
            <a:spLocks noAdjustHandles="0" noChangeArrowheads="0"/>
          </p:cNvSpPr>
          <p:nvPr isPhoto="0" userDrawn="0"/>
        </p:nvSpPr>
        <p:spPr bwMode="auto">
          <a:xfrm>
            <a:off x="8859238" y="1119186"/>
            <a:ext cx="3207691"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Les élèves ne sont plus des consommateurs</a:t>
            </a:r>
            <a:endParaRPr/>
          </a:p>
        </p:txBody>
      </p:sp>
      <p:cxnSp>
        <p:nvCxnSpPr>
          <p:cNvPr id="27" name="Connecteur en arc 158" hidden="0"/>
          <p:cNvCxnSpPr>
            <a:cxnSpLocks/>
            <a:stCxn id="15" idx="3"/>
            <a:endCxn id="28" idx="1"/>
          </p:cNvCxnSpPr>
          <p:nvPr isPhoto="0" userDrawn="0"/>
        </p:nvCxnSpPr>
        <p:spPr bwMode="auto">
          <a:xfrm>
            <a:off x="8115348" y="564988"/>
            <a:ext cx="373715" cy="1823697"/>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159" hidden="0"/>
          <p:cNvSpPr>
            <a:spLocks noAdjustHandles="0" noChangeArrowheads="0"/>
          </p:cNvSpPr>
          <p:nvPr isPhoto="0" userDrawn="0"/>
        </p:nvSpPr>
        <p:spPr bwMode="auto">
          <a:xfrm>
            <a:off x="8489063" y="2034742"/>
            <a:ext cx="3411367"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lgn="ctr">
              <a:spcBef>
                <a:spcPts val="0"/>
              </a:spcBef>
              <a:buFontTx/>
              <a:buNone/>
              <a:defRPr/>
            </a:pPr>
            <a:r>
              <a:rPr lang="fr-FR" sz="2000" b="1">
                <a:latin typeface="Gill Sans MT"/>
                <a:cs typeface="Arial"/>
              </a:rPr>
              <a:t>Changement de posture :      prof &lt;&lt;&gt;&gt;élèves</a:t>
            </a:r>
            <a:endParaRPr/>
          </a:p>
        </p:txBody>
      </p:sp>
      <p:cxnSp>
        <p:nvCxnSpPr>
          <p:cNvPr id="29" name="Connecteur en arc 177" hidden="0"/>
          <p:cNvCxnSpPr>
            <a:cxnSpLocks/>
            <a:stCxn id="5" idx="3"/>
            <a:endCxn id="30" idx="1"/>
          </p:cNvCxnSpPr>
          <p:nvPr isPhoto="0" userDrawn="0"/>
        </p:nvCxnSpPr>
        <p:spPr bwMode="auto">
          <a:xfrm flipV="1">
            <a:off x="9481260" y="3749552"/>
            <a:ext cx="713486" cy="43876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ZoneTexte 178" hidden="0"/>
          <p:cNvSpPr>
            <a:spLocks noAdjustHandles="0" noChangeArrowheads="0"/>
          </p:cNvSpPr>
          <p:nvPr isPhoto="0" userDrawn="0"/>
        </p:nvSpPr>
        <p:spPr bwMode="auto">
          <a:xfrm>
            <a:off x="10194747" y="3549497"/>
            <a:ext cx="2037494" cy="4001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None/>
              <a:defRPr/>
            </a:pPr>
            <a:r>
              <a:rPr lang="fr-FR" sz="2000" b="1">
                <a:latin typeface="Gill Sans MT"/>
                <a:cs typeface="Arial"/>
              </a:rPr>
              <a:t>Travail en îlots, </a:t>
            </a:r>
            <a:endParaRPr/>
          </a:p>
        </p:txBody>
      </p:sp>
      <p:cxnSp>
        <p:nvCxnSpPr>
          <p:cNvPr id="31" name="Connecteur en arc 211" hidden="0"/>
          <p:cNvCxnSpPr>
            <a:cxnSpLocks/>
            <a:stCxn id="5" idx="3"/>
            <a:endCxn id="32" idx="0"/>
          </p:cNvCxnSpPr>
          <p:nvPr isPhoto="0" userDrawn="0"/>
        </p:nvCxnSpPr>
        <p:spPr bwMode="auto">
          <a:xfrm flipH="1">
            <a:off x="6714774" y="4188316"/>
            <a:ext cx="2766487" cy="1828048"/>
          </a:xfrm>
          <a:prstGeom prst="curvedConnector4">
            <a:avLst>
              <a:gd name="adj1" fmla="val -8263"/>
              <a:gd name="adj2" fmla="val 60764"/>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ZoneTexte 212" hidden="0"/>
          <p:cNvSpPr>
            <a:spLocks noAdjustHandles="0" noChangeArrowheads="0"/>
          </p:cNvSpPr>
          <p:nvPr isPhoto="0" userDrawn="0"/>
        </p:nvSpPr>
        <p:spPr bwMode="auto">
          <a:xfrm>
            <a:off x="8941286" y="5647436"/>
            <a:ext cx="2271344"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Faire interagir les élèves en équipes</a:t>
            </a:r>
            <a:endParaRPr/>
          </a:p>
        </p:txBody>
      </p:sp>
      <p:cxnSp>
        <p:nvCxnSpPr>
          <p:cNvPr id="33" name="Connecteur en arc 234" hidden="0"/>
          <p:cNvCxnSpPr>
            <a:cxnSpLocks/>
            <a:stCxn id="5" idx="3"/>
            <a:endCxn id="34" idx="3"/>
          </p:cNvCxnSpPr>
          <p:nvPr isPhoto="0" userDrawn="0"/>
        </p:nvCxnSpPr>
        <p:spPr bwMode="auto">
          <a:xfrm flipH="1">
            <a:off x="7189601" y="4188316"/>
            <a:ext cx="2291660" cy="913316"/>
          </a:xfrm>
          <a:prstGeom prst="curvedConnector3">
            <a:avLst>
              <a:gd name="adj1" fmla="val -9975"/>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4" name="ZoneTexte 235" hidden="0"/>
          <p:cNvSpPr>
            <a:spLocks noAdjustHandles="0" noChangeArrowheads="0"/>
          </p:cNvSpPr>
          <p:nvPr isPhoto="0" userDrawn="0"/>
        </p:nvSpPr>
        <p:spPr bwMode="auto">
          <a:xfrm>
            <a:off x="5524754" y="4747690"/>
            <a:ext cx="1664847"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Apprendre autrement</a:t>
            </a:r>
            <a:endParaRPr/>
          </a:p>
        </p:txBody>
      </p:sp>
      <p:sp>
        <p:nvSpPr>
          <p:cNvPr id="32" name="ZoneTexte 273" hidden="0"/>
          <p:cNvSpPr>
            <a:spLocks noAdjustHandles="0" noChangeArrowheads="0"/>
          </p:cNvSpPr>
          <p:nvPr isPhoto="0" userDrawn="0"/>
        </p:nvSpPr>
        <p:spPr bwMode="auto">
          <a:xfrm>
            <a:off x="4752200" y="6016364"/>
            <a:ext cx="3925148"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r>
              <a:rPr lang="fr-FR" sz="2000" b="1">
                <a:latin typeface="Gill Sans MT"/>
                <a:cs typeface="Arial"/>
              </a:rPr>
              <a:t>Les élèves construisent le cours eux-mêmes</a:t>
            </a:r>
            <a:endParaRPr/>
          </a:p>
        </p:txBody>
      </p:sp>
      <p:sp>
        <p:nvSpPr>
          <p:cNvPr id="35" name="ZoneTexte 337" hidden="0"/>
          <p:cNvSpPr>
            <a:spLocks noAdjustHandles="0" noChangeArrowheads="0"/>
          </p:cNvSpPr>
          <p:nvPr isPhoto="0" userDrawn="0"/>
        </p:nvSpPr>
        <p:spPr bwMode="auto">
          <a:xfrm>
            <a:off x="150580" y="184220"/>
            <a:ext cx="2002197" cy="132343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lgn="ctr">
              <a:spcBef>
                <a:spcPts val="0"/>
              </a:spcBef>
              <a:buFontTx/>
              <a:buNone/>
              <a:defRPr/>
            </a:pPr>
            <a:r>
              <a:rPr lang="fr-FR" sz="2000" b="1">
                <a:latin typeface="Gill Sans MT"/>
                <a:cs typeface="Arial"/>
              </a:rPr>
              <a:t>Organisation différente d’une équipe à l’autre</a:t>
            </a:r>
            <a:endParaRPr/>
          </a:p>
        </p:txBody>
      </p:sp>
      <p:cxnSp>
        <p:nvCxnSpPr>
          <p:cNvPr id="36" name="Connecteur en arc 338" hidden="0"/>
          <p:cNvCxnSpPr>
            <a:cxnSpLocks/>
            <a:stCxn id="22" idx="0"/>
            <a:endCxn id="35" idx="2"/>
          </p:cNvCxnSpPr>
          <p:nvPr isPhoto="0" userDrawn="0"/>
        </p:nvCxnSpPr>
        <p:spPr bwMode="auto">
          <a:xfrm rot="16199999" flipV="1">
            <a:off x="1897742" y="761596"/>
            <a:ext cx="273434" cy="1765560"/>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ZoneTexte 373" hidden="0"/>
          <p:cNvSpPr>
            <a:spLocks noAdjustHandles="0" noChangeArrowheads="0"/>
          </p:cNvSpPr>
          <p:nvPr isPhoto="0" userDrawn="0"/>
        </p:nvSpPr>
        <p:spPr bwMode="auto">
          <a:xfrm>
            <a:off x="3115692" y="722748"/>
            <a:ext cx="1322039" cy="4001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lgn="ctr">
              <a:spcBef>
                <a:spcPts val="0"/>
              </a:spcBef>
              <a:buFontTx/>
              <a:buNone/>
              <a:defRPr/>
            </a:pPr>
            <a:r>
              <a:rPr lang="fr-FR" sz="2000" b="1">
                <a:latin typeface="Gill Sans MT"/>
                <a:cs typeface="Arial"/>
              </a:rPr>
              <a:t>Liberté</a:t>
            </a:r>
            <a:endParaRPr/>
          </a:p>
        </p:txBody>
      </p:sp>
      <p:cxnSp>
        <p:nvCxnSpPr>
          <p:cNvPr id="38" name="Connecteur en arc 374" hidden="0"/>
          <p:cNvCxnSpPr>
            <a:cxnSpLocks/>
            <a:stCxn id="22" idx="0"/>
            <a:endCxn id="37" idx="2"/>
          </p:cNvCxnSpPr>
          <p:nvPr isPhoto="0" userDrawn="0"/>
        </p:nvCxnSpPr>
        <p:spPr bwMode="auto">
          <a:xfrm rot="5400000" flipH="1" flipV="1">
            <a:off x="3017858" y="1022239"/>
            <a:ext cx="658235" cy="85947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Connecteur en arc 236" hidden="0"/>
          <p:cNvCxnSpPr>
            <a:cxnSpLocks/>
            <a:stCxn id="5" idx="3"/>
            <a:endCxn id="40" idx="1"/>
          </p:cNvCxnSpPr>
          <p:nvPr isPhoto="0" userDrawn="0"/>
        </p:nvCxnSpPr>
        <p:spPr bwMode="auto">
          <a:xfrm>
            <a:off x="9481260" y="4188316"/>
            <a:ext cx="875750" cy="619343"/>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0" name="ZoneTexte 237" hidden="0">
            <a:hlinkClick r:id="rId3" action="ppaction://hlinksldjump"/>
          </p:cNvPr>
          <p:cNvSpPr>
            <a:spLocks noAdjustHandles="0" noChangeArrowheads="0"/>
          </p:cNvSpPr>
          <p:nvPr isPhoto="0" userDrawn="0"/>
        </p:nvSpPr>
        <p:spPr bwMode="auto">
          <a:xfrm>
            <a:off x="10357011" y="4453716"/>
            <a:ext cx="1994809" cy="707886"/>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None/>
              <a:defRPr/>
            </a:pPr>
            <a:r>
              <a:rPr lang="fr-FR" sz="2000" b="1">
                <a:latin typeface="Gill Sans MT"/>
                <a:cs typeface="Arial"/>
              </a:rPr>
              <a:t>Déplacements libres </a:t>
            </a:r>
            <a:endParaRPr/>
          </a:p>
        </p:txBody>
      </p:sp>
      <p:cxnSp>
        <p:nvCxnSpPr>
          <p:cNvPr id="41" name="Connecteur en arc 240" hidden="0"/>
          <p:cNvCxnSpPr>
            <a:cxnSpLocks/>
            <a:stCxn id="5" idx="3"/>
            <a:endCxn id="42" idx="1"/>
          </p:cNvCxnSpPr>
          <p:nvPr isPhoto="0" userDrawn="0"/>
        </p:nvCxnSpPr>
        <p:spPr bwMode="auto">
          <a:xfrm>
            <a:off x="9481260" y="4188316"/>
            <a:ext cx="737622" cy="1632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2" name="ZoneTexte 241" hidden="0"/>
          <p:cNvSpPr>
            <a:spLocks noAdjustHandles="0" noChangeArrowheads="0"/>
          </p:cNvSpPr>
          <p:nvPr isPhoto="0" userDrawn="0"/>
        </p:nvSpPr>
        <p:spPr bwMode="auto">
          <a:xfrm>
            <a:off x="10218883" y="4004585"/>
            <a:ext cx="2037494" cy="4001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None/>
              <a:defRPr/>
            </a:pPr>
            <a:r>
              <a:rPr lang="fr-FR" sz="2000" b="1">
                <a:latin typeface="Gill Sans MT"/>
                <a:cs typeface="Arial"/>
              </a:rPr>
              <a:t>Tableaux, murs</a:t>
            </a:r>
            <a:endParaRPr/>
          </a:p>
        </p:txBody>
      </p:sp>
    </p:spTree>
  </p:cSld>
  <p:clrMapOvr>
    <a:masterClrMapping/>
  </p:clrMapOvr>
  <mc:AlternateContent xmlns:mc="http://schemas.openxmlformats.org/markup-compatibility/2006">
    <mc:Choice xmlns:p14="http://schemas.microsoft.com/office/powerpoint/2010/main" Requires="p14">
      <p:transition spd="slow" p14:dur="1500" advClick="1">
        <p:split orient="vert" dir="out"/>
      </p:transition>
    </mc:Choice>
    <mc:Fallback>
      <p:transition spd="slow" advClick="1">
        <p:split orient="vert" dir="o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Image 1" hidden="0"/>
          <p:cNvPicPr>
            <a:picLocks noChangeAspect="1"/>
          </p:cNvPicPr>
          <p:nvPr isPhoto="0" userDrawn="0"/>
        </p:nvPicPr>
        <p:blipFill>
          <a:blip r:embed="rId2"/>
          <a:stretch/>
        </p:blipFill>
        <p:spPr bwMode="auto">
          <a:xfrm>
            <a:off x="360555" y="962527"/>
            <a:ext cx="5735445" cy="4034589"/>
          </a:xfrm>
          <a:prstGeom prst="rect">
            <a:avLst/>
          </a:prstGeom>
        </p:spPr>
      </p:pic>
      <p:pic>
        <p:nvPicPr>
          <p:cNvPr id="5" name="Image 2" hidden="0"/>
          <p:cNvPicPr>
            <a:picLocks noChangeAspect="1"/>
          </p:cNvPicPr>
          <p:nvPr isPhoto="0" userDrawn="0"/>
        </p:nvPicPr>
        <p:blipFill>
          <a:blip r:embed="rId3"/>
          <a:stretch/>
        </p:blipFill>
        <p:spPr bwMode="auto">
          <a:xfrm>
            <a:off x="7002770" y="177800"/>
            <a:ext cx="4876800" cy="6502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1">
        <p:fade thruBlk="0"/>
      </p:transition>
    </mc:Choice>
    <mc:Fallback>
      <p:transition spd="slow" advClick="1">
        <p:fade thruBlk="0"/>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Image 1" hidden="0">
            <a:hlinkClick r:id="rId2" action="ppaction://hlinksldjump"/>
          </p:cNvPr>
          <p:cNvPicPr>
            <a:picLocks noChangeAspect="1"/>
          </p:cNvPicPr>
          <p:nvPr isPhoto="0" userDrawn="0"/>
        </p:nvPicPr>
        <p:blipFill>
          <a:blip r:embed="rId3"/>
          <a:stretch/>
        </p:blipFill>
        <p:spPr bwMode="auto">
          <a:xfrm>
            <a:off x="406329" y="0"/>
            <a:ext cx="5143500" cy="6858000"/>
          </a:xfrm>
          <a:prstGeom prst="rect">
            <a:avLst/>
          </a:prstGeom>
        </p:spPr>
      </p:pic>
      <p:pic>
        <p:nvPicPr>
          <p:cNvPr id="5" name="Image 2" hidden="0"/>
          <p:cNvPicPr>
            <a:picLocks noChangeAspect="1"/>
          </p:cNvPicPr>
          <p:nvPr isPhoto="0" userDrawn="0"/>
        </p:nvPicPr>
        <p:blipFill>
          <a:blip r:embed="rId4"/>
          <a:stretch/>
        </p:blipFill>
        <p:spPr bwMode="auto">
          <a:xfrm>
            <a:off x="5549829" y="1447800"/>
            <a:ext cx="6642171" cy="39623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1">
        <p:fade thruBlk="0"/>
      </p:transition>
    </mc:Choice>
    <mc:Fallback>
      <p:transition spd="slow" advClick="1">
        <p:fade thruBlk="0"/>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gradFill>
          <a:gsLst>
            <a:gs pos="47000">
              <a:srgbClr val="9437FF">
                <a:alpha val="50000"/>
              </a:srgbClr>
            </a:gs>
            <a:gs pos="83000">
              <a:schemeClr val="accent1">
                <a:lumMod val="45000"/>
                <a:lumOff val="55000"/>
              </a:schemeClr>
            </a:gs>
            <a:gs pos="88000">
              <a:schemeClr val="accent1">
                <a:lumMod val="45000"/>
                <a:lumOff val="55000"/>
              </a:schemeClr>
            </a:gs>
            <a:gs pos="100000">
              <a:schemeClr val="accent1">
                <a:lumMod val="30000"/>
                <a:lumOff val="70000"/>
              </a:schemeClr>
            </a:gs>
          </a:gsLst>
          <a:lin ang="5400000" scaled="1"/>
        </a:gradFill>
      </p:bgPr>
    </p:bg>
    <p:spTree>
      <p:nvGrpSpPr>
        <p:cNvPr id="1" name="" hidden="0"/>
        <p:cNvGrpSpPr/>
        <p:nvPr isPhoto="0" userDrawn="0"/>
      </p:nvGrpSpPr>
      <p:grpSpPr bwMode="auto">
        <a:xfrm>
          <a:off x="0" y="0"/>
          <a:ext cx="0" cy="0"/>
          <a:chOff x="0" y="0"/>
          <a:chExt cx="0" cy="0"/>
        </a:xfrm>
      </p:grpSpPr>
      <p:pic>
        <p:nvPicPr>
          <p:cNvPr id="4" name="Image 2" hidden="0"/>
          <p:cNvPicPr>
            <a:picLocks noChangeAspect="1"/>
          </p:cNvPicPr>
          <p:nvPr isPhoto="0" userDrawn="0"/>
        </p:nvPicPr>
        <p:blipFill>
          <a:blip r:embed="rId2"/>
          <a:stretch/>
        </p:blipFill>
        <p:spPr bwMode="auto">
          <a:xfrm>
            <a:off x="690810" y="378080"/>
            <a:ext cx="3945357" cy="6159587"/>
          </a:xfrm>
          <a:prstGeom prst="rect">
            <a:avLst/>
          </a:prstGeom>
        </p:spPr>
      </p:pic>
      <p:sp>
        <p:nvSpPr>
          <p:cNvPr id="5" name="Ellipse 3" hidden="0"/>
          <p:cNvSpPr/>
          <p:nvPr isPhoto="0" userDrawn="0"/>
        </p:nvSpPr>
        <p:spPr bwMode="auto">
          <a:xfrm>
            <a:off x="828968" y="2190448"/>
            <a:ext cx="3395786" cy="61546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6" name="Ellipse 5" hidden="0"/>
          <p:cNvSpPr/>
          <p:nvPr isPhoto="0" userDrawn="0"/>
        </p:nvSpPr>
        <p:spPr bwMode="auto">
          <a:xfrm>
            <a:off x="828968" y="4962219"/>
            <a:ext cx="3395786" cy="61546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cxnSp>
        <p:nvCxnSpPr>
          <p:cNvPr id="7" name="Connecteur droit avec flèche 6" hidden="0"/>
          <p:cNvCxnSpPr>
            <a:cxnSpLocks/>
            <a:stCxn id="5" idx="6"/>
            <a:endCxn id="8" idx="1"/>
          </p:cNvCxnSpPr>
          <p:nvPr isPhoto="0" userDrawn="0"/>
        </p:nvCxnSpPr>
        <p:spPr bwMode="auto">
          <a:xfrm>
            <a:off x="4224755" y="2498179"/>
            <a:ext cx="1922804" cy="10926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hidden="0"/>
          <p:cNvCxnSpPr>
            <a:cxnSpLocks/>
            <a:stCxn id="6" idx="6"/>
            <a:endCxn id="8" idx="1"/>
          </p:cNvCxnSpPr>
          <p:nvPr isPhoto="0" userDrawn="0"/>
        </p:nvCxnSpPr>
        <p:spPr bwMode="auto">
          <a:xfrm flipV="1">
            <a:off x="4224755" y="3590832"/>
            <a:ext cx="1922804" cy="167911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10" hidden="0"/>
          <p:cNvSpPr>
            <a:spLocks noAdjustHandles="0" noChangeArrowheads="0"/>
          </p:cNvSpPr>
          <p:nvPr isPhoto="0" userDrawn="0"/>
        </p:nvSpPr>
        <p:spPr bwMode="auto">
          <a:xfrm>
            <a:off x="6147558" y="2190447"/>
            <a:ext cx="5215507" cy="2773715"/>
          </a:xfrm>
          <a:prstGeom prst="rect">
            <a:avLst/>
          </a:prstGeom>
          <a:noFill/>
        </p:spPr>
        <p:txBody>
          <a:bodyPr wrap="square" rtlCol="0">
            <a:spAutoFit/>
          </a:bodyPr>
          <a:lstStyle/>
          <a:p>
            <a:pPr algn="ctr">
              <a:defRPr/>
            </a:pPr>
            <a:r>
              <a:rPr lang="fr-FR" sz="4400" b="1">
                <a:latin typeface="Gill Sans MT"/>
              </a:rPr>
              <a:t>UN EXEMPLE DE SÉQUENCE</a:t>
            </a:r>
            <a:endParaRPr/>
          </a:p>
          <a:p>
            <a:pPr algn="ctr">
              <a:defRPr/>
            </a:pPr>
            <a:r>
              <a:rPr lang="fr-FR" sz="4400" b="1">
                <a:latin typeface="Gill Sans MT"/>
              </a:rPr>
              <a:t>EN CLASSE RENVERSÉE</a:t>
            </a:r>
            <a:endParaRPr/>
          </a:p>
        </p:txBody>
      </p:sp>
    </p:spTree>
  </p:cSld>
  <p:clrMapOvr>
    <a:masterClrMapping/>
  </p:clrMapOvr>
  <mc:AlternateContent xmlns:mc="http://schemas.openxmlformats.org/markup-compatibility/2006">
    <mc:Choice xmlns:p14="http://schemas.microsoft.com/office/powerpoint/2010/main" Requires="p14">
      <p:transition spd="slow" p14:dur="3400" advClick="1">
        <p:fade thruBlk="0"/>
      </p:transition>
    </mc:Choice>
    <mc:Fallback>
      <p:transition spd="slow" advClick="1">
        <p:fade thruBlk="0"/>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blipFill>
          <a:blip r:embed="rId2"/>
          <a:srcRect l="0" t="6896" r="0" b="6896"/>
          <a:stretch/>
        </a:blipFill>
      </p:bgPr>
    </p:bg>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a:xfrm>
            <a:off x="0" y="2936630"/>
            <a:ext cx="8199676" cy="3921370"/>
          </a:xfrm>
          <a:prstGeom prst="rect">
            <a:avLst/>
          </a:prstGeom>
          <a:solidFill>
            <a:srgbClr val="9437FF">
              <a:alpha val="45000"/>
            </a:srgbClr>
          </a:solidFill>
        </p:spPr>
        <p:txBody>
          <a:bodyPr/>
          <a:lstStyle/>
          <a:p>
            <a:pPr algn="ctr">
              <a:defRPr/>
            </a:pPr>
            <a:r>
              <a:rPr lang="fr-FR" sz="2800" b="1">
                <a:solidFill>
                  <a:schemeClr val="bg1"/>
                </a:solidFill>
                <a:latin typeface="Gill Sans MT"/>
                <a:ea typeface="+mj-lt"/>
                <a:cs typeface="+mj-lt"/>
              </a:rPr>
              <a:t>SECONDE</a:t>
            </a:r>
            <a:br>
              <a:rPr lang="fr-FR" sz="2800" b="1">
                <a:solidFill>
                  <a:schemeClr val="bg1"/>
                </a:solidFill>
                <a:latin typeface="Gill Sans MT"/>
                <a:ea typeface="+mj-lt"/>
                <a:cs typeface="+mj-lt"/>
              </a:rPr>
            </a:br>
            <a:br>
              <a:rPr lang="fr-FR" sz="2800">
                <a:solidFill>
                  <a:schemeClr val="bg1"/>
                </a:solidFill>
                <a:latin typeface="Gill Sans MT"/>
                <a:ea typeface="+mj-lt"/>
                <a:cs typeface="+mj-lt"/>
              </a:rPr>
            </a:br>
            <a:r>
              <a:rPr lang="fr-FR" sz="2800">
                <a:solidFill>
                  <a:schemeClr val="bg1"/>
                </a:solidFill>
                <a:latin typeface="Gill Sans MT"/>
                <a:ea typeface="+mj-lt"/>
                <a:cs typeface="+mj-lt"/>
              </a:rPr>
              <a:t>Thème 3 :</a:t>
            </a:r>
            <a:r>
              <a:rPr lang="fr-FR" sz="2800" b="1">
                <a:solidFill>
                  <a:schemeClr val="bg1"/>
                </a:solidFill>
                <a:latin typeface="Gill Sans MT"/>
                <a:ea typeface="+mj-lt"/>
                <a:cs typeface="+mj-lt"/>
              </a:rPr>
              <a:t> </a:t>
            </a:r>
            <a:r>
              <a:rPr lang="fr-FR" sz="2800">
                <a:solidFill>
                  <a:schemeClr val="bg1"/>
                </a:solidFill>
                <a:latin typeface="Gill Sans MT"/>
                <a:ea typeface="+mj-lt"/>
                <a:cs typeface="+mj-lt"/>
              </a:rPr>
              <a:t>L’État à l’époque moderne : France et Angleterre</a:t>
            </a:r>
            <a:br>
              <a:rPr lang="fr-FR" sz="2800">
                <a:solidFill>
                  <a:schemeClr val="bg1"/>
                </a:solidFill>
                <a:latin typeface="Gill Sans MT"/>
                <a:ea typeface="+mj-lt"/>
                <a:cs typeface="+mj-lt"/>
              </a:rPr>
            </a:br>
            <a:br>
              <a:rPr lang="fr-FR" sz="2800">
                <a:solidFill>
                  <a:schemeClr val="bg1"/>
                </a:solidFill>
                <a:latin typeface="Gill Sans MT"/>
                <a:ea typeface="+mj-lt"/>
                <a:cs typeface="+mj-lt"/>
              </a:rPr>
            </a:br>
            <a:r>
              <a:rPr lang="fr-FR" sz="2800">
                <a:solidFill>
                  <a:schemeClr val="bg1"/>
                </a:solidFill>
                <a:latin typeface="Gill Sans MT"/>
                <a:ea typeface="+mj-lt"/>
                <a:cs typeface="+mj-lt"/>
              </a:rPr>
              <a:t>Chapitre 1 :</a:t>
            </a:r>
            <a:r>
              <a:rPr lang="fr-FR" sz="2800" b="1">
                <a:solidFill>
                  <a:schemeClr val="bg1"/>
                </a:solidFill>
                <a:latin typeface="Gill Sans MT"/>
                <a:ea typeface="+mj-lt"/>
                <a:cs typeface="+mj-lt"/>
              </a:rPr>
              <a:t> </a:t>
            </a:r>
            <a:r>
              <a:rPr lang="fr-FR" sz="3200" b="1">
                <a:solidFill>
                  <a:schemeClr val="bg1"/>
                </a:solidFill>
                <a:latin typeface="Gill Sans MT"/>
                <a:ea typeface="+mj-lt"/>
                <a:cs typeface="+mj-lt"/>
              </a:rPr>
              <a:t>L’affirmation de l’État dans le royaume de France</a:t>
            </a:r>
            <a:endParaRPr lang="fr-FR" sz="3200">
              <a:solidFill>
                <a:schemeClr val="bg1"/>
              </a:solidFill>
              <a:latin typeface="Gill Sans MT"/>
              <a:ea typeface="+mj-lt"/>
              <a:cs typeface="+mj-lt"/>
            </a:endParaRPr>
          </a:p>
          <a:p>
            <a:pPr algn="ctr">
              <a:defRPr/>
            </a:pPr>
            <a:endParaRPr lang="fr-FR" sz="2800">
              <a:latin typeface="Gill Sans MT"/>
            </a:endParaRPr>
          </a:p>
        </p:txBody>
      </p:sp>
    </p:spTree>
  </p:cSld>
  <p:clrMapOvr>
    <a:masterClrMapping/>
  </p:clrMapOvr>
  <mc:AlternateContent xmlns:mc="http://schemas.openxmlformats.org/markup-compatibility/2006">
    <mc:Choice xmlns:p14="http://schemas.microsoft.com/office/powerpoint/2010/main" Requires="p14">
      <p:transition spd="med" p14:dur="700" advClick="1">
        <p:fade thruBlk="0"/>
      </p:transition>
    </mc:Choice>
    <mc:Fallback>
      <p:transition spd="med" advClick="1">
        <p:fade thruBlk="0"/>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Image 7" hidden="0"/>
          <p:cNvPicPr>
            <a:picLocks noChangeAspect="1"/>
          </p:cNvPicPr>
          <p:nvPr isPhoto="0" userDrawn="0"/>
        </p:nvPicPr>
        <p:blipFill>
          <a:blip r:embed="rId2"/>
          <a:stretch/>
        </p:blipFill>
        <p:spPr bwMode="auto">
          <a:xfrm>
            <a:off x="32376" y="721894"/>
            <a:ext cx="7166532" cy="5454317"/>
          </a:xfrm>
          <a:prstGeom prst="rect">
            <a:avLst/>
          </a:prstGeom>
        </p:spPr>
      </p:pic>
      <p:sp>
        <p:nvSpPr>
          <p:cNvPr id="5" name="Rectangle 11" hidden="0"/>
          <p:cNvSpPr/>
          <p:nvPr isPhoto="0" userDrawn="0"/>
        </p:nvSpPr>
        <p:spPr bwMode="auto">
          <a:xfrm>
            <a:off x="7107330" y="1756931"/>
            <a:ext cx="4675986" cy="1938992"/>
          </a:xfrm>
          <a:prstGeom prst="rect">
            <a:avLst/>
          </a:prstGeom>
        </p:spPr>
        <p:txBody>
          <a:bodyPr wrap="square">
            <a:spAutoFit/>
          </a:bodyPr>
          <a:lstStyle/>
          <a:p>
            <a:pPr algn="ctr">
              <a:spcAft>
                <a:spcPts val="0"/>
              </a:spcAft>
              <a:defRPr/>
            </a:pPr>
            <a:r>
              <a:rPr lang="fr-FR" sz="2400">
                <a:solidFill>
                  <a:srgbClr val="0432FF"/>
                </a:solidFill>
                <a:latin typeface="Trebuchet MS"/>
                <a:ea typeface="Trebuchet MS"/>
                <a:cs typeface="Trebuchet MS"/>
              </a:rPr>
              <a:t>Expliquer l’affirmation de l’État royal à travers plusieurs aspects (guerre, fiscalité, monarchie administrative, contrôle économique)</a:t>
            </a:r>
            <a:endParaRPr lang="fr-FR" sz="2400">
              <a:solidFill>
                <a:srgbClr val="0432FF"/>
              </a:solidFill>
              <a:latin typeface="Times New Roman"/>
              <a:ea typeface="Times New Roman"/>
            </a:endParaRPr>
          </a:p>
        </p:txBody>
      </p:sp>
      <p:sp>
        <p:nvSpPr>
          <p:cNvPr id="6" name="ZoneTexte 13" hidden="0"/>
          <p:cNvSpPr>
            <a:spLocks noAdjustHandles="0" noChangeArrowheads="0"/>
          </p:cNvSpPr>
          <p:nvPr isPhoto="0" userDrawn="0"/>
        </p:nvSpPr>
        <p:spPr bwMode="auto">
          <a:xfrm>
            <a:off x="7081535" y="546915"/>
            <a:ext cx="4727576" cy="461665"/>
          </a:xfrm>
          <a:prstGeom prst="rect">
            <a:avLst/>
          </a:prstGeom>
          <a:noFill/>
        </p:spPr>
        <p:txBody>
          <a:bodyPr wrap="none" rtlCol="0">
            <a:spAutoFit/>
          </a:bodyPr>
          <a:lstStyle/>
          <a:p>
            <a:pPr>
              <a:defRPr/>
            </a:pPr>
            <a:r>
              <a:rPr lang="fr-FR" sz="2400" b="1">
                <a:latin typeface="Trebuchet MS"/>
              </a:rPr>
              <a:t>Les élèves soient capables de : </a:t>
            </a:r>
            <a:endParaRPr/>
          </a:p>
        </p:txBody>
      </p:sp>
      <p:sp>
        <p:nvSpPr>
          <p:cNvPr id="7" name="Rectangle 14" hidden="0"/>
          <p:cNvSpPr/>
          <p:nvPr isPhoto="0" userDrawn="0"/>
        </p:nvSpPr>
        <p:spPr bwMode="auto">
          <a:xfrm>
            <a:off x="7656967" y="4103903"/>
            <a:ext cx="3576711" cy="830997"/>
          </a:xfrm>
          <a:prstGeom prst="rect">
            <a:avLst/>
          </a:prstGeom>
        </p:spPr>
        <p:txBody>
          <a:bodyPr wrap="square">
            <a:spAutoFit/>
          </a:bodyPr>
          <a:lstStyle/>
          <a:p>
            <a:pPr algn="ctr">
              <a:defRPr/>
            </a:pPr>
            <a:r>
              <a:rPr lang="fr-FR" sz="2400">
                <a:solidFill>
                  <a:srgbClr val="9437FF"/>
                </a:solidFill>
                <a:latin typeface="Trebuchet MS"/>
                <a:ea typeface="Trebuchet MS"/>
                <a:cs typeface="Trebuchet MS"/>
              </a:rPr>
              <a:t>Expliquer les limites de l’affirmation de l’État </a:t>
            </a:r>
            <a:endParaRPr lang="fr-FR" sz="2400">
              <a:solidFill>
                <a:srgbClr val="9437FF"/>
              </a:solidFill>
            </a:endParaRPr>
          </a:p>
        </p:txBody>
      </p:sp>
      <p:sp>
        <p:nvSpPr>
          <p:cNvPr id="8" name="Rectangle 15" hidden="0"/>
          <p:cNvSpPr/>
          <p:nvPr isPhoto="0" userDrawn="0"/>
        </p:nvSpPr>
        <p:spPr bwMode="auto">
          <a:xfrm>
            <a:off x="7160068" y="5345214"/>
            <a:ext cx="4889862" cy="830997"/>
          </a:xfrm>
          <a:prstGeom prst="rect">
            <a:avLst/>
          </a:prstGeom>
        </p:spPr>
        <p:txBody>
          <a:bodyPr wrap="square">
            <a:spAutoFit/>
          </a:bodyPr>
          <a:lstStyle/>
          <a:p>
            <a:pPr algn="ctr">
              <a:spcAft>
                <a:spcPts val="0"/>
              </a:spcAft>
              <a:defRPr/>
            </a:pPr>
            <a:r>
              <a:rPr lang="fr-FR" sz="2400">
                <a:solidFill>
                  <a:srgbClr val="00B050"/>
                </a:solidFill>
                <a:latin typeface="Trebuchet MS"/>
                <a:ea typeface="Trebuchet MS"/>
                <a:cs typeface="Trebuchet MS"/>
              </a:rPr>
              <a:t>Expliquer l’exercice du pouvoir absolu sous Louis XIV</a:t>
            </a:r>
            <a:endParaRPr lang="fr-FR" sz="2400">
              <a:solidFill>
                <a:srgbClr val="00B050"/>
              </a:solidFill>
              <a:latin typeface="Times New Roman"/>
              <a:ea typeface="Times New Roman"/>
            </a:endParaRPr>
          </a:p>
        </p:txBody>
      </p:sp>
      <p:sp>
        <p:nvSpPr>
          <p:cNvPr id="9" name="Rectangle 16" hidden="0"/>
          <p:cNvSpPr/>
          <p:nvPr isPhoto="0" userDrawn="0"/>
        </p:nvSpPr>
        <p:spPr bwMode="auto">
          <a:xfrm>
            <a:off x="2197768" y="3240505"/>
            <a:ext cx="4451504" cy="455417"/>
          </a:xfrm>
          <a:prstGeom prst="rect">
            <a:avLst/>
          </a:prstGeom>
          <a:solidFill>
            <a:srgbClr val="0432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0" name="Rectangle 17" hidden="0"/>
          <p:cNvSpPr/>
          <p:nvPr isPhoto="0" userDrawn="0"/>
        </p:nvSpPr>
        <p:spPr bwMode="auto">
          <a:xfrm>
            <a:off x="2197768" y="3876194"/>
            <a:ext cx="4451504" cy="455417"/>
          </a:xfrm>
          <a:prstGeom prst="rect">
            <a:avLst/>
          </a:prstGeom>
          <a:solidFill>
            <a:srgbClr val="0432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1" name="Rectangle 18" hidden="0"/>
          <p:cNvSpPr/>
          <p:nvPr isPhoto="0" userDrawn="0"/>
        </p:nvSpPr>
        <p:spPr bwMode="auto">
          <a:xfrm>
            <a:off x="2197768" y="4798492"/>
            <a:ext cx="4504242" cy="687907"/>
          </a:xfrm>
          <a:prstGeom prst="rect">
            <a:avLst/>
          </a:prstGeom>
          <a:solidFill>
            <a:srgbClr val="0432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2" name="Rectangle 19" hidden="0"/>
          <p:cNvSpPr/>
          <p:nvPr isPhoto="0" userDrawn="0"/>
        </p:nvSpPr>
        <p:spPr bwMode="auto">
          <a:xfrm>
            <a:off x="2197768" y="3695923"/>
            <a:ext cx="4451504" cy="180271"/>
          </a:xfrm>
          <a:prstGeom prst="rect">
            <a:avLst/>
          </a:prstGeom>
          <a:solidFill>
            <a:srgbClr val="9437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3" name="Rectangle 20" hidden="0"/>
          <p:cNvSpPr/>
          <p:nvPr isPhoto="0" userDrawn="0"/>
        </p:nvSpPr>
        <p:spPr bwMode="auto">
          <a:xfrm>
            <a:off x="2161940" y="5670576"/>
            <a:ext cx="4451504" cy="180271"/>
          </a:xfrm>
          <a:prstGeom prst="rect">
            <a:avLst/>
          </a:prstGeom>
          <a:solidFill>
            <a:srgbClr val="9437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4" name="Rectangle 21" hidden="0"/>
          <p:cNvSpPr/>
          <p:nvPr isPhoto="0" userDrawn="0"/>
        </p:nvSpPr>
        <p:spPr bwMode="auto">
          <a:xfrm>
            <a:off x="2224137" y="4314022"/>
            <a:ext cx="4451504" cy="300293"/>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5" name="Rectangle 22" hidden="0"/>
          <p:cNvSpPr/>
          <p:nvPr isPhoto="0" userDrawn="0"/>
        </p:nvSpPr>
        <p:spPr bwMode="auto">
          <a:xfrm>
            <a:off x="2161940" y="5468809"/>
            <a:ext cx="4451504" cy="180271"/>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6" name="ZoneTexte 25" hidden="0"/>
          <p:cNvSpPr>
            <a:spLocks noAdjustHandles="0" noChangeArrowheads="0"/>
          </p:cNvSpPr>
          <p:nvPr isPhoto="0" userDrawn="0"/>
        </p:nvSpPr>
        <p:spPr bwMode="auto">
          <a:xfrm>
            <a:off x="1482510" y="198674"/>
            <a:ext cx="3946914" cy="523220"/>
          </a:xfrm>
          <a:prstGeom prst="rect">
            <a:avLst/>
          </a:prstGeom>
          <a:noFill/>
        </p:spPr>
        <p:txBody>
          <a:bodyPr wrap="none" rtlCol="0">
            <a:spAutoFit/>
          </a:bodyPr>
          <a:lstStyle/>
          <a:p>
            <a:pPr>
              <a:defRPr/>
            </a:pPr>
            <a:r>
              <a:rPr lang="fr-FR" sz="2800" b="1">
                <a:latin typeface="Trebuchet MS"/>
                <a:highlight>
                  <a:srgbClr val="FFFF00"/>
                </a:highlight>
              </a:rPr>
              <a:t>QUE DEMANDE LE BO ?</a:t>
            </a:r>
            <a:endParaRPr/>
          </a:p>
        </p:txBody>
      </p:sp>
    </p:spTree>
  </p:cSld>
  <p:clrMapOvr>
    <a:masterClrMapping/>
  </p:clrMapOvr>
  <mc:AlternateContent xmlns:mc="http://schemas.openxmlformats.org/markup-compatibility/2006">
    <mc:Choice xmlns:p14="http://schemas.microsoft.com/office/powerpoint/2010/main" Requires="p14">
      <p:transition spd="med" p14:dur="750" advClick="1">
        <p:push dir="u"/>
      </p:transition>
    </mc:Choice>
    <mc:Fallback>
      <p:transition spd="med" advClick="1">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p:cNvPicPr>
            <a:picLocks noChangeAspect="1"/>
          </p:cNvPicPr>
          <p:nvPr isPhoto="0" userDrawn="0"/>
        </p:nvPicPr>
        <p:blipFill>
          <a:blip r:embed="rId3"/>
          <a:stretch/>
        </p:blipFill>
        <p:spPr bwMode="auto">
          <a:xfrm>
            <a:off x="745901" y="831176"/>
            <a:ext cx="536714" cy="536714"/>
          </a:xfrm>
          <a:prstGeom prst="rect">
            <a:avLst/>
          </a:prstGeom>
        </p:spPr>
      </p:pic>
      <p:sp>
        <p:nvSpPr>
          <p:cNvPr id="5" name="ZoneTexte 5" hidden="0"/>
          <p:cNvSpPr>
            <a:spLocks noAdjustHandles="0" noChangeArrowheads="0"/>
          </p:cNvSpPr>
          <p:nvPr isPhoto="0" userDrawn="0"/>
        </p:nvSpPr>
        <p:spPr bwMode="auto">
          <a:xfrm>
            <a:off x="1443625" y="767726"/>
            <a:ext cx="9581592" cy="1200329"/>
          </a:xfrm>
          <a:prstGeom prst="rect">
            <a:avLst/>
          </a:prstGeom>
          <a:noFill/>
        </p:spPr>
        <p:txBody>
          <a:bodyPr wrap="square" rtlCol="0">
            <a:spAutoFit/>
          </a:bodyPr>
          <a:lstStyle/>
          <a:p>
            <a:pPr>
              <a:defRPr/>
            </a:pPr>
            <a:r>
              <a:rPr lang="fr-FR" sz="2400" b="1">
                <a:latin typeface="Trebuchet MS"/>
              </a:rPr>
              <a:t>H1</a:t>
            </a:r>
            <a:r>
              <a:rPr lang="fr-FR" sz="2400" b="1">
                <a:latin typeface="Gill Sans MT"/>
              </a:rPr>
              <a:t> : </a:t>
            </a:r>
            <a:r>
              <a:rPr lang="fr-FR" sz="2400">
                <a:latin typeface="Gill Sans MT"/>
              </a:rPr>
              <a:t>Le professeur explique le principe de la classe renversée : les élèves font le cours puis font la classe, le professeur aide, guide, corrige le cas échéant.</a:t>
            </a:r>
            <a:endParaRPr/>
          </a:p>
        </p:txBody>
      </p:sp>
      <p:sp>
        <p:nvSpPr>
          <p:cNvPr id="6" name="ZoneTexte 27" hidden="0"/>
          <p:cNvSpPr>
            <a:spLocks noAdjustHandles="0" noChangeArrowheads="0"/>
          </p:cNvSpPr>
          <p:nvPr isPhoto="0" userDrawn="0"/>
        </p:nvSpPr>
        <p:spPr bwMode="auto">
          <a:xfrm>
            <a:off x="4087718" y="33477"/>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sp>
        <p:nvSpPr>
          <p:cNvPr id="7" name="Rectangle 22" hidden="0"/>
          <p:cNvSpPr/>
          <p:nvPr isPhoto="0" userDrawn="0"/>
        </p:nvSpPr>
        <p:spPr bwMode="auto">
          <a:xfrm>
            <a:off x="7363327" y="4641297"/>
            <a:ext cx="4741368" cy="2183226"/>
          </a:xfrm>
          <a:prstGeom prst="rect">
            <a:avLst/>
          </a:prstGeom>
        </p:spPr>
        <p:txBody>
          <a:bodyPr wrap="square">
            <a:spAutoFit/>
          </a:bodyPr>
          <a:lstStyle/>
          <a:p>
            <a:pPr marL="342900" lvl="0" indent="-342900" algn="just">
              <a:lnSpc>
                <a:spcPct val="114999"/>
              </a:lnSpc>
              <a:spcAft>
                <a:spcPts val="0"/>
              </a:spcAft>
              <a:buFont typeface="Symbol"/>
              <a:buChar char="-"/>
              <a:defRPr/>
            </a:pPr>
            <a:r>
              <a:rPr lang="fr-FR" sz="2400" b="1">
                <a:latin typeface="Gill Sans MT"/>
                <a:ea typeface="Trebuchet MS"/>
                <a:cs typeface="Trebuchet MS"/>
              </a:rPr>
              <a:t>Le professeur réalise un travail sur l’introduction (contextualisation) </a:t>
            </a:r>
            <a:r>
              <a:rPr lang="fr-FR" sz="2400">
                <a:latin typeface="Gill Sans MT"/>
                <a:ea typeface="Trebuchet MS"/>
                <a:cs typeface="Trebuchet MS"/>
              </a:rPr>
              <a:t>: méthode et contenu.</a:t>
            </a:r>
            <a:endParaRPr lang="fr-FR" sz="2400">
              <a:latin typeface="Gill Sans MT"/>
              <a:ea typeface="Times New Roman"/>
            </a:endParaRPr>
          </a:p>
          <a:p>
            <a:pPr marL="288290" algn="just">
              <a:lnSpc>
                <a:spcPct val="114999"/>
              </a:lnSpc>
              <a:spcAft>
                <a:spcPts val="0"/>
              </a:spcAft>
              <a:defRPr/>
            </a:pPr>
            <a:endParaRPr lang="fr-FR" sz="2400">
              <a:latin typeface="Gill Sans MT"/>
              <a:ea typeface="Times New Roman"/>
            </a:endParaRPr>
          </a:p>
        </p:txBody>
      </p:sp>
      <p:pic>
        <p:nvPicPr>
          <p:cNvPr id="8" name="Picture 2" hidden="0"/>
          <p:cNvPicPr>
            <a:picLocks noChangeAspect="1" noChangeArrowheads="1"/>
          </p:cNvPicPr>
          <p:nvPr isPhoto="0" userDrawn="0"/>
        </p:nvPicPr>
        <p:blipFill>
          <a:blip r:embed="rId4"/>
          <a:stretch/>
        </p:blipFill>
        <p:spPr bwMode="auto">
          <a:xfrm>
            <a:off x="254753" y="2067024"/>
            <a:ext cx="6771689" cy="4790975"/>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3400" advClick="1">
        <p:fade thruBlk="0"/>
      </p:transition>
    </mc:Choice>
    <mc:Fallback>
      <p:transition spd="slow" advClick="1">
        <p:fade thruBlk="0"/>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a:hlinkClick r:id="rId2" action="ppaction://hlinksldjump"/>
          </p:cNvPr>
          <p:cNvPicPr>
            <a:picLocks noChangeAspect="1"/>
          </p:cNvPicPr>
          <p:nvPr isPhoto="0" userDrawn="0"/>
        </p:nvPicPr>
        <p:blipFill>
          <a:blip r:embed="rId3"/>
          <a:stretch/>
        </p:blipFill>
        <p:spPr bwMode="auto">
          <a:xfrm>
            <a:off x="913645" y="1859312"/>
            <a:ext cx="536714" cy="536714"/>
          </a:xfrm>
          <a:prstGeom prst="rect">
            <a:avLst/>
          </a:prstGeom>
        </p:spPr>
      </p:pic>
      <p:sp>
        <p:nvSpPr>
          <p:cNvPr id="5" name="ZoneTexte 5" hidden="0"/>
          <p:cNvSpPr>
            <a:spLocks noAdjustHandles="0" noChangeArrowheads="0"/>
          </p:cNvSpPr>
          <p:nvPr isPhoto="0" userDrawn="0"/>
        </p:nvSpPr>
        <p:spPr bwMode="auto">
          <a:xfrm>
            <a:off x="1812999" y="1858079"/>
            <a:ext cx="4480714" cy="461665"/>
          </a:xfrm>
          <a:prstGeom prst="rect">
            <a:avLst/>
          </a:prstGeom>
          <a:noFill/>
        </p:spPr>
        <p:txBody>
          <a:bodyPr wrap="none" rtlCol="0">
            <a:spAutoFit/>
          </a:bodyPr>
          <a:lstStyle/>
          <a:p>
            <a:pPr>
              <a:defRPr/>
            </a:pPr>
            <a:r>
              <a:rPr lang="fr-FR" sz="2400" b="1">
                <a:latin typeface="Trebuchet MS"/>
              </a:rPr>
              <a:t>H2 </a:t>
            </a:r>
            <a:r>
              <a:rPr lang="fr-FR" sz="2400" b="1">
                <a:latin typeface="Gill Sans MT"/>
              </a:rPr>
              <a:t>: répartition en 6 groupes </a:t>
            </a:r>
            <a:endParaRPr/>
          </a:p>
        </p:txBody>
      </p:sp>
      <p:sp>
        <p:nvSpPr>
          <p:cNvPr id="6" name="ZoneTexte 6" hidden="0"/>
          <p:cNvSpPr>
            <a:spLocks noAdjustHandles="0" noChangeArrowheads="0"/>
          </p:cNvSpPr>
          <p:nvPr isPhoto="0" userDrawn="0"/>
        </p:nvSpPr>
        <p:spPr bwMode="auto">
          <a:xfrm>
            <a:off x="4276756" y="2586115"/>
            <a:ext cx="1048685" cy="400110"/>
          </a:xfrm>
          <a:prstGeom prst="rect">
            <a:avLst/>
          </a:prstGeom>
          <a:solidFill>
            <a:srgbClr val="FFFF00"/>
          </a:solidFill>
        </p:spPr>
        <p:txBody>
          <a:bodyPr wrap="none" rtlCol="0">
            <a:spAutoFit/>
          </a:bodyPr>
          <a:lstStyle/>
          <a:p>
            <a:pPr>
              <a:defRPr/>
            </a:pPr>
            <a:r>
              <a:rPr lang="fr-FR" sz="2000">
                <a:latin typeface="Trebuchet MS"/>
              </a:rPr>
              <a:t>JAUNES</a:t>
            </a:r>
            <a:endParaRPr/>
          </a:p>
        </p:txBody>
      </p:sp>
      <p:sp>
        <p:nvSpPr>
          <p:cNvPr id="7" name="ZoneTexte 7" hidden="0"/>
          <p:cNvSpPr>
            <a:spLocks noAdjustHandles="0" noChangeArrowheads="0"/>
          </p:cNvSpPr>
          <p:nvPr isPhoto="0" userDrawn="0"/>
        </p:nvSpPr>
        <p:spPr bwMode="auto">
          <a:xfrm>
            <a:off x="6489914" y="2586115"/>
            <a:ext cx="884281" cy="400110"/>
          </a:xfrm>
          <a:prstGeom prst="rect">
            <a:avLst/>
          </a:prstGeom>
          <a:solidFill>
            <a:srgbClr val="73FB79"/>
          </a:solidFill>
        </p:spPr>
        <p:txBody>
          <a:bodyPr wrap="none" rtlCol="0">
            <a:spAutoFit/>
          </a:bodyPr>
          <a:lstStyle/>
          <a:p>
            <a:pPr>
              <a:defRPr/>
            </a:pPr>
            <a:r>
              <a:rPr lang="fr-FR" sz="2000">
                <a:latin typeface="Trebuchet MS"/>
              </a:rPr>
              <a:t>VERTS</a:t>
            </a:r>
            <a:endParaRPr/>
          </a:p>
        </p:txBody>
      </p:sp>
      <p:sp>
        <p:nvSpPr>
          <p:cNvPr id="8" name="ZoneTexte 8" hidden="0"/>
          <p:cNvSpPr>
            <a:spLocks noAdjustHandles="0" noChangeArrowheads="0"/>
          </p:cNvSpPr>
          <p:nvPr isPhoto="0" userDrawn="0"/>
        </p:nvSpPr>
        <p:spPr bwMode="auto">
          <a:xfrm>
            <a:off x="4178065" y="3283742"/>
            <a:ext cx="441146" cy="400110"/>
          </a:xfrm>
          <a:prstGeom prst="rect">
            <a:avLst/>
          </a:prstGeom>
          <a:noFill/>
        </p:spPr>
        <p:txBody>
          <a:bodyPr wrap="none" rtlCol="0">
            <a:spAutoFit/>
          </a:bodyPr>
          <a:lstStyle/>
          <a:p>
            <a:pPr>
              <a:defRPr/>
            </a:pPr>
            <a:r>
              <a:rPr lang="fr-FR" sz="2000">
                <a:latin typeface="Trebuchet MS"/>
              </a:rPr>
              <a:t>J1</a:t>
            </a:r>
            <a:endParaRPr/>
          </a:p>
        </p:txBody>
      </p:sp>
      <p:sp>
        <p:nvSpPr>
          <p:cNvPr id="9" name="ZoneTexte 9" hidden="0"/>
          <p:cNvSpPr>
            <a:spLocks noAdjustHandles="0" noChangeArrowheads="0"/>
          </p:cNvSpPr>
          <p:nvPr isPhoto="0" userDrawn="0"/>
        </p:nvSpPr>
        <p:spPr bwMode="auto">
          <a:xfrm>
            <a:off x="4580525" y="3283742"/>
            <a:ext cx="441146" cy="400110"/>
          </a:xfrm>
          <a:prstGeom prst="rect">
            <a:avLst/>
          </a:prstGeom>
          <a:noFill/>
        </p:spPr>
        <p:txBody>
          <a:bodyPr wrap="none" rtlCol="0">
            <a:spAutoFit/>
          </a:bodyPr>
          <a:lstStyle/>
          <a:p>
            <a:pPr>
              <a:defRPr/>
            </a:pPr>
            <a:r>
              <a:rPr lang="fr-FR" sz="2000">
                <a:latin typeface="Trebuchet MS"/>
              </a:rPr>
              <a:t>J2</a:t>
            </a:r>
            <a:endParaRPr/>
          </a:p>
        </p:txBody>
      </p:sp>
      <p:sp>
        <p:nvSpPr>
          <p:cNvPr id="10" name="ZoneTexte 10" hidden="0"/>
          <p:cNvSpPr>
            <a:spLocks noAdjustHandles="0" noChangeArrowheads="0"/>
          </p:cNvSpPr>
          <p:nvPr isPhoto="0" userDrawn="0"/>
        </p:nvSpPr>
        <p:spPr bwMode="auto">
          <a:xfrm>
            <a:off x="4984591" y="3283742"/>
            <a:ext cx="441146" cy="400110"/>
          </a:xfrm>
          <a:prstGeom prst="rect">
            <a:avLst/>
          </a:prstGeom>
          <a:noFill/>
        </p:spPr>
        <p:txBody>
          <a:bodyPr wrap="none" rtlCol="0">
            <a:spAutoFit/>
          </a:bodyPr>
          <a:lstStyle/>
          <a:p>
            <a:pPr>
              <a:defRPr/>
            </a:pPr>
            <a:r>
              <a:rPr lang="fr-FR" sz="2000">
                <a:latin typeface="Trebuchet MS"/>
              </a:rPr>
              <a:t>J3</a:t>
            </a:r>
            <a:endParaRPr/>
          </a:p>
        </p:txBody>
      </p:sp>
      <p:sp>
        <p:nvSpPr>
          <p:cNvPr id="11" name="ZoneTexte 11" hidden="0"/>
          <p:cNvSpPr>
            <a:spLocks noAdjustHandles="0" noChangeArrowheads="0"/>
          </p:cNvSpPr>
          <p:nvPr isPhoto="0" userDrawn="0"/>
        </p:nvSpPr>
        <p:spPr bwMode="auto">
          <a:xfrm>
            <a:off x="6293713" y="3283742"/>
            <a:ext cx="470000" cy="400110"/>
          </a:xfrm>
          <a:prstGeom prst="rect">
            <a:avLst/>
          </a:prstGeom>
          <a:noFill/>
        </p:spPr>
        <p:txBody>
          <a:bodyPr wrap="none" rtlCol="0">
            <a:spAutoFit/>
          </a:bodyPr>
          <a:lstStyle/>
          <a:p>
            <a:pPr>
              <a:defRPr/>
            </a:pPr>
            <a:r>
              <a:rPr lang="fr-FR" sz="2000">
                <a:latin typeface="Trebuchet MS"/>
              </a:rPr>
              <a:t>V1</a:t>
            </a:r>
            <a:endParaRPr/>
          </a:p>
        </p:txBody>
      </p:sp>
      <p:sp>
        <p:nvSpPr>
          <p:cNvPr id="12" name="ZoneTexte 12" hidden="0"/>
          <p:cNvSpPr>
            <a:spLocks noAdjustHandles="0" noChangeArrowheads="0"/>
          </p:cNvSpPr>
          <p:nvPr isPhoto="0" userDrawn="0"/>
        </p:nvSpPr>
        <p:spPr bwMode="auto">
          <a:xfrm>
            <a:off x="6726845" y="3283742"/>
            <a:ext cx="470000" cy="400110"/>
          </a:xfrm>
          <a:prstGeom prst="rect">
            <a:avLst/>
          </a:prstGeom>
          <a:noFill/>
        </p:spPr>
        <p:txBody>
          <a:bodyPr wrap="none" rtlCol="0">
            <a:spAutoFit/>
          </a:bodyPr>
          <a:lstStyle/>
          <a:p>
            <a:pPr>
              <a:defRPr/>
            </a:pPr>
            <a:r>
              <a:rPr lang="fr-FR" sz="2000">
                <a:latin typeface="Trebuchet MS"/>
              </a:rPr>
              <a:t>V2</a:t>
            </a:r>
            <a:endParaRPr/>
          </a:p>
        </p:txBody>
      </p:sp>
      <p:sp>
        <p:nvSpPr>
          <p:cNvPr id="13" name="ZoneTexte 13" hidden="0"/>
          <p:cNvSpPr>
            <a:spLocks noAdjustHandles="0" noChangeArrowheads="0"/>
          </p:cNvSpPr>
          <p:nvPr isPhoto="0" userDrawn="0"/>
        </p:nvSpPr>
        <p:spPr bwMode="auto">
          <a:xfrm>
            <a:off x="7159977" y="3283742"/>
            <a:ext cx="470000" cy="400110"/>
          </a:xfrm>
          <a:prstGeom prst="rect">
            <a:avLst/>
          </a:prstGeom>
          <a:noFill/>
        </p:spPr>
        <p:txBody>
          <a:bodyPr wrap="none" rtlCol="0">
            <a:spAutoFit/>
          </a:bodyPr>
          <a:lstStyle/>
          <a:p>
            <a:pPr>
              <a:defRPr/>
            </a:pPr>
            <a:r>
              <a:rPr lang="fr-FR" sz="2000">
                <a:latin typeface="Trebuchet MS"/>
              </a:rPr>
              <a:t>V3</a:t>
            </a:r>
            <a:endParaRPr/>
          </a:p>
        </p:txBody>
      </p:sp>
      <p:pic>
        <p:nvPicPr>
          <p:cNvPr id="14" name="Graphique 15" descr="Ampoule et engrenage " hidden="0">
            <a:hlinkClick r:id="rId4" action="ppaction://hlinksldjump"/>
          </p:cNvPr>
          <p:cNvPicPr>
            <a:picLocks noChangeAspect="1"/>
          </p:cNvPicPr>
          <p:nvPr isPhoto="0" userDrawn="0"/>
        </p:nvPicPr>
        <p:blipFill>
          <a:blip r:embed="rId5"/>
          <a:stretch/>
        </p:blipFill>
        <p:spPr bwMode="auto">
          <a:xfrm>
            <a:off x="0" y="3871774"/>
            <a:ext cx="922815" cy="922815"/>
          </a:xfrm>
          <a:prstGeom prst="rect">
            <a:avLst/>
          </a:prstGeom>
        </p:spPr>
      </p:pic>
      <p:sp>
        <p:nvSpPr>
          <p:cNvPr id="15" name="ZoneTexte 20" hidden="0"/>
          <p:cNvSpPr>
            <a:spLocks noAdjustHandles="0" noChangeArrowheads="0"/>
          </p:cNvSpPr>
          <p:nvPr isPhoto="0" userDrawn="0"/>
        </p:nvSpPr>
        <p:spPr bwMode="auto">
          <a:xfrm>
            <a:off x="923313" y="5484953"/>
            <a:ext cx="9214317" cy="461665"/>
          </a:xfrm>
          <a:prstGeom prst="rect">
            <a:avLst/>
          </a:prstGeom>
          <a:noFill/>
        </p:spPr>
        <p:txBody>
          <a:bodyPr wrap="none" rtlCol="0">
            <a:spAutoFit/>
          </a:bodyPr>
          <a:lstStyle/>
          <a:p>
            <a:pPr>
              <a:defRPr/>
            </a:pPr>
            <a:r>
              <a:rPr lang="fr-FR" sz="2400">
                <a:latin typeface="Gill Sans MT"/>
              </a:rPr>
              <a:t>Écriture collaborative avec </a:t>
            </a:r>
            <a:r>
              <a:rPr lang="fr-FR" sz="2400">
                <a:latin typeface="Gill Sans MT"/>
              </a:rPr>
              <a:t>framapad</a:t>
            </a:r>
            <a:r>
              <a:rPr lang="fr-FR" sz="2400">
                <a:latin typeface="Gill Sans MT"/>
              </a:rPr>
              <a:t> ou tableaux ou feuilles </a:t>
            </a:r>
            <a:r>
              <a:rPr lang="fr-FR" sz="2400">
                <a:latin typeface="Gill Sans MT"/>
              </a:rPr>
              <a:t>paperboard</a:t>
            </a:r>
            <a:r>
              <a:rPr lang="fr-FR" sz="2400">
                <a:latin typeface="Gill Sans MT"/>
              </a:rPr>
              <a:t>. </a:t>
            </a:r>
            <a:endParaRPr/>
          </a:p>
        </p:txBody>
      </p:sp>
      <p:cxnSp>
        <p:nvCxnSpPr>
          <p:cNvPr id="16" name="Connecteur droit avec flèche 29" hidden="0"/>
          <p:cNvCxnSpPr>
            <a:cxnSpLocks/>
            <a:stCxn id="6" idx="2"/>
            <a:endCxn id="8" idx="0"/>
          </p:cNvCxnSpPr>
          <p:nvPr isPhoto="0" userDrawn="0"/>
        </p:nvCxnSpPr>
        <p:spPr bwMode="auto">
          <a:xfrm flipH="1">
            <a:off x="4398638" y="2986226"/>
            <a:ext cx="402460" cy="297516"/>
          </a:xfrm>
          <a:prstGeom prst="straightConnector1">
            <a:avLst/>
          </a:prstGeom>
          <a:ln w="28575" cap="flat" cmpd="sng" algn="ctr">
            <a:solidFill>
              <a:schemeClr val="accent4"/>
            </a:solidFill>
            <a:prstDash val="solid"/>
            <a:round/>
            <a:headEnd type="none" w="med" len="med"/>
            <a:tailEnd type="arrow" w="med" len="med"/>
          </a:ln>
        </p:spPr>
        <p:style>
          <a:lnRef idx="0">
            <a:srgbClr val="000000"/>
          </a:lnRef>
          <a:fillRef idx="0">
            <a:srgbClr val="000000"/>
          </a:fillRef>
          <a:effectRef idx="0">
            <a:srgbClr val="000000"/>
          </a:effectRef>
          <a:fontRef idx="minor">
            <a:schemeClr val="tx1"/>
          </a:fontRef>
        </p:style>
      </p:cxnSp>
      <p:cxnSp>
        <p:nvCxnSpPr>
          <p:cNvPr id="17" name="Connecteur droit avec flèche 30" hidden="0"/>
          <p:cNvCxnSpPr>
            <a:cxnSpLocks/>
            <a:stCxn id="6" idx="2"/>
            <a:endCxn id="9" idx="0"/>
          </p:cNvCxnSpPr>
          <p:nvPr isPhoto="0" userDrawn="0"/>
        </p:nvCxnSpPr>
        <p:spPr bwMode="auto">
          <a:xfrm>
            <a:off x="4801098" y="2986226"/>
            <a:ext cx="0" cy="297516"/>
          </a:xfrm>
          <a:prstGeom prst="straightConnector1">
            <a:avLst/>
          </a:prstGeom>
          <a:ln w="28575" cap="flat" cmpd="sng" algn="ctr">
            <a:solidFill>
              <a:schemeClr val="accent4"/>
            </a:solidFill>
            <a:prstDash val="solid"/>
            <a:round/>
            <a:headEnd type="none" w="med" len="med"/>
            <a:tailEnd type="arrow" w="med" len="med"/>
          </a:ln>
        </p:spPr>
        <p:style>
          <a:lnRef idx="0">
            <a:srgbClr val="000000"/>
          </a:lnRef>
          <a:fillRef idx="0">
            <a:srgbClr val="000000"/>
          </a:fillRef>
          <a:effectRef idx="0">
            <a:srgbClr val="000000"/>
          </a:effectRef>
          <a:fontRef idx="minor">
            <a:schemeClr val="tx1"/>
          </a:fontRef>
        </p:style>
      </p:cxnSp>
      <p:cxnSp>
        <p:nvCxnSpPr>
          <p:cNvPr id="18" name="Connecteur droit avec flèche 31" hidden="0"/>
          <p:cNvCxnSpPr>
            <a:cxnSpLocks/>
            <a:stCxn id="6" idx="2"/>
            <a:endCxn id="10" idx="0"/>
          </p:cNvCxnSpPr>
          <p:nvPr isPhoto="0" userDrawn="0"/>
        </p:nvCxnSpPr>
        <p:spPr bwMode="auto">
          <a:xfrm>
            <a:off x="4801098" y="2986226"/>
            <a:ext cx="404066" cy="297516"/>
          </a:xfrm>
          <a:prstGeom prst="straightConnector1">
            <a:avLst/>
          </a:prstGeom>
          <a:ln w="28575" cap="flat" cmpd="sng" algn="ctr">
            <a:solidFill>
              <a:schemeClr val="accent4"/>
            </a:solidFill>
            <a:prstDash val="solid"/>
            <a:round/>
            <a:headEnd type="none" w="med" len="med"/>
            <a:tailEnd type="arrow" w="med" len="med"/>
          </a:ln>
        </p:spPr>
        <p:style>
          <a:lnRef idx="0">
            <a:srgbClr val="000000"/>
          </a:lnRef>
          <a:fillRef idx="0">
            <a:srgbClr val="000000"/>
          </a:fillRef>
          <a:effectRef idx="0">
            <a:srgbClr val="000000"/>
          </a:effectRef>
          <a:fontRef idx="minor">
            <a:schemeClr val="tx1"/>
          </a:fontRef>
        </p:style>
      </p:cxnSp>
      <p:cxnSp>
        <p:nvCxnSpPr>
          <p:cNvPr id="19" name="Connecteur droit avec flèche 32" hidden="0"/>
          <p:cNvCxnSpPr>
            <a:cxnSpLocks/>
            <a:stCxn id="7" idx="2"/>
            <a:endCxn id="11" idx="0"/>
          </p:cNvCxnSpPr>
          <p:nvPr isPhoto="0" userDrawn="0"/>
        </p:nvCxnSpPr>
        <p:spPr bwMode="auto">
          <a:xfrm flipH="1">
            <a:off x="6528714" y="2986226"/>
            <a:ext cx="403341" cy="297516"/>
          </a:xfrm>
          <a:prstGeom prst="straightConnector1">
            <a:avLst/>
          </a:prstGeom>
          <a:ln w="28575" cap="flat" cmpd="sng" algn="ctr">
            <a:solidFill>
              <a:schemeClr val="accent4"/>
            </a:solidFill>
            <a:prstDash val="solid"/>
            <a:round/>
            <a:headEnd type="none" w="med" len="med"/>
            <a:tailEnd type="arrow" w="med" len="med"/>
          </a:ln>
        </p:spPr>
        <p:style>
          <a:lnRef idx="0">
            <a:srgbClr val="000000"/>
          </a:lnRef>
          <a:fillRef idx="0">
            <a:srgbClr val="000000"/>
          </a:fillRef>
          <a:effectRef idx="0">
            <a:srgbClr val="000000"/>
          </a:effectRef>
          <a:fontRef idx="minor">
            <a:schemeClr val="tx1"/>
          </a:fontRef>
        </p:style>
      </p:cxnSp>
      <p:cxnSp>
        <p:nvCxnSpPr>
          <p:cNvPr id="20" name="Connecteur droit avec flèche 33" hidden="0"/>
          <p:cNvCxnSpPr>
            <a:cxnSpLocks/>
            <a:stCxn id="7" idx="2"/>
            <a:endCxn id="12" idx="0"/>
          </p:cNvCxnSpPr>
          <p:nvPr isPhoto="0" userDrawn="0"/>
        </p:nvCxnSpPr>
        <p:spPr bwMode="auto">
          <a:xfrm>
            <a:off x="6932055" y="2986226"/>
            <a:ext cx="29791" cy="297516"/>
          </a:xfrm>
          <a:prstGeom prst="straightConnector1">
            <a:avLst/>
          </a:prstGeom>
          <a:ln w="28575" cap="flat" cmpd="sng" algn="ctr">
            <a:solidFill>
              <a:schemeClr val="accent4"/>
            </a:solidFill>
            <a:prstDash val="solid"/>
            <a:round/>
            <a:headEnd type="none" w="med" len="med"/>
            <a:tailEnd type="arrow" w="med" len="med"/>
          </a:ln>
        </p:spPr>
        <p:style>
          <a:lnRef idx="0">
            <a:srgbClr val="000000"/>
          </a:lnRef>
          <a:fillRef idx="0">
            <a:srgbClr val="000000"/>
          </a:fillRef>
          <a:effectRef idx="0">
            <a:srgbClr val="000000"/>
          </a:effectRef>
          <a:fontRef idx="minor">
            <a:schemeClr val="tx1"/>
          </a:fontRef>
        </p:style>
      </p:cxnSp>
      <p:cxnSp>
        <p:nvCxnSpPr>
          <p:cNvPr id="21" name="Connecteur droit avec flèche 34" hidden="0"/>
          <p:cNvCxnSpPr>
            <a:cxnSpLocks/>
            <a:stCxn id="7" idx="2"/>
            <a:endCxn id="13" idx="0"/>
          </p:cNvCxnSpPr>
          <p:nvPr isPhoto="0" userDrawn="0"/>
        </p:nvCxnSpPr>
        <p:spPr bwMode="auto">
          <a:xfrm>
            <a:off x="6932055" y="2986226"/>
            <a:ext cx="462923" cy="297516"/>
          </a:xfrm>
          <a:prstGeom prst="straightConnector1">
            <a:avLst/>
          </a:prstGeom>
          <a:ln w="28575" cap="flat" cmpd="sng" algn="ctr">
            <a:solidFill>
              <a:schemeClr val="accent4"/>
            </a:solidFill>
            <a:prstDash val="solid"/>
            <a:round/>
            <a:headEnd type="none" w="med" len="med"/>
            <a:tailEnd type="arrow" w="med" len="med"/>
          </a:ln>
        </p:spPr>
        <p:style>
          <a:lnRef idx="0">
            <a:srgbClr val="000000"/>
          </a:lnRef>
          <a:fillRef idx="0">
            <a:srgbClr val="000000"/>
          </a:fillRef>
          <a:effectRef idx="0">
            <a:srgbClr val="000000"/>
          </a:effectRef>
          <a:fontRef idx="minor">
            <a:schemeClr val="tx1"/>
          </a:fontRef>
        </p:style>
      </p:cxnSp>
      <p:sp>
        <p:nvSpPr>
          <p:cNvPr id="22" name="ZoneTexte 27" hidden="0"/>
          <p:cNvSpPr>
            <a:spLocks noAdjustHandles="0" noChangeArrowheads="0"/>
          </p:cNvSpPr>
          <p:nvPr isPhoto="0" userDrawn="0"/>
        </p:nvSpPr>
        <p:spPr bwMode="auto">
          <a:xfrm>
            <a:off x="4087718" y="33477"/>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sp>
        <p:nvSpPr>
          <p:cNvPr id="23" name="Rectangle 3" hidden="0"/>
          <p:cNvSpPr/>
          <p:nvPr isPhoto="0" userDrawn="0"/>
        </p:nvSpPr>
        <p:spPr bwMode="auto">
          <a:xfrm>
            <a:off x="511901" y="591652"/>
            <a:ext cx="11563624" cy="1200329"/>
          </a:xfrm>
          <a:prstGeom prst="rect">
            <a:avLst/>
          </a:prstGeom>
        </p:spPr>
        <p:txBody>
          <a:bodyPr wrap="square">
            <a:spAutoFit/>
          </a:bodyPr>
          <a:lstStyle/>
          <a:p>
            <a:pPr>
              <a:defRPr/>
            </a:pPr>
            <a:r>
              <a:rPr lang="fr-FR" sz="2400">
                <a:latin typeface="Gill Sans MT"/>
                <a:ea typeface="Trebuchet MS"/>
                <a:cs typeface="Trebuchet MS"/>
              </a:rPr>
              <a:t>En amont, les élèves reçoivent un plan de travail (préparation du futur travail de groupe) concernant leur partie </a:t>
            </a:r>
            <a:r>
              <a:rPr lang="fr-FR" sz="2400" b="1">
                <a:latin typeface="Gill Sans MT"/>
                <a:ea typeface="Trebuchet MS"/>
                <a:cs typeface="Trebuchet MS"/>
              </a:rPr>
              <a:t>à travailler à la maison</a:t>
            </a:r>
            <a:r>
              <a:rPr lang="fr-FR" sz="2400">
                <a:latin typeface="Gill Sans MT"/>
                <a:ea typeface="Trebuchet MS"/>
                <a:cs typeface="Trebuchet MS"/>
              </a:rPr>
              <a:t> à l’aide du manuel, des liens et des sites suggérés. </a:t>
            </a:r>
            <a:endParaRPr lang="fr-FR" sz="2400">
              <a:latin typeface="Gill Sans MT"/>
            </a:endParaRPr>
          </a:p>
        </p:txBody>
      </p:sp>
      <p:sp>
        <p:nvSpPr>
          <p:cNvPr id="24" name="Rectangle 23" hidden="0"/>
          <p:cNvSpPr/>
          <p:nvPr isPhoto="0" userDrawn="0"/>
        </p:nvSpPr>
        <p:spPr bwMode="auto">
          <a:xfrm>
            <a:off x="922815" y="4129902"/>
            <a:ext cx="10716682" cy="1200329"/>
          </a:xfrm>
          <a:prstGeom prst="rect">
            <a:avLst/>
          </a:prstGeom>
        </p:spPr>
        <p:txBody>
          <a:bodyPr wrap="square">
            <a:spAutoFit/>
          </a:bodyPr>
          <a:lstStyle/>
          <a:p>
            <a:pPr>
              <a:defRPr/>
            </a:pPr>
            <a:r>
              <a:rPr lang="fr-FR" sz="2400">
                <a:latin typeface="Gill Sans MT"/>
                <a:ea typeface="Trebuchet MS"/>
                <a:cs typeface="Trebuchet MS"/>
              </a:rPr>
              <a:t>À partir du travail fait à la maison avec les textes didactiques, les documents du manuel de l’élève et les sites internet, </a:t>
            </a:r>
            <a:r>
              <a:rPr lang="fr-FR" sz="2400" b="1">
                <a:latin typeface="Gill Sans MT"/>
                <a:ea typeface="Trebuchet MS"/>
                <a:cs typeface="Trebuchet MS"/>
              </a:rPr>
              <a:t>chaque groupe réalise sa partie du cours dédié</a:t>
            </a:r>
            <a:r>
              <a:rPr lang="fr-FR" sz="2400">
                <a:latin typeface="Gill Sans MT"/>
                <a:ea typeface="Trebuchet MS"/>
                <a:cs typeface="Trebuchet MS"/>
              </a:rPr>
              <a:t> </a:t>
            </a:r>
            <a:endParaRPr lang="fr-FR" sz="2400">
              <a:latin typeface="Gill Sans MT"/>
            </a:endParaRPr>
          </a:p>
        </p:txBody>
      </p:sp>
    </p:spTree>
  </p:cSld>
  <p:clrMapOvr>
    <a:masterClrMapping/>
  </p:clrMapOvr>
  <mc:AlternateContent xmlns:mc="http://schemas.openxmlformats.org/markup-compatibility/2006">
    <mc:Choice xmlns:p14="http://schemas.microsoft.com/office/powerpoint/2010/main" Requires="p14">
      <p:transition spd="slow" p14:dur="3400" advClick="1">
        <p:fade thruBlk="0"/>
      </p:transition>
    </mc:Choice>
    <mc:Fallback>
      <p:transition spd="slow" advClick="1">
        <p:fade thruBlk="0"/>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Image 1" hidden="0">
            <a:hlinkClick r:id="rId2" action="ppaction://hlinksldjump"/>
          </p:cNvPr>
          <p:cNvPicPr>
            <a:picLocks noChangeAspect="1"/>
          </p:cNvPicPr>
          <p:nvPr isPhoto="0" userDrawn="0"/>
        </p:nvPicPr>
        <p:blipFill>
          <a:blip r:embed="rId3"/>
          <a:stretch/>
        </p:blipFill>
        <p:spPr bwMode="auto">
          <a:xfrm>
            <a:off x="1016000" y="44450"/>
            <a:ext cx="10160000" cy="6769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1">
        <p:fade thruBlk="0"/>
      </p:transition>
    </mc:Choice>
    <mc:Fallback>
      <p:transition spd="med" advClick="1">
        <p:fade thruBlk="0"/>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chemeClr val="bg1"/>
        </a:solidFill>
      </p:bgPr>
    </p:bg>
    <p:spTree>
      <p:nvGrpSpPr>
        <p:cNvPr id="1" name="" hidden="0"/>
        <p:cNvGrpSpPr/>
        <p:nvPr isPhoto="0" userDrawn="0"/>
      </p:nvGrpSpPr>
      <p:grpSpPr bwMode="auto">
        <a:xfrm>
          <a:off x="0" y="0"/>
          <a:ext cx="0" cy="0"/>
          <a:chOff x="0" y="0"/>
          <a:chExt cx="0" cy="0"/>
        </a:xfrm>
      </p:grpSpPr>
      <p:graphicFrame>
        <p:nvGraphicFramePr>
          <p:cNvPr id="4" name="Tableau 1" hidden="0"/>
          <p:cNvGraphicFramePr>
            <a:graphicFrameLocks xmlns:a="http://schemas.openxmlformats.org/drawingml/2006/main" noGrp="1"/>
          </p:cNvGraphicFramePr>
          <p:nvPr isPhoto="0" userDrawn="0"/>
        </p:nvGraphicFramePr>
        <p:xfrm>
          <a:off x="82062" y="279112"/>
          <a:ext cx="12027876" cy="6299776"/>
        </p:xfrm>
        <a:graphic>
          <a:graphicData uri="http://schemas.openxmlformats.org/drawingml/2006/table">
            <a:tbl>
              <a:tblPr firstRow="0" firstCol="0" lastRow="0" lastCol="0" bandRow="0" bandCol="0"/>
              <a:tblGrid>
                <a:gridCol w="3991709"/>
                <a:gridCol w="4958861"/>
                <a:gridCol w="3077306"/>
              </a:tblGrid>
              <a:tr h="377730">
                <a:tc>
                  <a:txBody>
                    <a:bodyPr/>
                    <a:p>
                      <a:pPr marL="292608" algn="ctr">
                        <a:spcBef>
                          <a:spcPts val="0"/>
                        </a:spcBef>
                        <a:spcAft>
                          <a:spcPts val="0"/>
                        </a:spcAft>
                        <a:defRPr/>
                      </a:pPr>
                      <a:r>
                        <a:rPr lang="fr-FR" sz="1600" b="0" i="0" u="none" strike="noStrike">
                          <a:latin typeface="Gill Sans MT"/>
                          <a:ea typeface="Trebuchet MS"/>
                          <a:cs typeface="Trebuchet MS"/>
                        </a:rPr>
                        <a:t>J1 / V1</a:t>
                      </a:r>
                      <a:endParaRPr lang="fr-FR" sz="1600" b="0" i="0" u="none" strike="noStrike">
                        <a:latin typeface="Gill Sans MT"/>
                      </a:endParaRPr>
                    </a:p>
                  </a:txBody>
                  <a:tcPr marL="69232" marR="69232" marT="69232" marB="69232">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marL="292608" algn="ctr">
                        <a:spcBef>
                          <a:spcPts val="0"/>
                        </a:spcBef>
                        <a:spcAft>
                          <a:spcPts val="0"/>
                        </a:spcAft>
                        <a:defRPr/>
                      </a:pPr>
                      <a:r>
                        <a:rPr lang="fr-FR" sz="1600" b="0" i="0" u="none" strike="noStrike">
                          <a:latin typeface="Gill Sans MT"/>
                          <a:ea typeface="Trebuchet MS"/>
                          <a:cs typeface="Trebuchet MS"/>
                        </a:rPr>
                        <a:t>J2 / V2</a:t>
                      </a:r>
                      <a:endParaRPr lang="fr-FR" sz="1600" b="0" i="0" u="none" strike="noStrike">
                        <a:latin typeface="Gill Sans MT"/>
                      </a:endParaRPr>
                    </a:p>
                  </a:txBody>
                  <a:tcPr marL="69232" marR="69232" marT="69232" marB="69232">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marL="292608" algn="ctr">
                        <a:spcBef>
                          <a:spcPts val="0"/>
                        </a:spcBef>
                        <a:spcAft>
                          <a:spcPts val="0"/>
                        </a:spcAft>
                        <a:defRPr/>
                      </a:pPr>
                      <a:r>
                        <a:rPr lang="fr-FR" sz="1600" b="0" i="0" u="none" strike="noStrike">
                          <a:latin typeface="Gill Sans MT"/>
                          <a:ea typeface="Trebuchet MS"/>
                          <a:cs typeface="Trebuchet MS"/>
                        </a:rPr>
                        <a:t>J3 / V3</a:t>
                      </a:r>
                      <a:endParaRPr lang="fr-FR" sz="1600" b="0" i="0" u="none" strike="noStrike">
                        <a:latin typeface="Gill Sans MT"/>
                      </a:endParaRPr>
                    </a:p>
                  </a:txBody>
                  <a:tcPr marL="69232" marR="69232" marT="69232" marB="69232">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r h="4299856">
                <a:tc>
                  <a:txBody>
                    <a:bodyPr/>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A   </a:t>
                      </a:r>
                      <a:r>
                        <a:rPr lang="fr-FR" sz="1600" b="1" i="0" u="none" strike="noStrike">
                          <a:solidFill>
                            <a:srgbClr val="538135"/>
                          </a:solidFill>
                          <a:latin typeface="Gill Sans MT"/>
                          <a:ea typeface="Trebuchet MS"/>
                          <a:cs typeface="Trebuchet MS"/>
                        </a:rPr>
                        <a:t>1 – L’AFFIRMATION DE L’ÉTAT ROYAL PAR DES MOYENS MODERNES OU L’ÉTAT MILITARO-FISCAL</a:t>
                      </a:r>
                      <a:endParaRPr lang="fr-FR" sz="1600" b="0" i="0" u="none" strike="noStrike">
                        <a:latin typeface="Gill Sans MT"/>
                      </a:endParaRPr>
                    </a:p>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   A – L’affirmation de l’État royal par la guerre et l’impôt </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Le rôle fondamental de la guerre </a:t>
                      </a:r>
                      <a:endParaRPr lang="fr-FR" sz="1600" b="0" i="0" u="none" strike="noStrike">
                        <a:latin typeface="Gill Sans MT"/>
                      </a:endParaRPr>
                    </a:p>
                    <a:p>
                      <a:pPr algn="just">
                        <a:spcBef>
                          <a:spcPts val="0"/>
                        </a:spcBef>
                        <a:spcAft>
                          <a:spcPts val="0"/>
                        </a:spcAft>
                        <a:defRPr/>
                      </a:pPr>
                      <a:r>
                        <a:rPr lang="fr-FR" sz="1600" b="1" i="0" u="none" strike="noStrike">
                          <a:solidFill>
                            <a:srgbClr val="0432FF"/>
                          </a:solidFill>
                          <a:latin typeface="Gill Sans MT"/>
                          <a:ea typeface="Trebuchet MS"/>
                          <a:cs typeface="Trebuchet MS"/>
                        </a:rPr>
                        <a:t>La pression fiscale </a:t>
                      </a:r>
                      <a:endParaRPr/>
                    </a:p>
                    <a:p>
                      <a:pPr algn="just">
                        <a:spcBef>
                          <a:spcPts val="0"/>
                        </a:spcBef>
                        <a:spcAft>
                          <a:spcPts val="0"/>
                        </a:spcAft>
                        <a:defRPr/>
                      </a:pPr>
                      <a:r>
                        <a:rPr lang="fr-FR" sz="1600" b="1" i="0" u="none" strike="noStrike">
                          <a:latin typeface="Gill Sans MT"/>
                          <a:ea typeface="Trebuchet MS"/>
                          <a:cs typeface="Trebuchet MS"/>
                        </a:rPr>
                        <a:t>B -  L’affirmation de l’État royal par la mise en place progressive d’une monarchie administrative et par le contrôle de la vie économique</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De François 1</a:t>
                      </a:r>
                      <a:r>
                        <a:rPr lang="fr-FR" sz="1600" b="1" i="0" u="none" strike="noStrike" baseline="30000">
                          <a:solidFill>
                            <a:srgbClr val="0432FF"/>
                          </a:solidFill>
                          <a:latin typeface="Gill Sans MT"/>
                          <a:ea typeface="Trebuchet MS"/>
                          <a:cs typeface="Trebuchet MS"/>
                        </a:rPr>
                        <a:t>er</a:t>
                      </a:r>
                      <a:r>
                        <a:rPr lang="fr-FR" sz="1600" b="1" i="0" u="none" strike="noStrike">
                          <a:solidFill>
                            <a:srgbClr val="0432FF"/>
                          </a:solidFill>
                          <a:latin typeface="Gill Sans MT"/>
                          <a:ea typeface="Trebuchet MS"/>
                          <a:cs typeface="Trebuchet MS"/>
                        </a:rPr>
                        <a:t> à Louis XIV, les rois modernisent l’administration, la collecte de l’impôt et le système judiciaire (1539-1715)</a:t>
                      </a:r>
                      <a:endParaRPr lang="fr-FR" sz="1600" b="0" i="0" u="none" strike="noStrike">
                        <a:latin typeface="Gill Sans MT"/>
                      </a:endParaRPr>
                    </a:p>
                    <a:p>
                      <a:pPr algn="just">
                        <a:spcBef>
                          <a:spcPts val="0"/>
                        </a:spcBef>
                        <a:spcAft>
                          <a:spcPts val="0"/>
                        </a:spcAft>
                        <a:defRPr/>
                      </a:pPr>
                      <a:r>
                        <a:rPr lang="fr-FR" sz="1600" b="1" i="0" u="none" strike="noStrike">
                          <a:solidFill>
                            <a:srgbClr val="0432FF"/>
                          </a:solidFill>
                          <a:latin typeface="Gill Sans MT"/>
                          <a:ea typeface="Trebuchet MS"/>
                          <a:cs typeface="Trebuchet MS"/>
                        </a:rPr>
                        <a:t>François 1</a:t>
                      </a:r>
                      <a:r>
                        <a:rPr lang="fr-FR" sz="1600" b="1" i="0" u="none" strike="noStrike" baseline="30000">
                          <a:solidFill>
                            <a:srgbClr val="0432FF"/>
                          </a:solidFill>
                          <a:latin typeface="Gill Sans MT"/>
                          <a:ea typeface="Trebuchet MS"/>
                          <a:cs typeface="Trebuchet MS"/>
                        </a:rPr>
                        <a:t>er</a:t>
                      </a:r>
                      <a:r>
                        <a:rPr lang="fr-FR" sz="1600" b="1" i="0" u="none" strike="noStrike">
                          <a:solidFill>
                            <a:srgbClr val="0432FF"/>
                          </a:solidFill>
                          <a:latin typeface="Gill Sans MT"/>
                          <a:ea typeface="Trebuchet MS"/>
                          <a:cs typeface="Trebuchet MS"/>
                        </a:rPr>
                        <a:t> promulgue en 1539 l’ordonnance de Villers-Cotterêts.</a:t>
                      </a:r>
                      <a:r>
                        <a:rPr lang="fr-FR" sz="1600" b="0" i="0" u="none" strike="noStrike">
                          <a:solidFill>
                            <a:srgbClr val="0432FF"/>
                          </a:solidFill>
                          <a:latin typeface="Gill Sans MT"/>
                          <a:ea typeface="Trebuchet MS"/>
                          <a:cs typeface="Trebuchet MS"/>
                        </a:rPr>
                        <a:t> </a:t>
                      </a:r>
                      <a:endParaRPr lang="fr-FR" sz="1600" b="0" i="0" u="none" strike="noStrike">
                        <a:latin typeface="Gill Sans MT"/>
                      </a:endParaRPr>
                    </a:p>
                    <a:p>
                      <a:pPr marL="292608" algn="just">
                        <a:spcBef>
                          <a:spcPts val="0"/>
                        </a:spcBef>
                        <a:spcAft>
                          <a:spcPts val="0"/>
                        </a:spcAft>
                        <a:defRPr/>
                      </a:pPr>
                      <a:r>
                        <a:rPr lang="fr-FR" sz="1600" b="0" i="0" u="none" strike="noStrike">
                          <a:solidFill>
                            <a:srgbClr val="0432FF"/>
                          </a:solidFill>
                          <a:latin typeface="Gill Sans MT"/>
                          <a:ea typeface="Trebuchet MS"/>
                          <a:cs typeface="Trebuchet MS"/>
                        </a:rPr>
                        <a:t> </a:t>
                      </a:r>
                      <a:r>
                        <a:rPr lang="fr-FR" sz="1600" b="1" i="0" u="none" strike="noStrike">
                          <a:solidFill>
                            <a:srgbClr val="FF0000"/>
                          </a:solidFill>
                          <a:latin typeface="Gill Sans MT"/>
                          <a:ea typeface="Trebuchet MS"/>
                          <a:cs typeface="Trebuchet MS"/>
                        </a:rPr>
                        <a:t>PPO</a:t>
                      </a:r>
                      <a:r>
                        <a:rPr lang="fr-FR" sz="1600" b="0" i="0" u="none" strike="noStrike">
                          <a:solidFill>
                            <a:srgbClr val="0432FF"/>
                          </a:solidFill>
                          <a:latin typeface="Gill Sans MT"/>
                          <a:ea typeface="Trebuchet MS"/>
                          <a:cs typeface="Trebuchet MS"/>
                        </a:rPr>
                        <a:t> 1539 - l’ordonnance de Villers-Cotterêts et la construction administrative française</a:t>
                      </a:r>
                      <a:endParaRPr lang="fr-FR" sz="1600" b="0" i="0" u="none" strike="noStrike">
                        <a:latin typeface="Gill Sans MT"/>
                      </a:endParaRPr>
                    </a:p>
                    <a:p>
                      <a:pPr marL="292608" algn="just">
                        <a:spcBef>
                          <a:spcPts val="0"/>
                        </a:spcBef>
                        <a:spcAft>
                          <a:spcPts val="0"/>
                        </a:spcAft>
                        <a:defRPr/>
                      </a:pPr>
                      <a:r>
                        <a:rPr lang="fr-FR" sz="1600" b="0" i="0" u="none" strike="noStrike">
                          <a:solidFill>
                            <a:srgbClr val="0432FF"/>
                          </a:solidFill>
                          <a:latin typeface="Gill Sans MT"/>
                          <a:ea typeface="Trebuchet MS"/>
                          <a:cs typeface="Trebuchet MS"/>
                        </a:rPr>
                        <a:t> </a:t>
                      </a:r>
                      <a:endParaRPr lang="fr-FR" sz="1600" b="0" i="0" u="none" strike="noStrike">
                        <a:latin typeface="Gill Sans MT"/>
                      </a:endParaRPr>
                    </a:p>
                  </a:txBody>
                  <a:tcPr marL="69232" marR="69232" marT="69232" marB="69232">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        </a:t>
                      </a:r>
                      <a:r>
                        <a:rPr lang="fr-FR" sz="1600" b="1" i="0" u="none" strike="noStrike">
                          <a:solidFill>
                            <a:srgbClr val="538135"/>
                          </a:solidFill>
                          <a:latin typeface="Gill Sans MT"/>
                          <a:ea typeface="Trebuchet MS"/>
                          <a:cs typeface="Trebuchet MS"/>
                        </a:rPr>
                        <a:t>1 – L’AFFIRMATION DE L’ÉTAT ROYAL PAR DES MOYENS MODERNES OU L’ÉTAT MILITARO-FISCAL</a:t>
                      </a:r>
                      <a:endParaRPr lang="fr-FR" sz="1600" b="0" i="0" u="none" strike="noStrike">
                        <a:latin typeface="Gill Sans MT"/>
                      </a:endParaRPr>
                    </a:p>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      B -  L’affirmation de l’État royal par la mise en place progressive d’une monarchie administrative et par le contrôle de la vie économique</a:t>
                      </a:r>
                      <a:endParaRPr lang="fr-FR" sz="1600" b="0" i="0" u="none" strike="noStrike">
                        <a:latin typeface="Gill Sans MT"/>
                      </a:endParaRPr>
                    </a:p>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  </a:t>
                      </a:r>
                      <a:r>
                        <a:rPr lang="fr-FR" sz="1600" b="1" i="0" u="none" strike="noStrike">
                          <a:solidFill>
                            <a:srgbClr val="0432FF"/>
                          </a:solidFill>
                          <a:latin typeface="Gill Sans MT"/>
                          <a:ea typeface="Trebuchet MS"/>
                          <a:cs typeface="Trebuchet MS"/>
                        </a:rPr>
                        <a:t>Le contrôle de la vie économique : le colbertisme ou le dirigisme économique</a:t>
                      </a:r>
                      <a:endParaRPr lang="fr-FR" sz="1600" b="0" i="0" u="none" strike="noStrike">
                        <a:latin typeface="Gill Sans MT"/>
                      </a:endParaRPr>
                    </a:p>
                    <a:p>
                      <a:pPr marL="292608" algn="just">
                        <a:spcBef>
                          <a:spcPts val="0"/>
                        </a:spcBef>
                        <a:spcAft>
                          <a:spcPts val="0"/>
                        </a:spcAft>
                        <a:defRPr/>
                      </a:pPr>
                      <a:r>
                        <a:rPr lang="fr-FR" sz="1600" b="1" i="0" u="none" strike="noStrike">
                          <a:solidFill>
                            <a:srgbClr val="FF0000"/>
                          </a:solidFill>
                          <a:latin typeface="Gill Sans MT"/>
                          <a:ea typeface="Trebuchet MS"/>
                          <a:cs typeface="Trebuchet MS"/>
                        </a:rPr>
                        <a:t>PPO</a:t>
                      </a:r>
                      <a:r>
                        <a:rPr lang="fr-FR" sz="1600" b="0" i="0" u="none" strike="noStrike">
                          <a:solidFill>
                            <a:srgbClr val="0432FF"/>
                          </a:solidFill>
                          <a:latin typeface="Gill Sans MT"/>
                          <a:ea typeface="Trebuchet MS"/>
                          <a:cs typeface="Trebuchet MS"/>
                        </a:rPr>
                        <a:t> Colbert développe une politique maritime et mercantiliste, et fonde les compagnies des Indes et du levant</a:t>
                      </a:r>
                      <a:endParaRPr lang="fr-FR" sz="1600" b="0" i="0" u="none" strike="noStrike">
                        <a:latin typeface="Gill Sans MT"/>
                      </a:endParaRPr>
                    </a:p>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    </a:t>
                      </a:r>
                      <a:r>
                        <a:rPr lang="fr-FR" sz="1600" b="1" i="0" u="none" strike="noStrike">
                          <a:solidFill>
                            <a:srgbClr val="538135"/>
                          </a:solidFill>
                          <a:latin typeface="Gill Sans MT"/>
                          <a:ea typeface="Trebuchet MS"/>
                          <a:cs typeface="Trebuchet MS"/>
                        </a:rPr>
                        <a:t>2 – LES LIMITES DE L’AFFIRMATION DE L’ÉTAT, DE L’AUTORITÉ ROYALE </a:t>
                      </a:r>
                      <a:endParaRPr lang="fr-FR" sz="1600" b="0" i="0" u="none" strike="noStrike">
                        <a:latin typeface="Gill Sans MT"/>
                      </a:endParaRPr>
                    </a:p>
                    <a:p>
                      <a:pPr marL="292608" indent="-457200" algn="just">
                        <a:lnSpc>
                          <a:spcPct val="114999"/>
                        </a:lnSpc>
                        <a:spcBef>
                          <a:spcPts val="0"/>
                        </a:spcBef>
                        <a:spcAft>
                          <a:spcPts val="0"/>
                        </a:spcAft>
                        <a:defRPr/>
                      </a:pPr>
                      <a:r>
                        <a:rPr lang="fr-FR" sz="1600" b="1" i="0" u="none" strike="noStrike">
                          <a:solidFill>
                            <a:srgbClr val="538135"/>
                          </a:solidFill>
                          <a:latin typeface="Gill Sans MT"/>
                          <a:ea typeface="Trebuchet MS"/>
                          <a:cs typeface="Trebuchet MS"/>
                        </a:rPr>
                        <a:t>      </a:t>
                      </a:r>
                      <a:r>
                        <a:rPr lang="fr-FR" sz="1600" b="1" i="0" u="none" strike="noStrike">
                          <a:latin typeface="Gill Sans MT"/>
                          <a:ea typeface="Trebuchet MS"/>
                          <a:cs typeface="Trebuchet MS"/>
                        </a:rPr>
                        <a:t>A – L’État royal face aux limites institutionnelles et géographiques</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Les lois fondamentales </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Le pouvoir des états généraux, provinciaux et des parlements : un dialogue entre la société politique (ceux qui payent des impôts) et l’État royal</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Un royaume trop grand : un “agrégat de nations”</a:t>
                      </a:r>
                      <a:endParaRPr lang="fr-FR" sz="1600" b="0" i="0" u="none" strike="noStrike">
                        <a:latin typeface="Gill Sans MT"/>
                      </a:endParaRPr>
                    </a:p>
                  </a:txBody>
                  <a:tcPr marL="69232" marR="69232" marT="69232" marB="69232">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marL="292608" indent="-457200" algn="just">
                        <a:lnSpc>
                          <a:spcPct val="114999"/>
                        </a:lnSpc>
                        <a:spcBef>
                          <a:spcPts val="0"/>
                        </a:spcBef>
                        <a:spcAft>
                          <a:spcPts val="0"/>
                        </a:spcAft>
                        <a:defRPr/>
                      </a:pPr>
                      <a:r>
                        <a:rPr lang="fr-FR" sz="1600" b="1" i="0" u="none" strike="noStrike">
                          <a:latin typeface="Gill Sans MT"/>
                          <a:ea typeface="Trebuchet MS"/>
                          <a:cs typeface="Trebuchet MS"/>
                        </a:rPr>
                        <a:t>    </a:t>
                      </a:r>
                      <a:r>
                        <a:rPr lang="fr-FR" sz="1600" b="1" i="0" u="none" strike="noStrike">
                          <a:solidFill>
                            <a:srgbClr val="538135"/>
                          </a:solidFill>
                          <a:latin typeface="Gill Sans MT"/>
                          <a:ea typeface="Trebuchet MS"/>
                          <a:cs typeface="Trebuchet MS"/>
                        </a:rPr>
                        <a:t>2 – LES LIMITES DE L’AFFIRMATION DE L’ÉTAT, DE L’AUTORITÉ ROYALE </a:t>
                      </a:r>
                      <a:endParaRPr lang="fr-FR" sz="1600" b="0" i="0" u="none" strike="noStrike">
                        <a:latin typeface="Gill Sans MT"/>
                      </a:endParaRPr>
                    </a:p>
                    <a:p>
                      <a:pPr marL="292608" indent="-457200" algn="just">
                        <a:lnSpc>
                          <a:spcPct val="114999"/>
                        </a:lnSpc>
                        <a:spcBef>
                          <a:spcPts val="0"/>
                        </a:spcBef>
                        <a:spcAft>
                          <a:spcPts val="0"/>
                        </a:spcAft>
                        <a:defRPr/>
                      </a:pPr>
                      <a:r>
                        <a:rPr lang="fr-FR" sz="1600" b="1" i="0" u="none" strike="noStrike">
                          <a:solidFill>
                            <a:srgbClr val="538135"/>
                          </a:solidFill>
                          <a:latin typeface="Gill Sans MT"/>
                          <a:ea typeface="Trebuchet MS"/>
                          <a:cs typeface="Trebuchet MS"/>
                        </a:rPr>
                        <a:t>      </a:t>
                      </a:r>
                      <a:r>
                        <a:rPr lang="fr-FR" sz="1600" b="1" i="0" u="none" strike="noStrike">
                          <a:latin typeface="Gill Sans MT"/>
                          <a:ea typeface="Trebuchet MS"/>
                          <a:cs typeface="Trebuchet MS"/>
                        </a:rPr>
                        <a:t>B – L’État royal face aux contestations</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La royauté fragilisée par les guerres de religion</a:t>
                      </a:r>
                      <a:endParaRPr lang="fr-FR" sz="1600" b="0" i="0" u="none" strike="noStrike">
                        <a:latin typeface="Gill Sans MT"/>
                      </a:endParaRPr>
                    </a:p>
                    <a:p>
                      <a:pPr marL="292608" algn="just">
                        <a:spcBef>
                          <a:spcPts val="0"/>
                        </a:spcBef>
                        <a:spcAft>
                          <a:spcPts val="0"/>
                        </a:spcAft>
                        <a:defRPr/>
                      </a:pPr>
                      <a:r>
                        <a:rPr lang="fr-FR" sz="1600" b="1" i="0" u="none" strike="noStrike">
                          <a:solidFill>
                            <a:srgbClr val="FF0000"/>
                          </a:solidFill>
                          <a:latin typeface="Gill Sans MT"/>
                          <a:ea typeface="Trebuchet MS"/>
                          <a:cs typeface="Trebuchet MS"/>
                        </a:rPr>
                        <a:t>PPO</a:t>
                      </a:r>
                      <a:r>
                        <a:rPr lang="fr-FR" sz="1600" b="0" i="0" u="none" strike="noStrike">
                          <a:solidFill>
                            <a:srgbClr val="0432FF"/>
                          </a:solidFill>
                          <a:latin typeface="Gill Sans MT"/>
                          <a:ea typeface="Trebuchet MS"/>
                          <a:cs typeface="Trebuchet MS"/>
                        </a:rPr>
                        <a:t> l’édit de Nantes et sa révocation</a:t>
                      </a:r>
                      <a:endParaRPr lang="fr-FR" sz="1600" b="0" i="0" u="none" strike="noStrike">
                        <a:latin typeface="Gill Sans MT"/>
                      </a:endParaRPr>
                    </a:p>
                    <a:p>
                      <a:pPr algn="just">
                        <a:lnSpc>
                          <a:spcPct val="114999"/>
                        </a:lnSpc>
                        <a:spcBef>
                          <a:spcPts val="0"/>
                        </a:spcBef>
                        <a:spcAft>
                          <a:spcPts val="0"/>
                        </a:spcAft>
                        <a:defRPr/>
                      </a:pPr>
                      <a:r>
                        <a:rPr lang="fr-FR" sz="1600" b="1" i="0" u="none" strike="noStrike">
                          <a:solidFill>
                            <a:srgbClr val="0432FF"/>
                          </a:solidFill>
                          <a:latin typeface="Gill Sans MT"/>
                          <a:ea typeface="Trebuchet MS"/>
                          <a:cs typeface="Trebuchet MS"/>
                        </a:rPr>
                        <a:t>Les révoltes nobiliaires : le cas de la Fronde</a:t>
                      </a:r>
                      <a:endParaRPr lang="fr-FR" sz="1600" b="0" i="0" u="none" strike="noStrike">
                        <a:latin typeface="Gill Sans MT"/>
                      </a:endParaRPr>
                    </a:p>
                    <a:p>
                      <a:pPr algn="just">
                        <a:lnSpc>
                          <a:spcPct val="114999"/>
                        </a:lnSpc>
                        <a:spcBef>
                          <a:spcPts val="0"/>
                        </a:spcBef>
                        <a:spcAft>
                          <a:spcPts val="0"/>
                        </a:spcAft>
                        <a:defRPr/>
                      </a:pPr>
                      <a:r>
                        <a:rPr lang="fr-FR" sz="1600" b="0" i="0" u="none" strike="noStrike">
                          <a:latin typeface="Gill Sans MT"/>
                          <a:ea typeface="Trebuchet MS"/>
                          <a:cs typeface="Trebuchet MS"/>
                        </a:rPr>
                        <a:t>Écoute de l’émission 2000 ans d’histoire + tableau à compléter. </a:t>
                      </a:r>
                      <a:r>
                        <a:rPr lang="fr-FR" sz="1600" b="1" i="0" u="none" strike="noStrike">
                          <a:solidFill>
                            <a:srgbClr val="0432FF"/>
                          </a:solidFill>
                          <a:latin typeface="Gill Sans MT"/>
                          <a:ea typeface="Trebuchet MS"/>
                          <a:cs typeface="Trebuchet MS"/>
                        </a:rPr>
                        <a:t> </a:t>
                      </a:r>
                      <a:endParaRPr lang="fr-FR" sz="1600" b="0" i="0" u="none" strike="noStrike">
                        <a:latin typeface="Gill Sans MT"/>
                      </a:endParaRPr>
                    </a:p>
                  </a:txBody>
                  <a:tcPr marL="69232" marR="69232" marT="69232" marB="69232">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Click="1">
        <p:split orient="vert" dir="out"/>
      </p:transition>
    </mc:Choice>
    <mc:Fallback>
      <p:transition spd="slow" advClick="1">
        <p:split orient="vert" dir="o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p:cNvPicPr>
            <a:picLocks noChangeAspect="1"/>
          </p:cNvPicPr>
          <p:nvPr isPhoto="0" userDrawn="0"/>
        </p:nvPicPr>
        <p:blipFill>
          <a:blip r:embed="rId2"/>
          <a:stretch/>
        </p:blipFill>
        <p:spPr bwMode="auto">
          <a:xfrm>
            <a:off x="781787" y="926791"/>
            <a:ext cx="692109" cy="692109"/>
          </a:xfrm>
          <a:prstGeom prst="rect">
            <a:avLst/>
          </a:prstGeom>
        </p:spPr>
      </p:pic>
      <p:sp>
        <p:nvSpPr>
          <p:cNvPr id="5" name="ZoneTexte 5" hidden="0"/>
          <p:cNvSpPr>
            <a:spLocks noAdjustHandles="0" noChangeArrowheads="0"/>
          </p:cNvSpPr>
          <p:nvPr isPhoto="0" userDrawn="0"/>
        </p:nvSpPr>
        <p:spPr bwMode="auto">
          <a:xfrm>
            <a:off x="1632157" y="932435"/>
            <a:ext cx="10061612" cy="1569660"/>
          </a:xfrm>
          <a:prstGeom prst="rect">
            <a:avLst/>
          </a:prstGeom>
          <a:noFill/>
        </p:spPr>
        <p:txBody>
          <a:bodyPr wrap="square" rtlCol="0">
            <a:spAutoFit/>
          </a:bodyPr>
          <a:lstStyle/>
          <a:p>
            <a:pPr>
              <a:defRPr/>
            </a:pPr>
            <a:r>
              <a:rPr lang="fr-FR" sz="2400" b="1">
                <a:latin typeface="Gill Sans MT"/>
              </a:rPr>
              <a:t>H2 : élaboration de la mise en commun par groupe de couleur. </a:t>
            </a:r>
            <a:r>
              <a:rPr lang="fr-FR" sz="2400">
                <a:latin typeface="Gill Sans MT"/>
              </a:rPr>
              <a:t>Tous les élèves J1/V1 se mettent ensemble pour mettre leur partie en commun, les J2/V2 et J3/V3 font de même.</a:t>
            </a:r>
            <a:endParaRPr/>
          </a:p>
          <a:p>
            <a:pPr>
              <a:defRPr/>
            </a:pPr>
            <a:endParaRPr lang="fr-FR" sz="2400" b="1">
              <a:latin typeface="Gill Sans MT"/>
            </a:endParaRPr>
          </a:p>
        </p:txBody>
      </p:sp>
      <p:pic>
        <p:nvPicPr>
          <p:cNvPr id="6" name="Graphique 9" descr="Ampoule et engrenage " hidden="0"/>
          <p:cNvPicPr>
            <a:picLocks noChangeAspect="1"/>
          </p:cNvPicPr>
          <p:nvPr isPhoto="0" userDrawn="0"/>
        </p:nvPicPr>
        <p:blipFill>
          <a:blip r:embed="rId3"/>
          <a:stretch/>
        </p:blipFill>
        <p:spPr bwMode="auto">
          <a:xfrm>
            <a:off x="2801654" y="3527229"/>
            <a:ext cx="977038" cy="977038"/>
          </a:xfrm>
          <a:prstGeom prst="rect">
            <a:avLst/>
          </a:prstGeom>
        </p:spPr>
      </p:pic>
      <p:sp>
        <p:nvSpPr>
          <p:cNvPr id="7" name="ZoneTexte 8" hidden="0"/>
          <p:cNvSpPr>
            <a:spLocks noAdjustHandles="0" noChangeArrowheads="0"/>
          </p:cNvSpPr>
          <p:nvPr isPhoto="0" userDrawn="0"/>
        </p:nvSpPr>
        <p:spPr bwMode="auto">
          <a:xfrm>
            <a:off x="4087718" y="33477"/>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pic>
        <p:nvPicPr>
          <p:cNvPr id="8" name="Image 1" hidden="0"/>
          <p:cNvPicPr>
            <a:picLocks noChangeAspect="1"/>
          </p:cNvPicPr>
          <p:nvPr isPhoto="0" userDrawn="0"/>
        </p:nvPicPr>
        <p:blipFill>
          <a:blip r:embed="rId4"/>
          <a:stretch/>
        </p:blipFill>
        <p:spPr bwMode="auto">
          <a:xfrm>
            <a:off x="4087717" y="2502096"/>
            <a:ext cx="5195455" cy="36547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1">
        <p:split orient="vert" dir="out"/>
      </p:transition>
    </mc:Choice>
    <mc:Fallback>
      <p:transition spd="slow" advClick="1">
        <p:split orient="vert" dir="o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p:cNvPicPr>
            <a:picLocks noChangeAspect="1"/>
          </p:cNvPicPr>
          <p:nvPr isPhoto="0" userDrawn="0"/>
        </p:nvPicPr>
        <p:blipFill>
          <a:blip r:embed="rId3"/>
          <a:stretch/>
        </p:blipFill>
        <p:spPr bwMode="auto">
          <a:xfrm>
            <a:off x="653450" y="636186"/>
            <a:ext cx="692109" cy="692109"/>
          </a:xfrm>
          <a:prstGeom prst="rect">
            <a:avLst/>
          </a:prstGeom>
        </p:spPr>
      </p:pic>
      <p:sp>
        <p:nvSpPr>
          <p:cNvPr id="5" name="ZoneTexte 5" hidden="0"/>
          <p:cNvSpPr>
            <a:spLocks noAdjustHandles="0" noChangeArrowheads="0"/>
          </p:cNvSpPr>
          <p:nvPr isPhoto="0" userDrawn="0"/>
        </p:nvSpPr>
        <p:spPr bwMode="auto">
          <a:xfrm>
            <a:off x="1443928" y="678698"/>
            <a:ext cx="10094622" cy="1569660"/>
          </a:xfrm>
          <a:prstGeom prst="rect">
            <a:avLst/>
          </a:prstGeom>
          <a:noFill/>
        </p:spPr>
        <p:txBody>
          <a:bodyPr wrap="square" rtlCol="0">
            <a:spAutoFit/>
          </a:bodyPr>
          <a:lstStyle/>
          <a:p>
            <a:pPr>
              <a:defRPr/>
            </a:pPr>
            <a:r>
              <a:rPr lang="fr-FR" sz="2400" b="1">
                <a:latin typeface="Gill Sans MT"/>
              </a:rPr>
              <a:t>H3 : Les élèves deviennent professeurs. </a:t>
            </a:r>
            <a:r>
              <a:rPr lang="fr-FR" sz="2400">
                <a:latin typeface="Gill Sans MT"/>
              </a:rPr>
              <a:t>Un élève J1/V1 + un élève J2/V2 + un élève J3/V3 se mettent ensemble et s’expliquent mutuellement le cours (chacun explique la partie sur laquelle il a travaillé). Les élèves qui écoutent, prennent des notes à l’aide de leur </a:t>
            </a:r>
            <a:r>
              <a:rPr lang="fr-FR" sz="2400" b="1">
                <a:latin typeface="Gill Sans MT"/>
              </a:rPr>
              <a:t>fiche d’écoute.</a:t>
            </a:r>
            <a:endParaRPr lang="fr-FR" sz="2400">
              <a:latin typeface="Gill Sans MT"/>
            </a:endParaRPr>
          </a:p>
        </p:txBody>
      </p:sp>
      <p:pic>
        <p:nvPicPr>
          <p:cNvPr id="6" name="Graphique 9" descr="Ampoule et engrenage " hidden="0"/>
          <p:cNvPicPr>
            <a:picLocks noChangeAspect="1"/>
          </p:cNvPicPr>
          <p:nvPr isPhoto="0" userDrawn="0"/>
        </p:nvPicPr>
        <p:blipFill>
          <a:blip r:embed="rId4"/>
          <a:stretch/>
        </p:blipFill>
        <p:spPr bwMode="auto">
          <a:xfrm>
            <a:off x="2673317" y="2484289"/>
            <a:ext cx="977038" cy="977038"/>
          </a:xfrm>
          <a:prstGeom prst="rect">
            <a:avLst/>
          </a:prstGeom>
        </p:spPr>
      </p:pic>
      <p:sp>
        <p:nvSpPr>
          <p:cNvPr id="7" name="ZoneTexte 8" hidden="0"/>
          <p:cNvSpPr>
            <a:spLocks noAdjustHandles="0" noChangeArrowheads="0"/>
          </p:cNvSpPr>
          <p:nvPr isPhoto="0" userDrawn="0"/>
        </p:nvSpPr>
        <p:spPr bwMode="auto">
          <a:xfrm>
            <a:off x="4087718" y="33477"/>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sp>
        <p:nvSpPr>
          <p:cNvPr id="8" name="Rectangle 1" hidden="0"/>
          <p:cNvSpPr/>
          <p:nvPr isPhoto="0" userDrawn="0"/>
        </p:nvSpPr>
        <p:spPr bwMode="auto">
          <a:xfrm>
            <a:off x="368968" y="4740196"/>
            <a:ext cx="11454063" cy="909031"/>
          </a:xfrm>
          <a:prstGeom prst="rect">
            <a:avLst/>
          </a:prstGeom>
        </p:spPr>
        <p:txBody>
          <a:bodyPr wrap="square">
            <a:spAutoFit/>
          </a:bodyPr>
          <a:lstStyle/>
          <a:p>
            <a:pPr lvl="0" algn="just">
              <a:lnSpc>
                <a:spcPct val="114999"/>
              </a:lnSpc>
              <a:spcAft>
                <a:spcPts val="0"/>
              </a:spcAft>
              <a:defRPr/>
            </a:pPr>
            <a:r>
              <a:rPr lang="fr-FR" sz="2400">
                <a:latin typeface="Gill Sans MT"/>
                <a:ea typeface="Trebuchet MS"/>
                <a:cs typeface="Trebuchet MS"/>
              </a:rPr>
              <a:t>- Les élèves remettent la </a:t>
            </a:r>
            <a:r>
              <a:rPr lang="fr-FR" sz="2400" b="1">
                <a:latin typeface="Gill Sans MT"/>
                <a:ea typeface="Trebuchet MS"/>
                <a:cs typeface="Trebuchet MS"/>
              </a:rPr>
              <a:t>version finale de la séquence </a:t>
            </a:r>
            <a:r>
              <a:rPr lang="fr-FR" sz="2400">
                <a:latin typeface="Gill Sans MT"/>
                <a:ea typeface="Trebuchet MS"/>
                <a:cs typeface="Trebuchet MS"/>
              </a:rPr>
              <a:t>(soit </a:t>
            </a:r>
            <a:r>
              <a:rPr lang="fr-FR" sz="2400">
                <a:latin typeface="Gill Sans MT"/>
                <a:ea typeface="Trebuchet MS"/>
                <a:cs typeface="Trebuchet MS"/>
              </a:rPr>
              <a:t>framapad</a:t>
            </a:r>
            <a:r>
              <a:rPr lang="fr-FR" sz="2400">
                <a:latin typeface="Gill Sans MT"/>
                <a:ea typeface="Trebuchet MS"/>
                <a:cs typeface="Trebuchet MS"/>
              </a:rPr>
              <a:t>, soit feuilles) au professeur.</a:t>
            </a:r>
            <a:endParaRPr lang="fr-FR" sz="2400">
              <a:latin typeface="Gill Sans MT"/>
              <a:ea typeface="Times New Roman"/>
            </a:endParaRPr>
          </a:p>
        </p:txBody>
      </p:sp>
      <p:sp>
        <p:nvSpPr>
          <p:cNvPr id="9" name="ZoneTexte 11" hidden="0"/>
          <p:cNvSpPr>
            <a:spLocks noAdjustHandles="0" noChangeArrowheads="0"/>
          </p:cNvSpPr>
          <p:nvPr isPhoto="0" userDrawn="0"/>
        </p:nvSpPr>
        <p:spPr bwMode="auto">
          <a:xfrm>
            <a:off x="5112722" y="5968134"/>
            <a:ext cx="827471" cy="523220"/>
          </a:xfrm>
          <a:prstGeom prst="rect">
            <a:avLst/>
          </a:prstGeom>
          <a:noFill/>
        </p:spPr>
        <p:txBody>
          <a:bodyPr wrap="none" rtlCol="0">
            <a:spAutoFit/>
          </a:bodyPr>
          <a:lstStyle/>
          <a:p>
            <a:pPr>
              <a:defRPr/>
            </a:pPr>
            <a:r>
              <a:rPr lang="fr-FR" sz="2800">
                <a:latin typeface="Trebuchet MS"/>
              </a:rPr>
              <a:t>PPO</a:t>
            </a:r>
            <a:endParaRPr/>
          </a:p>
        </p:txBody>
      </p:sp>
      <p:pic>
        <p:nvPicPr>
          <p:cNvPr id="10" name="Graphique 13" descr="Symbole Haute tension" hidden="0"/>
          <p:cNvPicPr>
            <a:picLocks noChangeAspect="1"/>
          </p:cNvPicPr>
          <p:nvPr isPhoto="0" userDrawn="0"/>
        </p:nvPicPr>
        <p:blipFill>
          <a:blip r:embed="rId5"/>
          <a:stretch/>
        </p:blipFill>
        <p:spPr bwMode="auto">
          <a:xfrm>
            <a:off x="4053694" y="5722102"/>
            <a:ext cx="914400" cy="914400"/>
          </a:xfrm>
          <a:prstGeom prst="rect">
            <a:avLst/>
          </a:prstGeom>
        </p:spPr>
      </p:pic>
      <p:pic>
        <p:nvPicPr>
          <p:cNvPr id="11" name="Image 14" hidden="0"/>
          <p:cNvPicPr>
            <a:picLocks noChangeAspect="1"/>
          </p:cNvPicPr>
          <p:nvPr isPhoto="0" userDrawn="0"/>
        </p:nvPicPr>
        <p:blipFill>
          <a:blip r:embed="rId6"/>
          <a:stretch/>
        </p:blipFill>
        <p:spPr bwMode="auto">
          <a:xfrm>
            <a:off x="3847736" y="2360642"/>
            <a:ext cx="2687574" cy="23331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1">
        <p:fade thruBlk="0"/>
      </p:transition>
    </mc:Choice>
    <mc:Fallback>
      <p:transition spd="med" advClick="1">
        <p:fade thruBlk="0"/>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chemeClr val="bg1"/>
        </a:solidFill>
      </p:bgPr>
    </p:bg>
    <p:spTree>
      <p:nvGrpSpPr>
        <p:cNvPr id="1" name="" hidden="0"/>
        <p:cNvGrpSpPr/>
        <p:nvPr isPhoto="0" userDrawn="0"/>
      </p:nvGrpSpPr>
      <p:grpSpPr bwMode="auto">
        <a:xfrm>
          <a:off x="0" y="0"/>
          <a:ext cx="0" cy="0"/>
          <a:chOff x="0" y="0"/>
          <a:chExt cx="0" cy="0"/>
        </a:xfrm>
      </p:grpSpPr>
      <p:graphicFrame>
        <p:nvGraphicFramePr>
          <p:cNvPr id="4" name="Tableau 1" hidden="0"/>
          <p:cNvGraphicFramePr>
            <a:graphicFrameLocks xmlns:a="http://schemas.openxmlformats.org/drawingml/2006/main" noGrp="1"/>
          </p:cNvGraphicFramePr>
          <p:nvPr isPhoto="0" userDrawn="0"/>
        </p:nvGraphicFramePr>
        <p:xfrm>
          <a:off x="248653" y="573380"/>
          <a:ext cx="11694694" cy="6284620"/>
        </p:xfrm>
        <a:graphic>
          <a:graphicData uri="http://schemas.openxmlformats.org/drawingml/2006/table">
            <a:tbl>
              <a:tblPr firstRow="0" firstCol="0" lastRow="0" lastCol="0" bandRow="0" bandCol="0"/>
              <a:tblGrid>
                <a:gridCol w="6538398"/>
                <a:gridCol w="5156296"/>
              </a:tblGrid>
              <a:tr h="484992">
                <a:tc gridSpan="2">
                  <a:txBody>
                    <a:bodyPr/>
                    <a:p>
                      <a:pPr marL="292608" algn="ctr">
                        <a:spcBef>
                          <a:spcPts val="0"/>
                        </a:spcBef>
                        <a:spcAft>
                          <a:spcPts val="0"/>
                        </a:spcAft>
                        <a:defRPr/>
                      </a:pPr>
                      <a:r>
                        <a:rPr lang="fr-FR" sz="1800" b="1" i="0" u="none" strike="noStrike">
                          <a:solidFill>
                            <a:srgbClr val="538135"/>
                          </a:solidFill>
                          <a:latin typeface="Trebuchet MS"/>
                          <a:ea typeface="Trebuchet MS"/>
                          <a:cs typeface="Trebuchet MS"/>
                        </a:rPr>
                        <a:t>1 – L’AFFIRMATION DE L’ÉTAT ROYAL PAR DES MOYENS MODERNES OU L’ÉTAT MILITARO-FISCAL</a:t>
                      </a:r>
                      <a:endParaRPr lang="fr-FR" sz="1800" b="0" i="0" u="none" strike="noStrike">
                        <a:latin typeface="Arial"/>
                      </a:endParaRPr>
                    </a:p>
                    <a:p>
                      <a:pPr marL="749808" indent="-457200" algn="ctr">
                        <a:lnSpc>
                          <a:spcPct val="114999"/>
                        </a:lnSpc>
                        <a:spcBef>
                          <a:spcPts val="0"/>
                        </a:spcBef>
                        <a:spcAft>
                          <a:spcPts val="0"/>
                        </a:spcAft>
                        <a:defRPr/>
                      </a:pPr>
                      <a:r>
                        <a:rPr lang="fr-FR" sz="1800" b="1" i="0" u="none" strike="noStrike">
                          <a:latin typeface="Trebuchet MS"/>
                          <a:ea typeface="Trebuchet MS"/>
                          <a:cs typeface="Trebuchet MS"/>
                        </a:rPr>
                        <a:t>A – L’affirmation de l’État royal par la guerre et l’impôt</a:t>
                      </a:r>
                      <a:endParaRPr lang="fr-FR" sz="1800" b="0" i="0" u="none" strike="noStrike">
                        <a:latin typeface="Arial"/>
                      </a:endParaRPr>
                    </a:p>
                  </a:txBody>
                  <a:tcPr marL="65301" marR="65301" marT="32650" marB="32650">
                    <a:lnL w="12700" algn="ctr">
                      <a:solidFill>
                        <a:srgbClr val="000000"/>
                      </a:solidFill>
                    </a:lnL>
                    <a:lnR w="12700" algn="ctr">
                      <a:solidFill>
                        <a:srgbClr val="000000"/>
                      </a:solidFill>
                    </a:lnR>
                    <a:lnT w="12700" algn="ctr">
                      <a:solidFill>
                        <a:srgbClr val="000000"/>
                      </a:solidFill>
                    </a:lnT>
                    <a:lnB w="12700" algn="ctr">
                      <a:solidFill>
                        <a:srgbClr val="000000"/>
                      </a:solidFill>
                    </a:lnB>
                  </a:tcPr>
                </a:tc>
                <a:tc hMerge="1">
                  <a:txBody>
                    <a:bodyPr/>
                    <a:p>
                      <a:endParaRPr/>
                    </a:p>
                  </a:txBody>
                </a:tc>
              </a:tr>
              <a:tr h="311271">
                <a:tc>
                  <a:txBody>
                    <a:bodyPr/>
                    <a:p>
                      <a:pPr algn="l">
                        <a:spcBef>
                          <a:spcPts val="0"/>
                        </a:spcBef>
                        <a:spcAft>
                          <a:spcPts val="0"/>
                        </a:spcAft>
                        <a:defRPr/>
                      </a:pPr>
                      <a:r>
                        <a:rPr lang="fr-FR" sz="1800" b="0" i="0" u="none" strike="noStrike">
                          <a:latin typeface="Trebuchet MS"/>
                          <a:ea typeface="Trebuchet MS"/>
                          <a:cs typeface="Trebuchet MS"/>
                        </a:rPr>
                        <a:t>Je dois comprendre le rôle de la guerre dans la construction et le renforcement de l’État : la guerre permet...</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algn="l">
                        <a:spcBef>
                          <a:spcPts val="0"/>
                        </a:spcBef>
                        <a:spcAft>
                          <a:spcPts val="0"/>
                        </a:spcAft>
                        <a:defRPr/>
                      </a:pPr>
                      <a:r>
                        <a:rPr lang="fr-FR" sz="1800" b="0" i="0" u="none" strike="noStrike">
                          <a:latin typeface="Trebuchet MS"/>
                          <a:ea typeface="Trebuchet MS"/>
                          <a:cs typeface="Trebuchet MS"/>
                        </a:rPr>
                        <a:t>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r h="478740">
                <a:tc>
                  <a:txBody>
                    <a:bodyPr/>
                    <a:p>
                      <a:pPr algn="l">
                        <a:spcBef>
                          <a:spcPts val="0"/>
                        </a:spcBef>
                        <a:spcAft>
                          <a:spcPts val="0"/>
                        </a:spcAft>
                        <a:defRPr/>
                      </a:pPr>
                      <a:r>
                        <a:rPr lang="fr-FR" sz="1800" b="0" i="0" u="none" strike="noStrike">
                          <a:latin typeface="Trebuchet MS"/>
                          <a:ea typeface="Trebuchet MS"/>
                          <a:cs typeface="Trebuchet MS"/>
                        </a:rPr>
                        <a:t>Je dois comprendre l’État a besoin d’argent pour faire face à l’effort militaire en temps de guerre et en temps de paix : le prélèvement des impôts permet...</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algn="l">
                        <a:spcBef>
                          <a:spcPts val="0"/>
                        </a:spcBef>
                        <a:spcAft>
                          <a:spcPts val="0"/>
                        </a:spcAft>
                        <a:defRPr/>
                      </a:pPr>
                      <a:r>
                        <a:rPr lang="fr-FR" sz="1800" b="0" i="0" u="none" strike="noStrike">
                          <a:latin typeface="Trebuchet MS"/>
                          <a:ea typeface="Trebuchet MS"/>
                          <a:cs typeface="Trebuchet MS"/>
                        </a:rPr>
                        <a:t>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r h="497720">
                <a:tc gridSpan="2">
                  <a:txBody>
                    <a:bodyPr/>
                    <a:p>
                      <a:pPr marL="749808" indent="-457200" algn="ctr">
                        <a:lnSpc>
                          <a:spcPct val="114999"/>
                        </a:lnSpc>
                        <a:spcBef>
                          <a:spcPts val="0"/>
                        </a:spcBef>
                        <a:spcAft>
                          <a:spcPts val="0"/>
                        </a:spcAft>
                        <a:defRPr/>
                      </a:pPr>
                      <a:r>
                        <a:rPr lang="fr-FR" sz="1800" b="1" i="0" u="none" strike="noStrike">
                          <a:latin typeface="Trebuchet MS"/>
                          <a:ea typeface="Trebuchet MS"/>
                          <a:cs typeface="Trebuchet MS"/>
                        </a:rPr>
                        <a:t>B – L’affirmation de l’État royal par la mise en place progressive d’une monarchie administrative et par le contrôle de la vie économique</a:t>
                      </a:r>
                      <a:endParaRPr lang="fr-FR" sz="1800" b="0" i="0" u="none" strike="noStrike">
                        <a:latin typeface="Arial"/>
                      </a:endParaRPr>
                    </a:p>
                  </a:txBody>
                  <a:tcPr marL="65301" marR="65301" marT="32650" marB="32650">
                    <a:lnL w="12700" algn="ctr">
                      <a:solidFill>
                        <a:srgbClr val="000000"/>
                      </a:solidFill>
                    </a:lnL>
                    <a:lnR w="12700" algn="ctr">
                      <a:solidFill>
                        <a:srgbClr val="000000"/>
                      </a:solidFill>
                    </a:lnR>
                    <a:lnT w="12700" algn="ctr">
                      <a:solidFill>
                        <a:srgbClr val="000000"/>
                      </a:solidFill>
                    </a:lnT>
                    <a:lnB w="12700" algn="ctr">
                      <a:solidFill>
                        <a:srgbClr val="000000"/>
                      </a:solidFill>
                    </a:lnB>
                  </a:tcPr>
                </a:tc>
                <a:tc hMerge="1">
                  <a:txBody>
                    <a:bodyPr/>
                    <a:p>
                      <a:endParaRPr/>
                    </a:p>
                  </a:txBody>
                </a:tc>
              </a:tr>
              <a:tr h="311271">
                <a:tc>
                  <a:txBody>
                    <a:bodyPr/>
                    <a:p>
                      <a:pPr algn="l">
                        <a:spcBef>
                          <a:spcPts val="0"/>
                        </a:spcBef>
                        <a:spcAft>
                          <a:spcPts val="0"/>
                        </a:spcAft>
                        <a:defRPr/>
                      </a:pPr>
                      <a:r>
                        <a:rPr lang="fr-FR" sz="1800" b="0" i="0" u="none" strike="noStrike">
                          <a:latin typeface="Trebuchet MS"/>
                          <a:ea typeface="Trebuchet MS"/>
                          <a:cs typeface="Trebuchet MS"/>
                        </a:rPr>
                        <a:t>Je dois comprendre l’organisation administrative de l’État : l’administration centrale se compose de...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algn="l">
                        <a:spcBef>
                          <a:spcPts val="0"/>
                        </a:spcBef>
                        <a:spcAft>
                          <a:spcPts val="0"/>
                        </a:spcAft>
                        <a:defRPr/>
                      </a:pPr>
                      <a:r>
                        <a:rPr lang="fr-FR" sz="1800" b="0" i="0" u="none" strike="noStrike">
                          <a:latin typeface="Trebuchet MS"/>
                          <a:ea typeface="Trebuchet MS"/>
                          <a:cs typeface="Trebuchet MS"/>
                        </a:rPr>
                        <a:t>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r h="311271">
                <a:tc>
                  <a:txBody>
                    <a:bodyPr/>
                    <a:p>
                      <a:pPr algn="l">
                        <a:spcBef>
                          <a:spcPts val="0"/>
                        </a:spcBef>
                        <a:spcAft>
                          <a:spcPts val="0"/>
                        </a:spcAft>
                        <a:defRPr/>
                      </a:pPr>
                      <a:r>
                        <a:rPr lang="fr-FR" sz="1800" b="0" i="0" u="none" strike="noStrike">
                          <a:latin typeface="Trebuchet MS"/>
                          <a:ea typeface="Trebuchet MS"/>
                          <a:cs typeface="Trebuchet MS"/>
                        </a:rPr>
                        <a:t>Je dois comprendre l’organisation administrative de l’État : l’administration provinciale se compose de...</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algn="l">
                        <a:spcBef>
                          <a:spcPts val="0"/>
                        </a:spcBef>
                        <a:spcAft>
                          <a:spcPts val="0"/>
                        </a:spcAft>
                        <a:defRPr/>
                      </a:pPr>
                      <a:r>
                        <a:rPr lang="fr-FR" sz="1800" b="0" i="0" u="none" strike="noStrike">
                          <a:latin typeface="Trebuchet MS"/>
                          <a:ea typeface="Trebuchet MS"/>
                          <a:cs typeface="Trebuchet MS"/>
                        </a:rPr>
                        <a:t>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r h="478740">
                <a:tc>
                  <a:txBody>
                    <a:bodyPr/>
                    <a:p>
                      <a:pPr algn="l">
                        <a:spcBef>
                          <a:spcPts val="0"/>
                        </a:spcBef>
                        <a:spcAft>
                          <a:spcPts val="0"/>
                        </a:spcAft>
                        <a:defRPr/>
                      </a:pPr>
                      <a:r>
                        <a:rPr lang="fr-FR" sz="1800" b="0" i="0" u="none" strike="noStrike">
                          <a:latin typeface="Trebuchet MS"/>
                          <a:ea typeface="Trebuchet MS"/>
                          <a:cs typeface="Trebuchet MS"/>
                        </a:rPr>
                        <a:t>Je dois comprendre le renforcement de l’administration de l’État, je dois comprendre comment François 1er transforme l’État monarchique : l’ordonnance de Villers-Cotterêts c’est...</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algn="l">
                        <a:spcBef>
                          <a:spcPts val="0"/>
                        </a:spcBef>
                        <a:spcAft>
                          <a:spcPts val="0"/>
                        </a:spcAft>
                        <a:defRPr/>
                      </a:pPr>
                      <a:r>
                        <a:rPr lang="fr-FR" sz="1800" b="0" i="0" u="none" strike="noStrike">
                          <a:latin typeface="Trebuchet MS"/>
                          <a:ea typeface="Trebuchet MS"/>
                          <a:cs typeface="Trebuchet MS"/>
                        </a:rPr>
                        <a:t>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r h="478740">
                <a:tc>
                  <a:txBody>
                    <a:bodyPr/>
                    <a:p>
                      <a:pPr algn="l">
                        <a:spcBef>
                          <a:spcPts val="0"/>
                        </a:spcBef>
                        <a:spcAft>
                          <a:spcPts val="0"/>
                        </a:spcAft>
                        <a:defRPr/>
                      </a:pPr>
                      <a:r>
                        <a:rPr lang="fr-FR" sz="1800" b="0" i="0" u="none" strike="noStrike">
                          <a:latin typeface="Trebuchet MS"/>
                          <a:ea typeface="Trebuchet MS"/>
                          <a:cs typeface="Trebuchet MS"/>
                        </a:rPr>
                        <a:t>Je dois comprendre comment l’État royal contrôle la vie économique, je dois comprendre comment Colbert organise une politique maritime et mercantiliste : le colbertisme c’est...</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c>
                  <a:txBody>
                    <a:bodyPr/>
                    <a:p>
                      <a:pPr algn="l">
                        <a:spcBef>
                          <a:spcPts val="0"/>
                        </a:spcBef>
                        <a:spcAft>
                          <a:spcPts val="0"/>
                        </a:spcAft>
                        <a:defRPr/>
                      </a:pPr>
                      <a:r>
                        <a:rPr lang="fr-FR" sz="1800" b="0" i="0" u="none" strike="noStrike">
                          <a:latin typeface="Trebuchet MS"/>
                          <a:ea typeface="Trebuchet MS"/>
                          <a:cs typeface="Trebuchet MS"/>
                        </a:rPr>
                        <a:t> </a:t>
                      </a:r>
                      <a:endParaRPr lang="fr-FR" sz="1800" b="0" i="0" u="none" strike="noStrike">
                        <a:latin typeface="Arial"/>
                      </a:endParaRPr>
                    </a:p>
                  </a:txBody>
                  <a:tcPr marL="45348" marR="45348" marT="45348" marB="45348">
                    <a:lnL w="12700" algn="ctr">
                      <a:solidFill>
                        <a:srgbClr val="000000"/>
                      </a:solidFill>
                    </a:lnL>
                    <a:lnR w="12700" algn="ctr">
                      <a:solidFill>
                        <a:srgbClr val="000000"/>
                      </a:solidFill>
                    </a:lnR>
                    <a:lnT w="12700" algn="ctr">
                      <a:solidFill>
                        <a:srgbClr val="000000"/>
                      </a:solidFill>
                    </a:lnT>
                    <a:lnB w="12700" algn="ctr">
                      <a:solidFill>
                        <a:srgbClr val="000000"/>
                      </a:solidFill>
                    </a:lnB>
                  </a:tcPr>
                </a:tc>
              </a:tr>
            </a:tbl>
          </a:graphicData>
        </a:graphic>
      </p:graphicFrame>
      <p:sp>
        <p:nvSpPr>
          <p:cNvPr id="5" name="Rectangle 3" hidden="0"/>
          <p:cNvSpPr/>
          <p:nvPr isPhoto="0" userDrawn="0"/>
        </p:nvSpPr>
        <p:spPr bwMode="auto">
          <a:xfrm>
            <a:off x="3539635" y="0"/>
            <a:ext cx="4535217" cy="484300"/>
          </a:xfrm>
          <a:prstGeom prst="rect">
            <a:avLst/>
          </a:prstGeom>
        </p:spPr>
        <p:txBody>
          <a:bodyPr wrap="none">
            <a:spAutoFit/>
          </a:bodyPr>
          <a:lstStyle/>
          <a:p>
            <a:pPr algn="ctr">
              <a:lnSpc>
                <a:spcPct val="114999"/>
              </a:lnSpc>
              <a:spcAft>
                <a:spcPts val="0"/>
              </a:spcAft>
              <a:defRPr/>
            </a:pPr>
            <a:r>
              <a:rPr lang="fr-FR" sz="2400" b="1">
                <a:latin typeface="Gill Sans MT"/>
                <a:ea typeface="Trebuchet MS"/>
                <a:cs typeface="Trebuchet MS"/>
              </a:rPr>
              <a:t>EXEMPLE FICHE D’ÉCOUTE</a:t>
            </a:r>
            <a:endParaRPr lang="fr-FR" sz="2400">
              <a:latin typeface="Gill Sans MT"/>
              <a:ea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3400" advClick="1">
        <p:fade thruBlk="0"/>
      </p:transition>
    </mc:Choice>
    <mc:Fallback>
      <p:transition spd="slow" advClick="1">
        <p:fade thruBlk="0"/>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p:cNvPicPr>
            <a:picLocks noChangeAspect="1"/>
          </p:cNvPicPr>
          <p:nvPr isPhoto="0" userDrawn="0"/>
        </p:nvPicPr>
        <p:blipFill>
          <a:blip r:embed="rId2"/>
          <a:stretch/>
        </p:blipFill>
        <p:spPr bwMode="auto">
          <a:xfrm>
            <a:off x="1794164" y="1138354"/>
            <a:ext cx="589291" cy="589291"/>
          </a:xfrm>
          <a:prstGeom prst="rect">
            <a:avLst/>
          </a:prstGeom>
        </p:spPr>
      </p:pic>
      <p:sp>
        <p:nvSpPr>
          <p:cNvPr id="5" name="ZoneTexte 5" hidden="0"/>
          <p:cNvSpPr>
            <a:spLocks noAdjustHandles="0" noChangeArrowheads="0"/>
          </p:cNvSpPr>
          <p:nvPr isPhoto="0" userDrawn="0"/>
        </p:nvSpPr>
        <p:spPr bwMode="auto">
          <a:xfrm>
            <a:off x="2489904" y="1265981"/>
            <a:ext cx="3584636" cy="461665"/>
          </a:xfrm>
          <a:prstGeom prst="rect">
            <a:avLst/>
          </a:prstGeom>
          <a:noFill/>
        </p:spPr>
        <p:txBody>
          <a:bodyPr wrap="none" rtlCol="0">
            <a:spAutoFit/>
          </a:bodyPr>
          <a:lstStyle/>
          <a:p>
            <a:pPr>
              <a:defRPr/>
            </a:pPr>
            <a:r>
              <a:rPr lang="fr-FR" sz="2400" b="1">
                <a:latin typeface="Trebuchet MS"/>
              </a:rPr>
              <a:t>H4 + H5 : Écoute active</a:t>
            </a:r>
            <a:endParaRPr/>
          </a:p>
        </p:txBody>
      </p:sp>
      <p:pic>
        <p:nvPicPr>
          <p:cNvPr id="6" name="Graphique 15" descr="Ampoule et engrenage " hidden="0"/>
          <p:cNvPicPr>
            <a:picLocks noChangeAspect="1"/>
          </p:cNvPicPr>
          <p:nvPr isPhoto="0" userDrawn="0"/>
        </p:nvPicPr>
        <p:blipFill>
          <a:blip r:embed="rId3"/>
          <a:stretch/>
        </p:blipFill>
        <p:spPr bwMode="auto">
          <a:xfrm>
            <a:off x="1794164" y="2919438"/>
            <a:ext cx="937180" cy="937180"/>
          </a:xfrm>
          <a:prstGeom prst="rect">
            <a:avLst/>
          </a:prstGeom>
        </p:spPr>
      </p:pic>
      <p:sp>
        <p:nvSpPr>
          <p:cNvPr id="7" name="ZoneTexte 11" hidden="0"/>
          <p:cNvSpPr>
            <a:spLocks noAdjustHandles="0" noChangeArrowheads="0"/>
          </p:cNvSpPr>
          <p:nvPr isPhoto="0" userDrawn="0"/>
        </p:nvSpPr>
        <p:spPr bwMode="auto">
          <a:xfrm>
            <a:off x="4087718" y="33477"/>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sp>
        <p:nvSpPr>
          <p:cNvPr id="8" name="Rectangle 1" hidden="0"/>
          <p:cNvSpPr/>
          <p:nvPr isPhoto="0" userDrawn="0"/>
        </p:nvSpPr>
        <p:spPr bwMode="auto">
          <a:xfrm>
            <a:off x="3047999" y="2828835"/>
            <a:ext cx="8703013" cy="1200329"/>
          </a:xfrm>
          <a:prstGeom prst="rect">
            <a:avLst/>
          </a:prstGeom>
        </p:spPr>
        <p:txBody>
          <a:bodyPr wrap="square">
            <a:spAutoFit/>
          </a:bodyPr>
          <a:lstStyle/>
          <a:p>
            <a:pPr>
              <a:defRPr/>
            </a:pPr>
            <a:r>
              <a:rPr lang="fr-FR" sz="2400">
                <a:latin typeface="Trebuchet MS"/>
                <a:ea typeface="Trebuchet MS"/>
                <a:cs typeface="Trebuchet MS"/>
              </a:rPr>
              <a:t>Le professeur fait le partie 3 du cours “Louis XIV ou le pouvoir absolu” puis met les élèves en activités sur la </a:t>
            </a:r>
            <a:r>
              <a:rPr lang="fr-FR" sz="2400">
                <a:latin typeface="Trebuchet MS"/>
                <a:ea typeface="Trebuchet MS"/>
                <a:cs typeface="Trebuchet MS"/>
              </a:rPr>
              <a:t>TâCo</a:t>
            </a:r>
            <a:r>
              <a:rPr lang="fr-FR" sz="2400">
                <a:latin typeface="Trebuchet MS"/>
                <a:ea typeface="Trebuchet MS"/>
                <a:cs typeface="Trebuchet MS"/>
              </a:rPr>
              <a:t>. Versailles et la cour (PPO).</a:t>
            </a:r>
            <a:r>
              <a:rPr lang="fr-FR" sz="2400" b="1">
                <a:latin typeface="Trebuchet MS"/>
                <a:ea typeface="Trebuchet MS"/>
                <a:cs typeface="Trebuchet MS"/>
              </a:rPr>
              <a:t> </a:t>
            </a:r>
            <a:endParaRPr lang="fr-FR" sz="2400"/>
          </a:p>
        </p:txBody>
      </p:sp>
      <p:sp>
        <p:nvSpPr>
          <p:cNvPr id="9" name="ZoneTexte 12" hidden="0"/>
          <p:cNvSpPr>
            <a:spLocks noAdjustHandles="0" noChangeArrowheads="0"/>
          </p:cNvSpPr>
          <p:nvPr isPhoto="0" userDrawn="0"/>
        </p:nvSpPr>
        <p:spPr bwMode="auto">
          <a:xfrm>
            <a:off x="1350016" y="5391963"/>
            <a:ext cx="8720657" cy="461665"/>
          </a:xfrm>
          <a:prstGeom prst="rect">
            <a:avLst/>
          </a:prstGeom>
          <a:noFill/>
        </p:spPr>
        <p:txBody>
          <a:bodyPr wrap="none" rtlCol="0">
            <a:spAutoFit/>
          </a:bodyPr>
          <a:lstStyle/>
          <a:p>
            <a:pPr>
              <a:defRPr/>
            </a:pPr>
            <a:r>
              <a:rPr lang="fr-FR" sz="2400">
                <a:latin typeface="Trebuchet MS"/>
              </a:rPr>
              <a:t>Mise à disposition du cours terminé à l’ensemble des élèves   </a:t>
            </a:r>
            <a:endParaRPr/>
          </a:p>
        </p:txBody>
      </p:sp>
      <p:pic>
        <p:nvPicPr>
          <p:cNvPr id="10" name="Graphique 9" descr="Document" hidden="0"/>
          <p:cNvPicPr>
            <a:picLocks noChangeAspect="1"/>
          </p:cNvPicPr>
          <p:nvPr isPhoto="0" userDrawn="0"/>
        </p:nvPicPr>
        <p:blipFill>
          <a:blip r:embed="rId4"/>
          <a:stretch/>
        </p:blipFill>
        <p:spPr bwMode="auto">
          <a:xfrm>
            <a:off x="282799" y="5165596"/>
            <a:ext cx="914400" cy="914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advClick="1">
        <p:fade thruBlk="0"/>
      </p:transition>
    </mc:Choice>
    <mc:Fallback>
      <p:transition spd="slow" advClick="1">
        <p:fade thruBlk="0"/>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p:cNvPicPr>
            <a:picLocks noChangeAspect="1"/>
          </p:cNvPicPr>
          <p:nvPr isPhoto="0" userDrawn="0"/>
        </p:nvPicPr>
        <p:blipFill>
          <a:blip r:embed="rId2"/>
          <a:stretch/>
        </p:blipFill>
        <p:spPr bwMode="auto">
          <a:xfrm>
            <a:off x="1794164" y="1138354"/>
            <a:ext cx="589291" cy="589291"/>
          </a:xfrm>
          <a:prstGeom prst="rect">
            <a:avLst/>
          </a:prstGeom>
        </p:spPr>
      </p:pic>
      <p:sp>
        <p:nvSpPr>
          <p:cNvPr id="5" name="ZoneTexte 5" hidden="0"/>
          <p:cNvSpPr>
            <a:spLocks noAdjustHandles="0" noChangeArrowheads="0"/>
          </p:cNvSpPr>
          <p:nvPr isPhoto="0" userDrawn="0"/>
        </p:nvSpPr>
        <p:spPr bwMode="auto">
          <a:xfrm>
            <a:off x="2489904" y="1265981"/>
            <a:ext cx="5585183" cy="461665"/>
          </a:xfrm>
          <a:prstGeom prst="rect">
            <a:avLst/>
          </a:prstGeom>
          <a:noFill/>
        </p:spPr>
        <p:txBody>
          <a:bodyPr wrap="none" rtlCol="0">
            <a:spAutoFit/>
          </a:bodyPr>
          <a:lstStyle/>
          <a:p>
            <a:pPr>
              <a:defRPr/>
            </a:pPr>
            <a:r>
              <a:rPr lang="fr-FR" sz="2400" b="1">
                <a:latin typeface="Trebuchet MS"/>
              </a:rPr>
              <a:t>H5 + H6 : Élaboration des évaluations</a:t>
            </a:r>
            <a:endParaRPr/>
          </a:p>
        </p:txBody>
      </p:sp>
      <p:sp>
        <p:nvSpPr>
          <p:cNvPr id="6" name="ZoneTexte 7" hidden="0"/>
          <p:cNvSpPr>
            <a:spLocks noAdjustHandles="0" noChangeArrowheads="0"/>
          </p:cNvSpPr>
          <p:nvPr isPhoto="0" userDrawn="0"/>
        </p:nvSpPr>
        <p:spPr bwMode="auto">
          <a:xfrm>
            <a:off x="3334375" y="2611995"/>
            <a:ext cx="5557735" cy="1200329"/>
          </a:xfrm>
          <a:prstGeom prst="rect">
            <a:avLst/>
          </a:prstGeom>
          <a:noFill/>
        </p:spPr>
        <p:txBody>
          <a:bodyPr wrap="square" rtlCol="0">
            <a:spAutoFit/>
          </a:bodyPr>
          <a:lstStyle/>
          <a:p>
            <a:pPr>
              <a:defRPr/>
            </a:pPr>
            <a:r>
              <a:rPr lang="fr-FR" sz="2400">
                <a:latin typeface="Trebuchet MS"/>
              </a:rPr>
              <a:t>Certains élèves sont en charge de réaliser un test type </a:t>
            </a:r>
            <a:r>
              <a:rPr lang="fr-FR" sz="2400" b="1">
                <a:latin typeface="Trebuchet MS"/>
              </a:rPr>
              <a:t>QCM</a:t>
            </a:r>
            <a:r>
              <a:rPr lang="fr-FR" sz="2400">
                <a:latin typeface="Trebuchet MS"/>
              </a:rPr>
              <a:t> sur la version finale </a:t>
            </a:r>
            <a:endParaRPr/>
          </a:p>
        </p:txBody>
      </p:sp>
      <p:sp>
        <p:nvSpPr>
          <p:cNvPr id="7" name="ZoneTexte 16" hidden="0"/>
          <p:cNvSpPr>
            <a:spLocks noAdjustHandles="0" noChangeArrowheads="0"/>
          </p:cNvSpPr>
          <p:nvPr isPhoto="0" userDrawn="0"/>
        </p:nvSpPr>
        <p:spPr bwMode="auto">
          <a:xfrm>
            <a:off x="3334375" y="4020418"/>
            <a:ext cx="7615282" cy="830997"/>
          </a:xfrm>
          <a:prstGeom prst="rect">
            <a:avLst/>
          </a:prstGeom>
          <a:noFill/>
        </p:spPr>
        <p:txBody>
          <a:bodyPr wrap="square" rtlCol="0">
            <a:spAutoFit/>
          </a:bodyPr>
          <a:lstStyle/>
          <a:p>
            <a:pPr>
              <a:defRPr/>
            </a:pPr>
            <a:r>
              <a:rPr lang="fr-FR" sz="2400">
                <a:latin typeface="Trebuchet MS"/>
              </a:rPr>
              <a:t>D’autres élaborent une évaluation type E3C </a:t>
            </a:r>
            <a:r>
              <a:rPr lang="fr-FR" sz="2400" b="1">
                <a:latin typeface="Trebuchet MS"/>
              </a:rPr>
              <a:t>réponse à une question problématisée.</a:t>
            </a:r>
            <a:endParaRPr/>
          </a:p>
        </p:txBody>
      </p:sp>
      <p:sp>
        <p:nvSpPr>
          <p:cNvPr id="8" name="ZoneTexte 11" hidden="0"/>
          <p:cNvSpPr>
            <a:spLocks noAdjustHandles="0" noChangeArrowheads="0"/>
          </p:cNvSpPr>
          <p:nvPr isPhoto="0" userDrawn="0"/>
        </p:nvSpPr>
        <p:spPr bwMode="auto">
          <a:xfrm>
            <a:off x="4087718" y="33477"/>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pic>
        <p:nvPicPr>
          <p:cNvPr id="9" name="Graphique 12" descr="Document" hidden="0"/>
          <p:cNvPicPr>
            <a:picLocks noChangeAspect="1"/>
          </p:cNvPicPr>
          <p:nvPr isPhoto="0" userDrawn="0"/>
        </p:nvPicPr>
        <p:blipFill>
          <a:blip r:embed="rId3"/>
          <a:stretch/>
        </p:blipFill>
        <p:spPr bwMode="auto">
          <a:xfrm>
            <a:off x="1242343" y="2721190"/>
            <a:ext cx="2013834" cy="20138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1">
        <p:wipe dir="l"/>
      </p:transition>
    </mc:Choice>
    <mc:Fallback>
      <p:transition spd="med" advClick="1">
        <p:wipe dir="l"/>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4" name="Graphique 4" descr="Index pointant vers la droite vu du côté du dos de la main " hidden="0"/>
          <p:cNvPicPr>
            <a:picLocks noChangeAspect="1"/>
          </p:cNvPicPr>
          <p:nvPr isPhoto="0" userDrawn="0"/>
        </p:nvPicPr>
        <p:blipFill>
          <a:blip r:embed="rId2"/>
          <a:stretch/>
        </p:blipFill>
        <p:spPr bwMode="auto">
          <a:xfrm>
            <a:off x="1165834" y="983284"/>
            <a:ext cx="536714" cy="536714"/>
          </a:xfrm>
          <a:prstGeom prst="rect">
            <a:avLst/>
          </a:prstGeom>
        </p:spPr>
      </p:pic>
      <p:sp>
        <p:nvSpPr>
          <p:cNvPr id="5" name="ZoneTexte 5" hidden="0"/>
          <p:cNvSpPr>
            <a:spLocks noAdjustHandles="0" noChangeArrowheads="0"/>
          </p:cNvSpPr>
          <p:nvPr isPhoto="0" userDrawn="0"/>
        </p:nvSpPr>
        <p:spPr bwMode="auto">
          <a:xfrm>
            <a:off x="2030527" y="1053136"/>
            <a:ext cx="3326552" cy="461665"/>
          </a:xfrm>
          <a:prstGeom prst="rect">
            <a:avLst/>
          </a:prstGeom>
          <a:noFill/>
        </p:spPr>
        <p:txBody>
          <a:bodyPr wrap="none" rtlCol="0">
            <a:spAutoFit/>
          </a:bodyPr>
          <a:lstStyle/>
          <a:p>
            <a:pPr>
              <a:defRPr/>
            </a:pPr>
            <a:r>
              <a:rPr lang="fr-FR" sz="2400" b="1">
                <a:latin typeface="Trebuchet MS"/>
              </a:rPr>
              <a:t>H6 : En classe entière</a:t>
            </a:r>
            <a:endParaRPr/>
          </a:p>
        </p:txBody>
      </p:sp>
      <p:sp>
        <p:nvSpPr>
          <p:cNvPr id="6" name="ZoneTexte 7" hidden="0"/>
          <p:cNvSpPr>
            <a:spLocks noAdjustHandles="0" noChangeArrowheads="0"/>
          </p:cNvSpPr>
          <p:nvPr isPhoto="0" userDrawn="0"/>
        </p:nvSpPr>
        <p:spPr bwMode="auto">
          <a:xfrm>
            <a:off x="531719" y="1811341"/>
            <a:ext cx="6324167" cy="461665"/>
          </a:xfrm>
          <a:prstGeom prst="rect">
            <a:avLst/>
          </a:prstGeom>
          <a:noFill/>
        </p:spPr>
        <p:txBody>
          <a:bodyPr wrap="none" rtlCol="0">
            <a:spAutoFit/>
          </a:bodyPr>
          <a:lstStyle/>
          <a:p>
            <a:pPr lvl="0">
              <a:defRPr/>
            </a:pPr>
            <a:r>
              <a:rPr lang="fr-FR" sz="2400">
                <a:latin typeface="Trebuchet MS"/>
              </a:rPr>
              <a:t>Les élèves individuellement passent le QCM.</a:t>
            </a:r>
            <a:endParaRPr/>
          </a:p>
        </p:txBody>
      </p:sp>
      <p:sp>
        <p:nvSpPr>
          <p:cNvPr id="7" name="ZoneTexte 16" hidden="0"/>
          <p:cNvSpPr>
            <a:spLocks noAdjustHandles="0" noChangeArrowheads="0"/>
          </p:cNvSpPr>
          <p:nvPr isPhoto="0" userDrawn="0"/>
        </p:nvSpPr>
        <p:spPr bwMode="auto">
          <a:xfrm>
            <a:off x="2343089" y="2681531"/>
            <a:ext cx="9559027" cy="461665"/>
          </a:xfrm>
          <a:prstGeom prst="rect">
            <a:avLst/>
          </a:prstGeom>
          <a:noFill/>
        </p:spPr>
        <p:txBody>
          <a:bodyPr wrap="none" rtlCol="0">
            <a:spAutoFit/>
          </a:bodyPr>
          <a:lstStyle/>
          <a:p>
            <a:pPr>
              <a:defRPr/>
            </a:pPr>
            <a:r>
              <a:rPr lang="fr-FR" sz="2400">
                <a:latin typeface="Trebuchet MS"/>
              </a:rPr>
              <a:t>Présentation du sujet de la </a:t>
            </a:r>
            <a:r>
              <a:rPr lang="fr-FR" sz="2400" b="1">
                <a:latin typeface="Trebuchet MS"/>
              </a:rPr>
              <a:t>réponse à une question problématisée.</a:t>
            </a:r>
            <a:endParaRPr lang="fr-FR" sz="2400">
              <a:latin typeface="Trebuchet MS"/>
            </a:endParaRPr>
          </a:p>
        </p:txBody>
      </p:sp>
      <p:sp>
        <p:nvSpPr>
          <p:cNvPr id="8" name="ZoneTexte 17" hidden="0"/>
          <p:cNvSpPr>
            <a:spLocks noAdjustHandles="0" noChangeArrowheads="0"/>
          </p:cNvSpPr>
          <p:nvPr isPhoto="0" userDrawn="0"/>
        </p:nvSpPr>
        <p:spPr bwMode="auto">
          <a:xfrm>
            <a:off x="2744898" y="3848863"/>
            <a:ext cx="7173521" cy="830997"/>
          </a:xfrm>
          <a:prstGeom prst="rect">
            <a:avLst/>
          </a:prstGeom>
          <a:noFill/>
        </p:spPr>
        <p:txBody>
          <a:bodyPr wrap="square" rtlCol="0">
            <a:spAutoFit/>
          </a:bodyPr>
          <a:lstStyle/>
          <a:p>
            <a:pPr>
              <a:defRPr/>
            </a:pPr>
            <a:r>
              <a:rPr lang="fr-FR" sz="2400">
                <a:latin typeface="Trebuchet MS"/>
              </a:rPr>
              <a:t>Chez lui le professeur traite le sujet et insère des erreurs ; il faudra les repérer dans la copie</a:t>
            </a:r>
            <a:endParaRPr/>
          </a:p>
        </p:txBody>
      </p:sp>
      <p:pic>
        <p:nvPicPr>
          <p:cNvPr id="9" name="Graphique 10" descr="Index pointant vers la droite vu du côté du dos de la main " hidden="0"/>
          <p:cNvPicPr>
            <a:picLocks noChangeAspect="1"/>
          </p:cNvPicPr>
          <p:nvPr isPhoto="0" userDrawn="0"/>
        </p:nvPicPr>
        <p:blipFill>
          <a:blip r:embed="rId2"/>
          <a:stretch/>
        </p:blipFill>
        <p:spPr bwMode="auto">
          <a:xfrm>
            <a:off x="1165834" y="5401773"/>
            <a:ext cx="536714" cy="536714"/>
          </a:xfrm>
          <a:prstGeom prst="rect">
            <a:avLst/>
          </a:prstGeom>
        </p:spPr>
      </p:pic>
      <p:sp>
        <p:nvSpPr>
          <p:cNvPr id="10" name="ZoneTexte 11" hidden="0"/>
          <p:cNvSpPr>
            <a:spLocks noAdjustHandles="0" noChangeArrowheads="0"/>
          </p:cNvSpPr>
          <p:nvPr isPhoto="0" userDrawn="0"/>
        </p:nvSpPr>
        <p:spPr bwMode="auto">
          <a:xfrm>
            <a:off x="1861574" y="5401773"/>
            <a:ext cx="2745560" cy="461665"/>
          </a:xfrm>
          <a:prstGeom prst="rect">
            <a:avLst/>
          </a:prstGeom>
          <a:noFill/>
        </p:spPr>
        <p:txBody>
          <a:bodyPr wrap="none" rtlCol="0">
            <a:spAutoFit/>
          </a:bodyPr>
          <a:lstStyle/>
          <a:p>
            <a:pPr>
              <a:defRPr/>
            </a:pPr>
            <a:r>
              <a:rPr lang="fr-FR" sz="2400" b="1">
                <a:latin typeface="Trebuchet MS"/>
              </a:rPr>
              <a:t>H7 : ÉVALUATION </a:t>
            </a:r>
            <a:endParaRPr/>
          </a:p>
        </p:txBody>
      </p:sp>
      <p:sp>
        <p:nvSpPr>
          <p:cNvPr id="11" name="ZoneTexte 12" hidden="0"/>
          <p:cNvSpPr>
            <a:spLocks noAdjustHandles="0" noChangeArrowheads="0"/>
          </p:cNvSpPr>
          <p:nvPr isPhoto="0" userDrawn="0"/>
        </p:nvSpPr>
        <p:spPr bwMode="auto">
          <a:xfrm>
            <a:off x="2019201" y="6001933"/>
            <a:ext cx="9673369" cy="830997"/>
          </a:xfrm>
          <a:prstGeom prst="rect">
            <a:avLst/>
          </a:prstGeom>
          <a:noFill/>
        </p:spPr>
        <p:txBody>
          <a:bodyPr wrap="square" rtlCol="0">
            <a:spAutoFit/>
          </a:bodyPr>
          <a:lstStyle/>
          <a:p>
            <a:pPr>
              <a:defRPr/>
            </a:pPr>
            <a:r>
              <a:rPr lang="fr-FR" sz="2400">
                <a:latin typeface="Trebuchet MS"/>
              </a:rPr>
              <a:t>Les élèves individuellement corrigent les copies du professeur : </a:t>
            </a:r>
            <a:endParaRPr/>
          </a:p>
          <a:p>
            <a:pPr algn="ctr">
              <a:defRPr/>
            </a:pPr>
            <a:r>
              <a:rPr lang="fr-FR" sz="2400">
                <a:latin typeface="Trebuchet MS"/>
              </a:rPr>
              <a:t>saurez-vous repérer les erreurs ?</a:t>
            </a:r>
            <a:endParaRPr/>
          </a:p>
        </p:txBody>
      </p:sp>
      <p:pic>
        <p:nvPicPr>
          <p:cNvPr id="12" name="Graphique 8" descr="Domicile" hidden="0"/>
          <p:cNvPicPr>
            <a:picLocks noChangeAspect="1"/>
          </p:cNvPicPr>
          <p:nvPr isPhoto="0" userDrawn="0"/>
        </p:nvPicPr>
        <p:blipFill>
          <a:blip r:embed="rId3"/>
          <a:stretch/>
        </p:blipFill>
        <p:spPr bwMode="auto">
          <a:xfrm>
            <a:off x="1218488" y="3520771"/>
            <a:ext cx="1286173" cy="1286173"/>
          </a:xfrm>
          <a:prstGeom prst="rect">
            <a:avLst/>
          </a:prstGeom>
        </p:spPr>
      </p:pic>
      <p:sp>
        <p:nvSpPr>
          <p:cNvPr id="13" name="ZoneTexte 13" hidden="0"/>
          <p:cNvSpPr>
            <a:spLocks noAdjustHandles="0" noChangeArrowheads="0"/>
          </p:cNvSpPr>
          <p:nvPr isPhoto="0" userDrawn="0"/>
        </p:nvSpPr>
        <p:spPr bwMode="auto">
          <a:xfrm>
            <a:off x="3693804" y="182946"/>
            <a:ext cx="4804392" cy="461665"/>
          </a:xfrm>
          <a:prstGeom prst="rect">
            <a:avLst/>
          </a:prstGeom>
          <a:noFill/>
        </p:spPr>
        <p:txBody>
          <a:bodyPr wrap="none" rtlCol="0">
            <a:spAutoFit/>
          </a:bodyPr>
          <a:lstStyle/>
          <a:p>
            <a:pPr algn="ctr">
              <a:defRPr/>
            </a:pPr>
            <a:r>
              <a:rPr lang="fr-FR" sz="2400" b="1">
                <a:solidFill>
                  <a:srgbClr val="00B050"/>
                </a:solidFill>
                <a:latin typeface="Trebuchet MS"/>
              </a:rPr>
              <a:t>DÉROULEMENT DE LA SÉQUENCE</a:t>
            </a:r>
            <a:endParaRPr/>
          </a:p>
        </p:txBody>
      </p:sp>
    </p:spTree>
  </p:cSld>
  <p:clrMapOvr>
    <a:masterClrMapping/>
  </p:clrMapOvr>
  <mc:AlternateContent xmlns:mc="http://schemas.openxmlformats.org/markup-compatibility/2006">
    <mc:Choice xmlns:p14="http://schemas.microsoft.com/office/powerpoint/2010/main" Requires="p14">
      <p:transition spd="med" p14:dur="750" advClick="1">
        <p:wipe dir="l"/>
      </p:transition>
    </mc:Choice>
    <mc:Fallback>
      <p:transition spd="med" advClick="1">
        <p:wipe dir="l"/>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ZoneTexte 1" hidden="0"/>
          <p:cNvSpPr>
            <a:spLocks noAdjustHandles="0" noChangeArrowheads="0"/>
          </p:cNvSpPr>
          <p:nvPr isPhoto="0" userDrawn="0"/>
        </p:nvSpPr>
        <p:spPr bwMode="auto">
          <a:xfrm>
            <a:off x="3545305" y="184604"/>
            <a:ext cx="4335739" cy="461665"/>
          </a:xfrm>
          <a:prstGeom prst="rect">
            <a:avLst/>
          </a:prstGeom>
          <a:noFill/>
        </p:spPr>
        <p:txBody>
          <a:bodyPr wrap="none" rtlCol="0">
            <a:spAutoFit/>
          </a:bodyPr>
          <a:lstStyle/>
          <a:p>
            <a:pPr>
              <a:defRPr/>
            </a:pPr>
            <a:r>
              <a:rPr lang="fr-FR" sz="2400" b="1">
                <a:latin typeface="Trebuchet MS"/>
              </a:rPr>
              <a:t>BIBLIOGRAPHIE/SITOGRAPHIE</a:t>
            </a:r>
            <a:endParaRPr/>
          </a:p>
        </p:txBody>
      </p:sp>
      <p:pic>
        <p:nvPicPr>
          <p:cNvPr id="5" name="Picture 4" descr="La classe renversée - L'Innovation pédagogique par le changement de posture" hidden="0"/>
          <p:cNvPicPr>
            <a:picLocks noChangeAspect="1" noChangeArrowheads="1"/>
          </p:cNvPicPr>
          <p:nvPr isPhoto="0" userDrawn="0"/>
        </p:nvPicPr>
        <p:blipFill>
          <a:blip r:embed="rId2"/>
          <a:stretch/>
        </p:blipFill>
        <p:spPr bwMode="auto">
          <a:xfrm>
            <a:off x="327526" y="646269"/>
            <a:ext cx="1270000" cy="1841500"/>
          </a:xfrm>
          <a:prstGeom prst="rect">
            <a:avLst/>
          </a:prstGeom>
          <a:noFill/>
        </p:spPr>
      </p:pic>
      <p:sp>
        <p:nvSpPr>
          <p:cNvPr id="6" name="ZoneTexte 4" hidden="0"/>
          <p:cNvSpPr>
            <a:spLocks noAdjustHandles="0" noChangeArrowheads="0"/>
          </p:cNvSpPr>
          <p:nvPr isPhoto="0" userDrawn="0"/>
        </p:nvSpPr>
        <p:spPr bwMode="auto">
          <a:xfrm>
            <a:off x="1653675" y="1280592"/>
            <a:ext cx="10210799" cy="707886"/>
          </a:xfrm>
          <a:prstGeom prst="rect">
            <a:avLst/>
          </a:prstGeom>
          <a:noFill/>
        </p:spPr>
        <p:txBody>
          <a:bodyPr wrap="square" rtlCol="0">
            <a:spAutoFit/>
          </a:bodyPr>
          <a:lstStyle/>
          <a:p>
            <a:pPr>
              <a:defRPr/>
            </a:pPr>
            <a:r>
              <a:rPr lang="fr-FR" sz="2000">
                <a:latin typeface="Trebuchet MS"/>
              </a:rPr>
              <a:t>J-C Cailliez, </a:t>
            </a:r>
            <a:r>
              <a:rPr lang="fr-FR" sz="2000" i="1">
                <a:latin typeface="Trebuchet MS"/>
              </a:rPr>
              <a:t>La classe renversée - L'Innovation pédagogique par le changement de posture</a:t>
            </a:r>
            <a:r>
              <a:rPr lang="fr-FR" sz="2000">
                <a:latin typeface="Trebuchet MS"/>
              </a:rPr>
              <a:t>, Ellipses, 2017.</a:t>
            </a:r>
            <a:endParaRPr/>
          </a:p>
        </p:txBody>
      </p:sp>
      <p:sp>
        <p:nvSpPr>
          <p:cNvPr id="7" name="Rectangle 2" hidden="0"/>
          <p:cNvSpPr/>
          <p:nvPr isPhoto="0" userDrawn="0"/>
        </p:nvSpPr>
        <p:spPr bwMode="auto">
          <a:xfrm>
            <a:off x="1996736" y="5699101"/>
            <a:ext cx="4099264" cy="400110"/>
          </a:xfrm>
          <a:prstGeom prst="rect">
            <a:avLst/>
          </a:prstGeom>
        </p:spPr>
        <p:txBody>
          <a:bodyPr wrap="none">
            <a:spAutoFit/>
          </a:bodyPr>
          <a:lstStyle/>
          <a:p>
            <a:pPr>
              <a:defRPr/>
            </a:pPr>
            <a:r>
              <a:rPr lang="fr-FR" sz="2000">
                <a:latin typeface="Trebuchet MS"/>
              </a:rPr>
              <a:t>http://</a:t>
            </a:r>
            <a:r>
              <a:rPr lang="fr-FR" sz="2000">
                <a:latin typeface="Trebuchet MS"/>
              </a:rPr>
              <a:t>www.laclasseinversee.com</a:t>
            </a:r>
            <a:endParaRPr lang="fr-FR" sz="2000">
              <a:latin typeface="Trebuchet MS"/>
            </a:endParaRPr>
          </a:p>
        </p:txBody>
      </p:sp>
      <p:pic>
        <p:nvPicPr>
          <p:cNvPr id="8" name="Image 3" hidden="0"/>
          <p:cNvPicPr>
            <a:picLocks noChangeAspect="1"/>
          </p:cNvPicPr>
          <p:nvPr isPhoto="0" userDrawn="0"/>
        </p:nvPicPr>
        <p:blipFill>
          <a:blip r:embed="rId3"/>
          <a:stretch/>
        </p:blipFill>
        <p:spPr bwMode="auto">
          <a:xfrm>
            <a:off x="252613" y="2782288"/>
            <a:ext cx="1479701" cy="2087235"/>
          </a:xfrm>
          <a:prstGeom prst="rect">
            <a:avLst/>
          </a:prstGeom>
        </p:spPr>
      </p:pic>
      <p:sp>
        <p:nvSpPr>
          <p:cNvPr id="9" name="ZoneTexte 7" hidden="0"/>
          <p:cNvSpPr>
            <a:spLocks noAdjustHandles="0" noChangeArrowheads="0"/>
          </p:cNvSpPr>
          <p:nvPr isPhoto="0" userDrawn="0"/>
        </p:nvSpPr>
        <p:spPr bwMode="auto">
          <a:xfrm>
            <a:off x="1732314" y="3743762"/>
            <a:ext cx="7187098" cy="400110"/>
          </a:xfrm>
          <a:prstGeom prst="rect">
            <a:avLst/>
          </a:prstGeom>
          <a:noFill/>
        </p:spPr>
        <p:txBody>
          <a:bodyPr wrap="square" rtlCol="0">
            <a:spAutoFit/>
          </a:bodyPr>
          <a:lstStyle/>
          <a:p>
            <a:pPr>
              <a:defRPr/>
            </a:pPr>
            <a:r>
              <a:rPr lang="fr-FR" sz="2000" i="1">
                <a:latin typeface="Trebuchet MS"/>
              </a:rPr>
              <a:t>Classes inversées</a:t>
            </a:r>
            <a:r>
              <a:rPr lang="fr-FR" sz="2000">
                <a:latin typeface="Trebuchet MS"/>
              </a:rPr>
              <a:t>, Cahiers pédagogiques, N°537, mai 2017.</a:t>
            </a:r>
            <a:endParaRPr/>
          </a:p>
        </p:txBody>
      </p:sp>
      <p:pic>
        <p:nvPicPr>
          <p:cNvPr id="10" name="Image 5" hidden="0"/>
          <p:cNvPicPr>
            <a:picLocks noChangeAspect="1"/>
          </p:cNvPicPr>
          <p:nvPr isPhoto="0" userDrawn="0"/>
        </p:nvPicPr>
        <p:blipFill>
          <a:blip r:embed="rId4"/>
          <a:stretch/>
        </p:blipFill>
        <p:spPr bwMode="auto">
          <a:xfrm>
            <a:off x="373694" y="5235169"/>
            <a:ext cx="1358620" cy="13279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1">
        <p:push dir="u"/>
      </p:transition>
    </mc:Choice>
    <mc:Fallback>
      <p:transition spd="med" advClick="1">
        <p:push dir="u"/>
      </p:transition>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Words>0</Words>
  <Application>onlyoffice/5.3.4.3</Application>
  <DocSecurity>0</DocSecurity>
  <PresentationFormat>Grand écran</PresentationFormat>
  <Paragraphs>0</Paragraphs>
  <Slides>19</Slides>
  <Notes>19</Notes>
  <HiddenSlides>0</HiddenSlides>
  <MMClips>2</MMClips>
  <ScaleCrop>0</ScaleCrop>
  <HeadingPairs>
    <vt:vector size="4" baseType="variant">
      <vt:variant>
        <vt:lpstr>Theme</vt:lpstr>
      </vt:variant>
      <vt:variant>
        <vt:i4>1</vt:i4>
      </vt:variant>
      <vt:variant>
        <vt:lpstr>Slide Titles</vt:lpstr>
      </vt:variant>
      <vt:variant>
        <vt:i4>19</vt:i4>
      </vt:variant>
    </vt:vector>
  </HeadingPairs>
  <TitlesOfParts>
    <vt:vector size="2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VARIER LES SITUATIONS D‘APPRENTISSAGES INNOVER  LA CLASSE RENVERSÉE</dc:title>
  <dc:subject/>
  <dc:creator>Muriel Ravoteur</dc:creator>
  <cp:keywords/>
  <dc:description/>
  <dc:identifier/>
  <dc:language/>
  <cp:lastModifiedBy>Beuze Florence</cp:lastModifiedBy>
  <cp:revision>29</cp:revision>
  <dcterms:created xsi:type="dcterms:W3CDTF">2019-11-11T20:20:13Z</dcterms:created>
  <dcterms:modified xsi:type="dcterms:W3CDTF">2019-11-27T01:15:10Z</dcterms:modified>
  <cp:category/>
  <cp:contentStatus/>
  <cp:version/>
</cp:coreProperties>
</file>