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57" r:id="rId4"/>
    <p:sldId id="285" r:id="rId5"/>
    <p:sldId id="258" r:id="rId6"/>
    <p:sldId id="261" r:id="rId7"/>
    <p:sldId id="260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73" r:id="rId16"/>
    <p:sldId id="274" r:id="rId17"/>
    <p:sldId id="277" r:id="rId18"/>
    <p:sldId id="275" r:id="rId19"/>
    <p:sldId id="278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00FF00"/>
    <a:srgbClr val="FFCC66"/>
    <a:srgbClr val="FFCC00"/>
    <a:srgbClr val="FFFF00"/>
    <a:srgbClr val="00FFFF"/>
    <a:srgbClr val="FF99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46" autoAdjust="0"/>
  </p:normalViewPr>
  <p:slideViewPr>
    <p:cSldViewPr>
      <p:cViewPr varScale="1">
        <p:scale>
          <a:sx n="78" d="100"/>
          <a:sy n="78" d="100"/>
        </p:scale>
        <p:origin x="19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B5E5C-FB27-45EC-8ABF-4725ABCD290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0226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428B2-4CD2-4BFE-9317-C6B86987C4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445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79262-F0EB-4890-A8C4-1F48E88F03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283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59DD4-A72B-4FBA-AA28-F733A0D55E5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5407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ECEEF4-7764-4827-8ED0-65FCE7DEF6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7215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F73E2-5D3E-4215-A4AC-A301CEDB236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1137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64180-EF46-4ED3-B82C-D64028D0CF7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5153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DDD20-BD9B-4F52-807E-21A08B68C66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2272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08530-1C3F-432D-82D0-A6A4CF3B13D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5263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BB625-644A-40D0-A06B-6EDD70806B9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50881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96308-8433-4BE2-B55D-8728FC4AEA5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828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A0B8A8D-2FAD-4DE1-937A-F867F817AD7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9892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C635FF04-F583-4E9A-BDD4-D4553989CC88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cy.bertin.elisabeth@wanadoo.f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470025"/>
          </a:xfrm>
        </p:spPr>
        <p:txBody>
          <a:bodyPr/>
          <a:lstStyle/>
          <a:p>
            <a:r>
              <a:rPr lang="fr-FR" altLang="fr-FR"/>
              <a:t>L’ORGANISATION DE L’ESPACE EN MARTINIQUE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5105400"/>
            <a:ext cx="6400800" cy="1752600"/>
          </a:xfrm>
        </p:spPr>
        <p:txBody>
          <a:bodyPr/>
          <a:lstStyle/>
          <a:p>
            <a:r>
              <a:rPr lang="fr-FR" altLang="fr-FR" sz="2800"/>
              <a:t>Yvan BERTIN</a:t>
            </a:r>
          </a:p>
          <a:p>
            <a:r>
              <a:rPr lang="fr-FR" altLang="fr-FR" sz="2800"/>
              <a:t>Lycée de Bellevue - Fort de France Martinique</a:t>
            </a:r>
          </a:p>
        </p:txBody>
      </p:sp>
      <p:pic>
        <p:nvPicPr>
          <p:cNvPr id="4102" name="Picture 6" descr="Autorou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2268538" cy="1728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Ste-A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492375"/>
            <a:ext cx="2374900" cy="1728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Lycée de Bellev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92375"/>
            <a:ext cx="2232025" cy="1728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Les pit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492375"/>
            <a:ext cx="2195512" cy="1728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Sans titr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2268538" cy="1728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0"/>
            <a:ext cx="914400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b="1"/>
              <a:t>L’ORGANISATION DE L’ESPACE EN MARTINIQUE</a:t>
            </a:r>
          </a:p>
          <a:p>
            <a:endParaRPr lang="fr-FR" altLang="fr-FR" b="1"/>
          </a:p>
          <a:p>
            <a:r>
              <a:rPr lang="fr-FR" altLang="fr-FR" b="1"/>
              <a:t>Présentation</a:t>
            </a:r>
          </a:p>
          <a:p>
            <a:endParaRPr lang="fr-FR" altLang="fr-FR"/>
          </a:p>
          <a:p>
            <a:r>
              <a:rPr lang="fr-FR" altLang="fr-FR"/>
              <a:t>La réalisation d’un croquis d’organisation de l’espace s’appuie sur des éléments de structuration, de différenciation ainsi que sur des dynamiques spatiales. </a:t>
            </a:r>
          </a:p>
          <a:p>
            <a:r>
              <a:rPr lang="fr-FR" altLang="fr-FR"/>
              <a:t>Tout en tenant compte de cette démarche géographique, nous vous proposons ci-dessous un croquis d’organisation de l’espace en Martinique. Il s’agit d’un croquis qui mobilise la notion de polarisation à différentes échelles, notamment l’échelle locale et l’échelle nationale.  </a:t>
            </a:r>
          </a:p>
          <a:p>
            <a:r>
              <a:rPr lang="fr-FR" altLang="fr-FR"/>
              <a:t>Il est bien évidemment possible de choisir  d’autres problématiques avec d’autres  éléments de légende. </a:t>
            </a:r>
          </a:p>
          <a:p>
            <a:r>
              <a:rPr lang="fr-FR" altLang="fr-FR"/>
              <a:t>Quoi qu’il en soit, chaque élément de la légende doit être expliqué dans le cadre du cours par des documents appropriés. </a:t>
            </a:r>
          </a:p>
          <a:p>
            <a:r>
              <a:rPr lang="fr-FR" altLang="fr-FR"/>
              <a:t>Par exemple, les limites de  l’attractivité de l’agglomération foyalaise sont à discuter en fonction des éléments retenus (déplacements pendulaires, aires de chalandise, fonctions urbaines tertiaires supérieures…). </a:t>
            </a:r>
          </a:p>
          <a:p>
            <a:r>
              <a:rPr lang="fr-FR" altLang="fr-FR"/>
              <a:t>Par ailleurs, ce croquis s’appuie sur un certain nombre de notions dont il est possible de dresser la  liste  non exhaustive suivante par parties:</a:t>
            </a:r>
          </a:p>
          <a:p>
            <a:endParaRPr lang="fr-FR" altLang="fr-FR" b="1"/>
          </a:p>
          <a:p>
            <a:r>
              <a:rPr lang="fr-FR" altLang="fr-FR" b="1"/>
              <a:t>I. Le rôle-clé de l’agglomération foyalaise</a:t>
            </a:r>
          </a:p>
          <a:p>
            <a:r>
              <a:rPr lang="fr-FR" altLang="fr-FR" b="1"/>
              <a:t>Notions associées</a:t>
            </a:r>
            <a:r>
              <a:rPr lang="fr-FR" altLang="fr-FR"/>
              <a:t> : agglomération, macrocéphalie urbaine, métropolisation, fonctions urbaines, polarisation, déplacements pendulaires, équipements structurants….</a:t>
            </a:r>
            <a:endParaRPr lang="fr-FR" altLang="fr-FR" b="1"/>
          </a:p>
          <a:p>
            <a:r>
              <a:rPr lang="fr-FR" altLang="fr-FR" b="1"/>
              <a:t>II. Les contrastes spatiaux à l’échelle de la Martinique</a:t>
            </a:r>
          </a:p>
          <a:p>
            <a:r>
              <a:rPr lang="fr-FR" altLang="fr-FR" b="1"/>
              <a:t>Notions associées</a:t>
            </a:r>
            <a:r>
              <a:rPr lang="fr-FR" altLang="fr-FR"/>
              <a:t> : centre/périphérie, région polarisée, périurbanisation, littoral, pôle, déprise démographique.   </a:t>
            </a:r>
          </a:p>
          <a:p>
            <a:r>
              <a:rPr lang="fr-FR" altLang="fr-FR" b="1"/>
              <a:t>III. Intégration de la Martinique dans l’espace régional et national</a:t>
            </a:r>
          </a:p>
          <a:p>
            <a:r>
              <a:rPr lang="fr-FR" altLang="fr-FR" b="1"/>
              <a:t>Notions associées</a:t>
            </a:r>
            <a:r>
              <a:rPr lang="fr-FR" altLang="fr-FR"/>
              <a:t> : polarisation, intégration… </a:t>
            </a:r>
          </a:p>
          <a:p>
            <a:endParaRPr lang="fr-FR" altLang="fr-FR"/>
          </a:p>
          <a:p>
            <a:r>
              <a:rPr lang="fr-FR" altLang="fr-FR"/>
              <a:t>La réalisation de ce croquis en classe avec les élèves peut donner lieu à des démarches pédagogiques intégrant l’utilisation des TICE.   </a:t>
            </a:r>
          </a:p>
          <a:p>
            <a:endParaRPr lang="fr-FR" altLang="fr-FR"/>
          </a:p>
          <a:p>
            <a:r>
              <a:rPr lang="fr-FR" altLang="fr-FR" b="1"/>
              <a:t>NB</a:t>
            </a:r>
            <a:r>
              <a:rPr lang="fr-FR" altLang="fr-FR"/>
              <a:t> : Voir le fond de carte joint sur le site académique.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Limites communes avec échelle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3125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095375" y="425450"/>
            <a:ext cx="313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800"/>
              <a:t>Les communes de la Martinique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203575" y="3789363"/>
            <a:ext cx="1177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200"/>
              <a:t>Fort-de-France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916238" y="3573463"/>
            <a:ext cx="86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Schoelcher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2555875" y="3357563"/>
            <a:ext cx="889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Case-Pilote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411413" y="3068638"/>
            <a:ext cx="1009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Bellefontaine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484438" y="2781300"/>
            <a:ext cx="7921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Carbet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2339975" y="2205038"/>
            <a:ext cx="727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St-Pierre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3419475" y="1700213"/>
            <a:ext cx="121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Ajoupa-Bouillon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2771775" y="4724400"/>
            <a:ext cx="1293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Les Anses d’Arlet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3924300" y="5013325"/>
            <a:ext cx="911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Diamant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4859338" y="5157788"/>
            <a:ext cx="736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Ste-Luce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3276600" y="4076700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Les Trois-Ilets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3851275" y="1125538"/>
            <a:ext cx="981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Basse-Pointe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3492500" y="908050"/>
            <a:ext cx="752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Macouba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2339975" y="908050"/>
            <a:ext cx="106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Grand-Rivière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1979613" y="1412875"/>
            <a:ext cx="927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Prêcheur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284663" y="1412875"/>
            <a:ext cx="8429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Lorrain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2700338" y="1916113"/>
            <a:ext cx="989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Morne-rouge</a:t>
            </a: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3203575" y="2276475"/>
            <a:ext cx="11398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Fonds-St-Denis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3492500" y="2636838"/>
            <a:ext cx="9128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Morne-Vert</a:t>
            </a:r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3851275" y="3068638"/>
            <a:ext cx="776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St-Joseph</a:t>
            </a:r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4427538" y="2636838"/>
            <a:ext cx="936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Gros-Morne</a:t>
            </a: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4572000" y="1557338"/>
            <a:ext cx="876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Marigot</a:t>
            </a: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5076825" y="2133600"/>
            <a:ext cx="6016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Trinité</a:t>
            </a: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5292725" y="2997200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Robert</a:t>
            </a:r>
          </a:p>
        </p:txBody>
      </p: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5651500" y="3429000"/>
            <a:ext cx="9096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François</a:t>
            </a:r>
          </a:p>
        </p:txBody>
      </p:sp>
      <p:sp>
        <p:nvSpPr>
          <p:cNvPr id="6178" name="Text Box 34"/>
          <p:cNvSpPr txBox="1">
            <a:spLocks noChangeArrowheads="1"/>
          </p:cNvSpPr>
          <p:nvPr/>
        </p:nvSpPr>
        <p:spPr bwMode="auto">
          <a:xfrm>
            <a:off x="4572000" y="3429000"/>
            <a:ext cx="971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Lamentin</a:t>
            </a:r>
          </a:p>
        </p:txBody>
      </p:sp>
      <p:sp>
        <p:nvSpPr>
          <p:cNvPr id="6179" name="Text Box 35"/>
          <p:cNvSpPr txBox="1">
            <a:spLocks noChangeArrowheads="1"/>
          </p:cNvSpPr>
          <p:nvPr/>
        </p:nvSpPr>
        <p:spPr bwMode="auto">
          <a:xfrm>
            <a:off x="4716463" y="3933825"/>
            <a:ext cx="573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Ducos</a:t>
            </a:r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4572000" y="4365625"/>
            <a:ext cx="10175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Rivière-Salée</a:t>
            </a:r>
          </a:p>
        </p:txBody>
      </p:sp>
      <p:sp>
        <p:nvSpPr>
          <p:cNvPr id="6181" name="Text Box 37"/>
          <p:cNvSpPr txBox="1">
            <a:spLocks noChangeArrowheads="1"/>
          </p:cNvSpPr>
          <p:nvPr/>
        </p:nvSpPr>
        <p:spPr bwMode="auto">
          <a:xfrm>
            <a:off x="5292725" y="3933825"/>
            <a:ext cx="927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St-Esprit</a:t>
            </a:r>
          </a:p>
        </p:txBody>
      </p:sp>
      <p:sp>
        <p:nvSpPr>
          <p:cNvPr id="6182" name="Text Box 38"/>
          <p:cNvSpPr txBox="1">
            <a:spLocks noChangeArrowheads="1"/>
          </p:cNvSpPr>
          <p:nvPr/>
        </p:nvSpPr>
        <p:spPr bwMode="auto">
          <a:xfrm>
            <a:off x="6227763" y="4149725"/>
            <a:ext cx="8683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Vauclin</a:t>
            </a:r>
          </a:p>
        </p:txBody>
      </p:sp>
      <p:sp>
        <p:nvSpPr>
          <p:cNvPr id="6183" name="Text Box 39"/>
          <p:cNvSpPr txBox="1">
            <a:spLocks noChangeArrowheads="1"/>
          </p:cNvSpPr>
          <p:nvPr/>
        </p:nvSpPr>
        <p:spPr bwMode="auto">
          <a:xfrm>
            <a:off x="5292725" y="4724400"/>
            <a:ext cx="10429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Rivière-Pilote</a:t>
            </a:r>
          </a:p>
        </p:txBody>
      </p:sp>
      <p:sp>
        <p:nvSpPr>
          <p:cNvPr id="6184" name="Text Box 40"/>
          <p:cNvSpPr txBox="1">
            <a:spLocks noChangeArrowheads="1"/>
          </p:cNvSpPr>
          <p:nvPr/>
        </p:nvSpPr>
        <p:spPr bwMode="auto">
          <a:xfrm>
            <a:off x="5940425" y="4941888"/>
            <a:ext cx="7572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Marin</a:t>
            </a:r>
          </a:p>
        </p:txBody>
      </p:sp>
      <p:sp>
        <p:nvSpPr>
          <p:cNvPr id="6185" name="Text Box 41"/>
          <p:cNvSpPr txBox="1">
            <a:spLocks noChangeArrowheads="1"/>
          </p:cNvSpPr>
          <p:nvPr/>
        </p:nvSpPr>
        <p:spPr bwMode="auto">
          <a:xfrm>
            <a:off x="5795963" y="5300663"/>
            <a:ext cx="7604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Ste-Anne</a:t>
            </a:r>
          </a:p>
        </p:txBody>
      </p:sp>
      <p:sp>
        <p:nvSpPr>
          <p:cNvPr id="6186" name="Text Box 42"/>
          <p:cNvSpPr txBox="1">
            <a:spLocks noChangeArrowheads="1"/>
          </p:cNvSpPr>
          <p:nvPr/>
        </p:nvSpPr>
        <p:spPr bwMode="auto">
          <a:xfrm>
            <a:off x="4932363" y="1916113"/>
            <a:ext cx="7953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Ste-Marie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 descr="martinique fon de cart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7950" y="1023938"/>
            <a:ext cx="3848100" cy="4657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54280" name="AutoShape 8"/>
          <p:cNvSpPr>
            <a:spLocks noChangeArrowheads="1"/>
          </p:cNvSpPr>
          <p:nvPr/>
        </p:nvSpPr>
        <p:spPr bwMode="auto">
          <a:xfrm>
            <a:off x="3276600" y="1484313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3779838" y="2565400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5724525" y="3716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2195513" y="1052513"/>
            <a:ext cx="203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Montagne Pelée (1397 m)</a:t>
            </a:r>
          </a:p>
        </p:txBody>
      </p:sp>
      <p:sp>
        <p:nvSpPr>
          <p:cNvPr id="54284" name="Text Box 12"/>
          <p:cNvSpPr txBox="1">
            <a:spLocks noChangeArrowheads="1"/>
          </p:cNvSpPr>
          <p:nvPr/>
        </p:nvSpPr>
        <p:spPr bwMode="auto">
          <a:xfrm>
            <a:off x="3924300" y="2349500"/>
            <a:ext cx="13700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Pitons du Carbet</a:t>
            </a:r>
          </a:p>
        </p:txBody>
      </p:sp>
      <p:sp>
        <p:nvSpPr>
          <p:cNvPr id="54285" name="Text Box 13"/>
          <p:cNvSpPr txBox="1">
            <a:spLocks noChangeArrowheads="1"/>
          </p:cNvSpPr>
          <p:nvPr/>
        </p:nvSpPr>
        <p:spPr bwMode="auto">
          <a:xfrm>
            <a:off x="5364163" y="1628775"/>
            <a:ext cx="1098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La Caravelle</a:t>
            </a:r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5940425" y="3789363"/>
            <a:ext cx="1736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Montagne du Vauclin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2700338" y="3573463"/>
            <a:ext cx="1882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Baie de Fort-de-France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1455738" y="2058988"/>
            <a:ext cx="1419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Baie de St-Pierre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 rot="-1375684">
            <a:off x="4500563" y="3141663"/>
            <a:ext cx="873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 i="1"/>
              <a:t>La Lézarde</a:t>
            </a: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 rot="-669777">
            <a:off x="4787900" y="3789363"/>
            <a:ext cx="9794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 i="1"/>
              <a:t>Rivière salée</a:t>
            </a:r>
          </a:p>
        </p:txBody>
      </p:sp>
      <p:sp>
        <p:nvSpPr>
          <p:cNvPr id="54291" name="Text Box 19"/>
          <p:cNvSpPr txBox="1">
            <a:spLocks noChangeArrowheads="1"/>
          </p:cNvSpPr>
          <p:nvPr/>
        </p:nvSpPr>
        <p:spPr bwMode="auto">
          <a:xfrm>
            <a:off x="5580063" y="4652963"/>
            <a:ext cx="1220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Baie du Marin</a:t>
            </a:r>
          </a:p>
        </p:txBody>
      </p:sp>
      <p:sp>
        <p:nvSpPr>
          <p:cNvPr id="54292" name="Text Box 20"/>
          <p:cNvSpPr txBox="1">
            <a:spLocks noChangeArrowheads="1"/>
          </p:cNvSpPr>
          <p:nvPr/>
        </p:nvSpPr>
        <p:spPr bwMode="auto">
          <a:xfrm>
            <a:off x="1331913" y="307975"/>
            <a:ext cx="266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800"/>
              <a:t>Relief et hydrographie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fr-FR"/>
              <a:t>I. Le rôle-clé de l’agglomération foyalaise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opie de Point communaux seuls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3125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2987675" y="3860800"/>
            <a:ext cx="1249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Fort-de-France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23850" y="26035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/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042988" y="333375"/>
            <a:ext cx="2643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Fort-de-France , capitale régionale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Copie de limites de l'agglo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3125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4140200" y="2781300"/>
            <a:ext cx="876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St-Joseph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787900" y="3500438"/>
            <a:ext cx="1096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 Lamentin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2843213" y="3357563"/>
            <a:ext cx="974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Schoelcher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2987675" y="3860800"/>
            <a:ext cx="1249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Fort-de-France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395288" y="404813"/>
            <a:ext cx="576262" cy="3587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1311275" y="403225"/>
            <a:ext cx="1947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Agglomération foyalaise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2" name="Picture 32" descr="A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3125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15" name="Oval 35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17" name="Oval 37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18" name="Rectangle 38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519" name="Freeform 39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520" name="Freeform 40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521" name="Freeform 41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522" name="Text Box 42"/>
          <p:cNvSpPr txBox="1">
            <a:spLocks noChangeArrowheads="1"/>
          </p:cNvSpPr>
          <p:nvPr/>
        </p:nvSpPr>
        <p:spPr bwMode="auto">
          <a:xfrm>
            <a:off x="4859338" y="3860800"/>
            <a:ext cx="639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Ducos</a:t>
            </a:r>
          </a:p>
        </p:txBody>
      </p:sp>
      <p:sp>
        <p:nvSpPr>
          <p:cNvPr id="20523" name="Text Box 43"/>
          <p:cNvSpPr txBox="1">
            <a:spLocks noChangeArrowheads="1"/>
          </p:cNvSpPr>
          <p:nvPr/>
        </p:nvSpPr>
        <p:spPr bwMode="auto">
          <a:xfrm>
            <a:off x="4932363" y="5013325"/>
            <a:ext cx="811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Ste Luce</a:t>
            </a:r>
          </a:p>
        </p:txBody>
      </p:sp>
      <p:sp>
        <p:nvSpPr>
          <p:cNvPr id="20524" name="Text Box 44"/>
          <p:cNvSpPr txBox="1">
            <a:spLocks noChangeArrowheads="1"/>
          </p:cNvSpPr>
          <p:nvPr/>
        </p:nvSpPr>
        <p:spPr bwMode="auto">
          <a:xfrm>
            <a:off x="2555875" y="3284538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Case Pilote</a:t>
            </a:r>
          </a:p>
        </p:txBody>
      </p:sp>
      <p:sp>
        <p:nvSpPr>
          <p:cNvPr id="20525" name="Text Box 45"/>
          <p:cNvSpPr txBox="1">
            <a:spLocks noChangeArrowheads="1"/>
          </p:cNvSpPr>
          <p:nvPr/>
        </p:nvSpPr>
        <p:spPr bwMode="auto">
          <a:xfrm>
            <a:off x="5003800" y="2133600"/>
            <a:ext cx="666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Trinité</a:t>
            </a:r>
          </a:p>
        </p:txBody>
      </p:sp>
      <p:sp>
        <p:nvSpPr>
          <p:cNvPr id="20526" name="Text Box 46"/>
          <p:cNvSpPr txBox="1">
            <a:spLocks noChangeArrowheads="1"/>
          </p:cNvSpPr>
          <p:nvPr/>
        </p:nvSpPr>
        <p:spPr bwMode="auto">
          <a:xfrm>
            <a:off x="5292725" y="2924175"/>
            <a:ext cx="900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 Robert</a:t>
            </a:r>
          </a:p>
        </p:txBody>
      </p:sp>
      <p:sp>
        <p:nvSpPr>
          <p:cNvPr id="20527" name="Text Box 47"/>
          <p:cNvSpPr txBox="1">
            <a:spLocks noChangeArrowheads="1"/>
          </p:cNvSpPr>
          <p:nvPr/>
        </p:nvSpPr>
        <p:spPr bwMode="auto">
          <a:xfrm>
            <a:off x="5795963" y="3357563"/>
            <a:ext cx="1028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 François</a:t>
            </a:r>
          </a:p>
        </p:txBody>
      </p:sp>
      <p:sp>
        <p:nvSpPr>
          <p:cNvPr id="20528" name="Text Box 48"/>
          <p:cNvSpPr txBox="1">
            <a:spLocks noChangeArrowheads="1"/>
          </p:cNvSpPr>
          <p:nvPr/>
        </p:nvSpPr>
        <p:spPr bwMode="auto">
          <a:xfrm>
            <a:off x="4643438" y="4365625"/>
            <a:ext cx="1152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Rivière-Salée</a:t>
            </a:r>
          </a:p>
        </p:txBody>
      </p:sp>
      <p:sp>
        <p:nvSpPr>
          <p:cNvPr id="20529" name="Text Box 49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20530" name="Text Box 50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20531" name="Freeform 51"/>
          <p:cNvSpPr>
            <a:spLocks/>
          </p:cNvSpPr>
          <p:nvPr/>
        </p:nvSpPr>
        <p:spPr bwMode="auto">
          <a:xfrm>
            <a:off x="468313" y="333375"/>
            <a:ext cx="120650" cy="647700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532" name="Text Box 52"/>
          <p:cNvSpPr txBox="1">
            <a:spLocks noChangeArrowheads="1"/>
          </p:cNvSpPr>
          <p:nvPr/>
        </p:nvSpPr>
        <p:spPr bwMode="auto">
          <a:xfrm>
            <a:off x="950913" y="403225"/>
            <a:ext cx="2584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Limites de l’attractivité foyalaise </a:t>
            </a:r>
          </a:p>
        </p:txBody>
      </p:sp>
      <p:sp>
        <p:nvSpPr>
          <p:cNvPr id="20533" name="Text Box 53"/>
          <p:cNvSpPr txBox="1">
            <a:spLocks noChangeArrowheads="1"/>
          </p:cNvSpPr>
          <p:nvPr/>
        </p:nvSpPr>
        <p:spPr bwMode="auto">
          <a:xfrm>
            <a:off x="3132138" y="4005263"/>
            <a:ext cx="1225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Les Trois-Ilets</a:t>
            </a:r>
          </a:p>
        </p:txBody>
      </p:sp>
      <p:sp>
        <p:nvSpPr>
          <p:cNvPr id="20534" name="Text Box 54"/>
          <p:cNvSpPr txBox="1">
            <a:spLocks noChangeArrowheads="1"/>
          </p:cNvSpPr>
          <p:nvPr/>
        </p:nvSpPr>
        <p:spPr bwMode="auto">
          <a:xfrm>
            <a:off x="4500563" y="4724400"/>
            <a:ext cx="1028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 Diamant</a:t>
            </a:r>
          </a:p>
        </p:txBody>
      </p:sp>
      <p:sp>
        <p:nvSpPr>
          <p:cNvPr id="20535" name="Text Box 55"/>
          <p:cNvSpPr txBox="1">
            <a:spLocks noChangeArrowheads="1"/>
          </p:cNvSpPr>
          <p:nvPr/>
        </p:nvSpPr>
        <p:spPr bwMode="auto">
          <a:xfrm>
            <a:off x="2411413" y="2781300"/>
            <a:ext cx="8905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Le Carbet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61" name="Picture 33" descr="B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63" name="Oval 35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564" name="Oval 36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565" name="Oval 37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566" name="Oval 38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567" name="Rectangle 39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568" name="Freeform 40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569" name="Freeform 41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570" name="Freeform 42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571" name="Text Box 43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22572" name="Text Box 44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22573" name="Freeform 45"/>
          <p:cNvSpPr>
            <a:spLocks/>
          </p:cNvSpPr>
          <p:nvPr/>
        </p:nvSpPr>
        <p:spPr bwMode="auto">
          <a:xfrm>
            <a:off x="395288" y="476250"/>
            <a:ext cx="720725" cy="228600"/>
          </a:xfrm>
          <a:custGeom>
            <a:avLst/>
            <a:gdLst>
              <a:gd name="T0" fmla="*/ 0 w 454"/>
              <a:gd name="T1" fmla="*/ 0 h 144"/>
              <a:gd name="T2" fmla="*/ 136 w 454"/>
              <a:gd name="T3" fmla="*/ 136 h 144"/>
              <a:gd name="T4" fmla="*/ 318 w 454"/>
              <a:gd name="T5" fmla="*/ 46 h 144"/>
              <a:gd name="T6" fmla="*/ 454 w 454"/>
              <a:gd name="T7" fmla="*/ 4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144">
                <a:moveTo>
                  <a:pt x="0" y="0"/>
                </a:moveTo>
                <a:cubicBezTo>
                  <a:pt x="41" y="64"/>
                  <a:pt x="83" y="128"/>
                  <a:pt x="136" y="136"/>
                </a:cubicBezTo>
                <a:cubicBezTo>
                  <a:pt x="189" y="144"/>
                  <a:pt x="265" y="61"/>
                  <a:pt x="318" y="46"/>
                </a:cubicBezTo>
                <a:cubicBezTo>
                  <a:pt x="371" y="31"/>
                  <a:pt x="412" y="38"/>
                  <a:pt x="454" y="4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574" name="Text Box 46"/>
          <p:cNvSpPr txBox="1">
            <a:spLocks noChangeArrowheads="1"/>
          </p:cNvSpPr>
          <p:nvPr/>
        </p:nvSpPr>
        <p:spPr bwMode="auto">
          <a:xfrm>
            <a:off x="1384300" y="331788"/>
            <a:ext cx="2555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Principaux axes du réseau routier</a:t>
            </a:r>
          </a:p>
        </p:txBody>
      </p:sp>
      <p:sp>
        <p:nvSpPr>
          <p:cNvPr id="22575" name="Text Box 47"/>
          <p:cNvSpPr txBox="1">
            <a:spLocks noChangeArrowheads="1"/>
          </p:cNvSpPr>
          <p:nvPr/>
        </p:nvSpPr>
        <p:spPr bwMode="auto">
          <a:xfrm>
            <a:off x="3924300" y="3500438"/>
            <a:ext cx="642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Rocade</a:t>
            </a:r>
          </a:p>
        </p:txBody>
      </p:sp>
      <p:sp>
        <p:nvSpPr>
          <p:cNvPr id="22576" name="Text Box 48"/>
          <p:cNvSpPr txBox="1">
            <a:spLocks noChangeArrowheads="1"/>
          </p:cNvSpPr>
          <p:nvPr/>
        </p:nvSpPr>
        <p:spPr bwMode="auto">
          <a:xfrm>
            <a:off x="4356100" y="3959225"/>
            <a:ext cx="803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Autoroute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06" name="Picture 30" descr="B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13" name="Freeform 37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615" name="Freeform 39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17" name="Text Box 41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323850" y="54927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00113" y="404813"/>
            <a:ext cx="1768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Aéroport international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4716463" y="3789363"/>
            <a:ext cx="1609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Aéroport Aimé Césaire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56" name="Picture 32" descr="B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58" name="Oval 34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59" name="Oval 35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60" name="Oval 36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61" name="Oval 37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63" name="Freeform 39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64" name="Freeform 40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65" name="Freeform 41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67" name="AutoShape 43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68" name="Text Box 44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26669" name="Text Box 45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26670" name="AutoShape 46"/>
          <p:cNvSpPr>
            <a:spLocks noChangeArrowheads="1"/>
          </p:cNvSpPr>
          <p:nvPr/>
        </p:nvSpPr>
        <p:spPr bwMode="auto">
          <a:xfrm rot="-6570207">
            <a:off x="460375" y="48418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671" name="Text Box 47"/>
          <p:cNvSpPr txBox="1">
            <a:spLocks noChangeArrowheads="1"/>
          </p:cNvSpPr>
          <p:nvPr/>
        </p:nvSpPr>
        <p:spPr bwMode="auto">
          <a:xfrm>
            <a:off x="1384300" y="4746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Port de Fort-de-France</a:t>
            </a:r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900113" y="3860800"/>
            <a:ext cx="2189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Importations &gt; Exportations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fr-FR"/>
              <a:t>II.Les contrastes spatiaux à l’échelle de la Martinique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2" name="Picture 102" descr="B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24" name="Oval 104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5" name="Oval 105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6" name="Oval 106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7" name="Oval 107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28" name="Freeform 108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829" name="Freeform 109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830" name="Freeform 110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831" name="Rectangle 111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2" name="AutoShape 112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3" name="Oval 113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4" name="Oval 114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5" name="Oval 115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6" name="Oval 116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7" name="Oval 117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8" name="Oval 118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39" name="Oval 119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0" name="Oval 120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1" name="Oval 121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2" name="Oval 122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3" name="Oval 123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4" name="Oval 124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5" name="Oval 125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6" name="Oval 126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7" name="Oval 127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8" name="Oval 128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49" name="Oval 129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0" name="Oval 130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1" name="Oval 131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2" name="Oval 132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3" name="Oval 133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4" name="Oval 134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5" name="Oval 135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6" name="Oval 136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7" name="Oval 137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8" name="Oval 138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59" name="Oval 139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0" name="Oval 140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1" name="Oval 141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2" name="Oval 142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3" name="Oval 143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4" name="Oval 144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5" name="Oval 145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6" name="Oval 146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7" name="Oval 147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8" name="Rectangle 148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69" name="Text Box 149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30870" name="Text Box 150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30871" name="Oval 151"/>
          <p:cNvSpPr>
            <a:spLocks noChangeAspect="1" noChangeArrowheads="1"/>
          </p:cNvSpPr>
          <p:nvPr/>
        </p:nvSpPr>
        <p:spPr bwMode="auto">
          <a:xfrm>
            <a:off x="250825" y="333375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72" name="Oval 152"/>
          <p:cNvSpPr>
            <a:spLocks noChangeAspect="1" noChangeArrowheads="1"/>
          </p:cNvSpPr>
          <p:nvPr/>
        </p:nvSpPr>
        <p:spPr bwMode="auto">
          <a:xfrm>
            <a:off x="1116013" y="549275"/>
            <a:ext cx="360362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73" name="Oval 153"/>
          <p:cNvSpPr>
            <a:spLocks noChangeAspect="1" noChangeArrowheads="1"/>
          </p:cNvSpPr>
          <p:nvPr/>
        </p:nvSpPr>
        <p:spPr bwMode="auto">
          <a:xfrm>
            <a:off x="1692275" y="620713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874" name="Text Box 154"/>
          <p:cNvSpPr txBox="1">
            <a:spLocks noChangeArrowheads="1"/>
          </p:cNvSpPr>
          <p:nvPr/>
        </p:nvSpPr>
        <p:spPr bwMode="auto">
          <a:xfrm>
            <a:off x="2176463" y="547688"/>
            <a:ext cx="4267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/>
              <a:t>Importance de la population communale</a:t>
            </a:r>
          </a:p>
        </p:txBody>
      </p:sp>
      <p:sp>
        <p:nvSpPr>
          <p:cNvPr id="30875" name="Text Box 155"/>
          <p:cNvSpPr txBox="1">
            <a:spLocks noChangeArrowheads="1"/>
          </p:cNvSpPr>
          <p:nvPr/>
        </p:nvSpPr>
        <p:spPr bwMode="auto">
          <a:xfrm>
            <a:off x="4859338" y="3886200"/>
            <a:ext cx="573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Ducos</a:t>
            </a:r>
          </a:p>
        </p:txBody>
      </p:sp>
      <p:sp>
        <p:nvSpPr>
          <p:cNvPr id="30876" name="Text Box 156"/>
          <p:cNvSpPr txBox="1">
            <a:spLocks noChangeArrowheads="1"/>
          </p:cNvSpPr>
          <p:nvPr/>
        </p:nvSpPr>
        <p:spPr bwMode="auto">
          <a:xfrm>
            <a:off x="4787900" y="5110163"/>
            <a:ext cx="723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 Luce</a:t>
            </a:r>
          </a:p>
        </p:txBody>
      </p:sp>
      <p:sp>
        <p:nvSpPr>
          <p:cNvPr id="30877" name="Text Box 157"/>
          <p:cNvSpPr txBox="1">
            <a:spLocks noChangeArrowheads="1"/>
          </p:cNvSpPr>
          <p:nvPr/>
        </p:nvSpPr>
        <p:spPr bwMode="auto">
          <a:xfrm>
            <a:off x="2916238" y="3454400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Schoelcher</a:t>
            </a:r>
          </a:p>
        </p:txBody>
      </p:sp>
      <p:sp>
        <p:nvSpPr>
          <p:cNvPr id="30878" name="Text Box 158"/>
          <p:cNvSpPr txBox="1">
            <a:spLocks noChangeArrowheads="1"/>
          </p:cNvSpPr>
          <p:nvPr/>
        </p:nvSpPr>
        <p:spPr bwMode="auto">
          <a:xfrm>
            <a:off x="5003800" y="2159000"/>
            <a:ext cx="6016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Trinité</a:t>
            </a:r>
          </a:p>
        </p:txBody>
      </p:sp>
      <p:sp>
        <p:nvSpPr>
          <p:cNvPr id="30879" name="Text Box 159"/>
          <p:cNvSpPr txBox="1">
            <a:spLocks noChangeArrowheads="1"/>
          </p:cNvSpPr>
          <p:nvPr/>
        </p:nvSpPr>
        <p:spPr bwMode="auto">
          <a:xfrm>
            <a:off x="5292725" y="2949575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Robert</a:t>
            </a:r>
          </a:p>
        </p:txBody>
      </p:sp>
      <p:sp>
        <p:nvSpPr>
          <p:cNvPr id="30880" name="Text Box 160"/>
          <p:cNvSpPr txBox="1">
            <a:spLocks noChangeArrowheads="1"/>
          </p:cNvSpPr>
          <p:nvPr/>
        </p:nvSpPr>
        <p:spPr bwMode="auto">
          <a:xfrm>
            <a:off x="5795963" y="3382963"/>
            <a:ext cx="9096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François</a:t>
            </a:r>
          </a:p>
        </p:txBody>
      </p:sp>
      <p:sp>
        <p:nvSpPr>
          <p:cNvPr id="30881" name="Text Box 161"/>
          <p:cNvSpPr txBox="1">
            <a:spLocks noChangeArrowheads="1"/>
          </p:cNvSpPr>
          <p:nvPr/>
        </p:nvSpPr>
        <p:spPr bwMode="auto">
          <a:xfrm>
            <a:off x="3419475" y="4292600"/>
            <a:ext cx="1117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 Les Trois-Ilets</a:t>
            </a:r>
          </a:p>
        </p:txBody>
      </p:sp>
      <p:sp>
        <p:nvSpPr>
          <p:cNvPr id="30882" name="Text Box 162"/>
          <p:cNvSpPr txBox="1">
            <a:spLocks noChangeArrowheads="1"/>
          </p:cNvSpPr>
          <p:nvPr/>
        </p:nvSpPr>
        <p:spPr bwMode="auto">
          <a:xfrm>
            <a:off x="5056188" y="1724025"/>
            <a:ext cx="7953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Ste-Marie</a:t>
            </a:r>
          </a:p>
        </p:txBody>
      </p:sp>
      <p:sp>
        <p:nvSpPr>
          <p:cNvPr id="30883" name="Text Box 163"/>
          <p:cNvSpPr txBox="1">
            <a:spLocks noChangeArrowheads="1"/>
          </p:cNvSpPr>
          <p:nvPr/>
        </p:nvSpPr>
        <p:spPr bwMode="auto">
          <a:xfrm>
            <a:off x="4067175" y="3525838"/>
            <a:ext cx="11001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Fort-de-France</a:t>
            </a:r>
          </a:p>
        </p:txBody>
      </p:sp>
      <p:sp>
        <p:nvSpPr>
          <p:cNvPr id="30884" name="Text Box 164"/>
          <p:cNvSpPr txBox="1">
            <a:spLocks noChangeArrowheads="1"/>
          </p:cNvSpPr>
          <p:nvPr/>
        </p:nvSpPr>
        <p:spPr bwMode="auto">
          <a:xfrm>
            <a:off x="4500563" y="3309938"/>
            <a:ext cx="971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Lamentin</a:t>
            </a:r>
          </a:p>
        </p:txBody>
      </p:sp>
      <p:sp>
        <p:nvSpPr>
          <p:cNvPr id="30885" name="Text Box 165"/>
          <p:cNvSpPr txBox="1">
            <a:spLocks noChangeArrowheads="1"/>
          </p:cNvSpPr>
          <p:nvPr/>
        </p:nvSpPr>
        <p:spPr bwMode="auto">
          <a:xfrm>
            <a:off x="4427538" y="2949575"/>
            <a:ext cx="776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St-Joseph</a:t>
            </a:r>
          </a:p>
        </p:txBody>
      </p:sp>
      <p:sp>
        <p:nvSpPr>
          <p:cNvPr id="30886" name="Text Box 166"/>
          <p:cNvSpPr txBox="1">
            <a:spLocks noChangeArrowheads="1"/>
          </p:cNvSpPr>
          <p:nvPr/>
        </p:nvSpPr>
        <p:spPr bwMode="auto">
          <a:xfrm>
            <a:off x="5940425" y="4868863"/>
            <a:ext cx="7572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Marin</a:t>
            </a:r>
          </a:p>
        </p:txBody>
      </p:sp>
      <p:sp>
        <p:nvSpPr>
          <p:cNvPr id="30887" name="Text Box 167"/>
          <p:cNvSpPr txBox="1">
            <a:spLocks noChangeArrowheads="1"/>
          </p:cNvSpPr>
          <p:nvPr/>
        </p:nvSpPr>
        <p:spPr bwMode="auto">
          <a:xfrm>
            <a:off x="4932363" y="4365625"/>
            <a:ext cx="1017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Rivière-Salée</a:t>
            </a:r>
          </a:p>
        </p:txBody>
      </p:sp>
      <p:sp>
        <p:nvSpPr>
          <p:cNvPr id="30888" name="Text Box 168"/>
          <p:cNvSpPr txBox="1">
            <a:spLocks noChangeArrowheads="1"/>
          </p:cNvSpPr>
          <p:nvPr/>
        </p:nvSpPr>
        <p:spPr bwMode="auto">
          <a:xfrm>
            <a:off x="6300788" y="4149725"/>
            <a:ext cx="8683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Vauclin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Copie de Copie de Copie de Copie de Copie de Limites communes avec échelle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79" name="Freeform 11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780" name="Freeform 12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781" name="Freeform 13"/>
          <p:cNvSpPr>
            <a:spLocks/>
          </p:cNvSpPr>
          <p:nvPr/>
        </p:nvSpPr>
        <p:spPr bwMode="auto">
          <a:xfrm>
            <a:off x="3059113" y="227647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4" name="Oval 16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5" name="Oval 17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6" name="Oval 18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7" name="Oval 19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8" name="Oval 20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89" name="Oval 21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0" name="Oval 22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1" name="Oval 23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2" name="Oval 24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3" name="Oval 25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4" name="Oval 26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5" name="Oval 27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6" name="Oval 28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7" name="Oval 29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8" name="Oval 30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799" name="Oval 31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0" name="Oval 32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1" name="Oval 33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2" name="Oval 34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3" name="Oval 35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4" name="Oval 36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5" name="Oval 37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6" name="Oval 38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7" name="Oval 39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8" name="Oval 40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09" name="Oval 41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0" name="Oval 42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1" name="Oval 43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2" name="Oval 44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3" name="Oval 45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4" name="Oval 46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5" name="Oval 47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6" name="Oval 48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7" name="Oval 49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8" name="Oval 50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19" name="Rectangle 51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20" name="AutoShape 52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21" name="AutoShape 53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22" name="AutoShape 54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23" name="Text Box 55"/>
          <p:cNvSpPr txBox="1">
            <a:spLocks noChangeArrowheads="1"/>
          </p:cNvSpPr>
          <p:nvPr/>
        </p:nvSpPr>
        <p:spPr bwMode="auto">
          <a:xfrm>
            <a:off x="2051050" y="1268413"/>
            <a:ext cx="1381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Montagne Pelée </a:t>
            </a:r>
          </a:p>
        </p:txBody>
      </p:sp>
      <p:sp>
        <p:nvSpPr>
          <p:cNvPr id="32824" name="Text Box 56"/>
          <p:cNvSpPr txBox="1">
            <a:spLocks noChangeArrowheads="1"/>
          </p:cNvSpPr>
          <p:nvPr/>
        </p:nvSpPr>
        <p:spPr bwMode="auto">
          <a:xfrm>
            <a:off x="3851275" y="2420938"/>
            <a:ext cx="13700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Pitons du Carbet</a:t>
            </a:r>
          </a:p>
        </p:txBody>
      </p:sp>
      <p:sp>
        <p:nvSpPr>
          <p:cNvPr id="32825" name="Text Box 57"/>
          <p:cNvSpPr txBox="1">
            <a:spLocks noChangeArrowheads="1"/>
          </p:cNvSpPr>
          <p:nvPr/>
        </p:nvSpPr>
        <p:spPr bwMode="auto">
          <a:xfrm>
            <a:off x="5867400" y="2349500"/>
            <a:ext cx="1098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La Caravelle</a:t>
            </a:r>
          </a:p>
        </p:txBody>
      </p:sp>
      <p:sp>
        <p:nvSpPr>
          <p:cNvPr id="32826" name="Text Box 58"/>
          <p:cNvSpPr txBox="1">
            <a:spLocks noChangeArrowheads="1"/>
          </p:cNvSpPr>
          <p:nvPr/>
        </p:nvSpPr>
        <p:spPr bwMode="auto">
          <a:xfrm>
            <a:off x="5580063" y="4365625"/>
            <a:ext cx="1736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Montagne du Vauclin</a:t>
            </a:r>
          </a:p>
        </p:txBody>
      </p:sp>
      <p:sp>
        <p:nvSpPr>
          <p:cNvPr id="32827" name="Text Box 59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32828" name="Text Box 60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32830" name="Rectangle 62"/>
          <p:cNvSpPr>
            <a:spLocks noChangeArrowheads="1"/>
          </p:cNvSpPr>
          <p:nvPr/>
        </p:nvSpPr>
        <p:spPr bwMode="auto">
          <a:xfrm>
            <a:off x="395288" y="404813"/>
            <a:ext cx="576262" cy="3587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831" name="Text Box 63"/>
          <p:cNvSpPr txBox="1">
            <a:spLocks noChangeArrowheads="1"/>
          </p:cNvSpPr>
          <p:nvPr/>
        </p:nvSpPr>
        <p:spPr bwMode="auto">
          <a:xfrm>
            <a:off x="1331913" y="476250"/>
            <a:ext cx="12271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Espace naturel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CopieCopie de Copie de Copie de Copie de Limites communes avec échelle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27" name="Freeform 11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828" name="Freeform 12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829" name="Freeform 13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1" name="AutoShape 15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2" name="Oval 16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3" name="Oval 17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4" name="Oval 18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5" name="Oval 19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6" name="Oval 20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7" name="Oval 21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8" name="Oval 22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39" name="Oval 23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0" name="Oval 24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1" name="Oval 25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2" name="Oval 26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3" name="Oval 27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4" name="Oval 28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5" name="Oval 29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6" name="Oval 30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7" name="Oval 31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8" name="Oval 32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49" name="Oval 33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0" name="Oval 34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1" name="Oval 35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2" name="Oval 36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3" name="Oval 37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4" name="Oval 38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5" name="Oval 39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6" name="Oval 40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7" name="Oval 41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8" name="Oval 42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59" name="Oval 43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0" name="Oval 44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1" name="Oval 45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2" name="Oval 46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3" name="Oval 47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4" name="Oval 48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5" name="Oval 49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6" name="Oval 50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7" name="Rectangle 51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8" name="AutoShape 52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69" name="AutoShape 53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70" name="AutoShape 54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71" name="Text Box 55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34872" name="Text Box 56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34873" name="Rectangle 57"/>
          <p:cNvSpPr>
            <a:spLocks noChangeArrowheads="1"/>
          </p:cNvSpPr>
          <p:nvPr/>
        </p:nvSpPr>
        <p:spPr bwMode="auto">
          <a:xfrm>
            <a:off x="323850" y="333375"/>
            <a:ext cx="576263" cy="358775"/>
          </a:xfrm>
          <a:prstGeom prst="rect">
            <a:avLst/>
          </a:prstGeom>
          <a:solidFill>
            <a:srgbClr val="FFCC99">
              <a:alpha val="69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874" name="Text Box 58"/>
          <p:cNvSpPr txBox="1">
            <a:spLocks noChangeArrowheads="1"/>
          </p:cNvSpPr>
          <p:nvPr/>
        </p:nvSpPr>
        <p:spPr bwMode="auto">
          <a:xfrm>
            <a:off x="1239838" y="331788"/>
            <a:ext cx="2886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Périphérie rurale plus ou moins active</a:t>
            </a:r>
          </a:p>
        </p:txBody>
      </p:sp>
      <p:sp>
        <p:nvSpPr>
          <p:cNvPr id="34875" name="Text Box 59"/>
          <p:cNvSpPr txBox="1">
            <a:spLocks noChangeArrowheads="1"/>
          </p:cNvSpPr>
          <p:nvPr/>
        </p:nvSpPr>
        <p:spPr bwMode="auto">
          <a:xfrm>
            <a:off x="3995738" y="1700213"/>
            <a:ext cx="1789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Forte activité agricole </a:t>
            </a:r>
          </a:p>
        </p:txBody>
      </p:sp>
      <p:sp>
        <p:nvSpPr>
          <p:cNvPr id="34876" name="Text Box 60"/>
          <p:cNvSpPr txBox="1">
            <a:spLocks noChangeArrowheads="1"/>
          </p:cNvSpPr>
          <p:nvPr/>
        </p:nvSpPr>
        <p:spPr bwMode="auto">
          <a:xfrm>
            <a:off x="4859338" y="3213100"/>
            <a:ext cx="2163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Périurbanisation importante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Littoral touristique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75" name="Freeform 11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6" name="Freeform 12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7" name="Freeform 13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79" name="AutoShape 15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0" name="Oval 16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1" name="Oval 17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2" name="Oval 18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3" name="Oval 19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4" name="Oval 20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5" name="Oval 21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6" name="Oval 22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7" name="Oval 23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8" name="Oval 24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89" name="Oval 25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0" name="Oval 26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1" name="Oval 27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2" name="Oval 28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3" name="Oval 29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4" name="Oval 30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5" name="Oval 31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6" name="Oval 32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7" name="Oval 33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8" name="Oval 34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899" name="Oval 35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0" name="Oval 36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1" name="Oval 37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2" name="Oval 38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3" name="Oval 39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4" name="Oval 40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5" name="Oval 41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6" name="Oval 42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7" name="Oval 43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8" name="Oval 44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09" name="Oval 45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0" name="Oval 46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1" name="Oval 47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2" name="Oval 48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3" name="Oval 49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4" name="Oval 50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5" name="Rectangle 51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6" name="AutoShape 52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7" name="AutoShape 53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8" name="AutoShape 54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919" name="Text Box 55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36920" name="Text Box 56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36921" name="Freeform 57"/>
          <p:cNvSpPr>
            <a:spLocks/>
          </p:cNvSpPr>
          <p:nvPr/>
        </p:nvSpPr>
        <p:spPr bwMode="auto">
          <a:xfrm>
            <a:off x="323850" y="476250"/>
            <a:ext cx="647700" cy="157163"/>
          </a:xfrm>
          <a:custGeom>
            <a:avLst/>
            <a:gdLst>
              <a:gd name="T0" fmla="*/ 0 w 408"/>
              <a:gd name="T1" fmla="*/ 0 h 99"/>
              <a:gd name="T2" fmla="*/ 227 w 408"/>
              <a:gd name="T3" fmla="*/ 91 h 99"/>
              <a:gd name="T4" fmla="*/ 408 w 408"/>
              <a:gd name="T5" fmla="*/ 46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8" h="99">
                <a:moveTo>
                  <a:pt x="0" y="0"/>
                </a:moveTo>
                <a:cubicBezTo>
                  <a:pt x="79" y="41"/>
                  <a:pt x="159" y="83"/>
                  <a:pt x="227" y="91"/>
                </a:cubicBezTo>
                <a:cubicBezTo>
                  <a:pt x="295" y="99"/>
                  <a:pt x="378" y="53"/>
                  <a:pt x="408" y="46"/>
                </a:cubicBezTo>
              </a:path>
            </a:pathLst>
          </a:custGeom>
          <a:noFill/>
          <a:ln w="38100" cmpd="sng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922" name="Text Box 58"/>
          <p:cNvSpPr txBox="1">
            <a:spLocks noChangeArrowheads="1"/>
          </p:cNvSpPr>
          <p:nvPr/>
        </p:nvSpPr>
        <p:spPr bwMode="auto">
          <a:xfrm>
            <a:off x="1166813" y="331788"/>
            <a:ext cx="152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Littoral touristique</a:t>
            </a:r>
          </a:p>
        </p:txBody>
      </p:sp>
      <p:sp>
        <p:nvSpPr>
          <p:cNvPr id="36923" name="Text Box 59"/>
          <p:cNvSpPr txBox="1">
            <a:spLocks noChangeArrowheads="1"/>
          </p:cNvSpPr>
          <p:nvPr/>
        </p:nvSpPr>
        <p:spPr bwMode="auto">
          <a:xfrm>
            <a:off x="6516688" y="5445125"/>
            <a:ext cx="1192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Plages du Sud</a:t>
            </a:r>
          </a:p>
        </p:txBody>
      </p:sp>
      <p:sp>
        <p:nvSpPr>
          <p:cNvPr id="36924" name="Text Box 60"/>
          <p:cNvSpPr txBox="1">
            <a:spLocks noChangeArrowheads="1"/>
          </p:cNvSpPr>
          <p:nvPr/>
        </p:nvSpPr>
        <p:spPr bwMode="auto">
          <a:xfrm>
            <a:off x="2555875" y="4724400"/>
            <a:ext cx="1370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  Les Anses d’Arlet</a:t>
            </a:r>
          </a:p>
        </p:txBody>
      </p:sp>
      <p:sp>
        <p:nvSpPr>
          <p:cNvPr id="36925" name="Text Box 61"/>
          <p:cNvSpPr txBox="1">
            <a:spLocks noChangeArrowheads="1"/>
          </p:cNvSpPr>
          <p:nvPr/>
        </p:nvSpPr>
        <p:spPr bwMode="auto">
          <a:xfrm>
            <a:off x="3924300" y="5013325"/>
            <a:ext cx="911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Diamant</a:t>
            </a:r>
          </a:p>
        </p:txBody>
      </p:sp>
      <p:sp>
        <p:nvSpPr>
          <p:cNvPr id="36926" name="Text Box 62"/>
          <p:cNvSpPr txBox="1">
            <a:spLocks noChangeArrowheads="1"/>
          </p:cNvSpPr>
          <p:nvPr/>
        </p:nvSpPr>
        <p:spPr bwMode="auto">
          <a:xfrm>
            <a:off x="4859338" y="5157788"/>
            <a:ext cx="736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Ste-Luce</a:t>
            </a:r>
          </a:p>
        </p:txBody>
      </p:sp>
      <p:sp>
        <p:nvSpPr>
          <p:cNvPr id="36927" name="Text Box 63"/>
          <p:cNvSpPr txBox="1">
            <a:spLocks noChangeArrowheads="1"/>
          </p:cNvSpPr>
          <p:nvPr/>
        </p:nvSpPr>
        <p:spPr bwMode="auto">
          <a:xfrm>
            <a:off x="3276600" y="4076700"/>
            <a:ext cx="1049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      Trois-Ilets</a:t>
            </a:r>
          </a:p>
        </p:txBody>
      </p:sp>
      <p:sp>
        <p:nvSpPr>
          <p:cNvPr id="36928" name="Text Box 64"/>
          <p:cNvSpPr txBox="1">
            <a:spLocks noChangeArrowheads="1"/>
          </p:cNvSpPr>
          <p:nvPr/>
        </p:nvSpPr>
        <p:spPr bwMode="auto">
          <a:xfrm>
            <a:off x="5795963" y="5300663"/>
            <a:ext cx="7604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Ste-Anne</a:t>
            </a:r>
          </a:p>
        </p:txBody>
      </p:sp>
      <p:sp>
        <p:nvSpPr>
          <p:cNvPr id="36929" name="Text Box 65"/>
          <p:cNvSpPr txBox="1">
            <a:spLocks noChangeArrowheads="1"/>
          </p:cNvSpPr>
          <p:nvPr/>
        </p:nvSpPr>
        <p:spPr bwMode="auto">
          <a:xfrm>
            <a:off x="5219700" y="1916113"/>
            <a:ext cx="1098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La Caravelle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Littoral touristique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438" y="609600"/>
            <a:ext cx="4681537" cy="5486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7" name="Oval 3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88" name="Oval 4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1" name="Freeform 7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992" name="Freeform 8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993" name="Freeform 9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6" name="Oval 12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7" name="Oval 13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8" name="Oval 14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999" name="Oval 15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0" name="Oval 16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1" name="Oval 17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2" name="Oval 18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3" name="Oval 19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4" name="Oval 20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5" name="Oval 21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6" name="Oval 22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7" name="Oval 23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8" name="Oval 24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09" name="Oval 25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0" name="Oval 26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1" name="Oval 27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2" name="Oval 28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3" name="Oval 29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4" name="Oval 30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5" name="Oval 31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6" name="Oval 32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7" name="Oval 33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8" name="Oval 34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19" name="Oval 35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0" name="Oval 36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1" name="Oval 37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2" name="Oval 38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3" name="Oval 39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4" name="Oval 40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5" name="Oval 41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6" name="Oval 42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7" name="Oval 43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8" name="Oval 44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29" name="Oval 45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30" name="Oval 46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31" name="Rectangle 47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32" name="AutoShape 48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33" name="AutoShape 49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34" name="AutoShape 50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36" name="Line 52"/>
          <p:cNvSpPr>
            <a:spLocks noChangeShapeType="1"/>
          </p:cNvSpPr>
          <p:nvPr/>
        </p:nvSpPr>
        <p:spPr bwMode="auto">
          <a:xfrm>
            <a:off x="3059113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37" name="Line 53"/>
          <p:cNvSpPr>
            <a:spLocks noChangeShapeType="1"/>
          </p:cNvSpPr>
          <p:nvPr/>
        </p:nvSpPr>
        <p:spPr bwMode="auto">
          <a:xfrm>
            <a:off x="2916238" y="14843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38" name="Line 54"/>
          <p:cNvSpPr>
            <a:spLocks noChangeShapeType="1"/>
          </p:cNvSpPr>
          <p:nvPr/>
        </p:nvSpPr>
        <p:spPr bwMode="auto">
          <a:xfrm>
            <a:off x="2916238" y="1700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1" name="Line 57"/>
          <p:cNvSpPr>
            <a:spLocks noChangeShapeType="1"/>
          </p:cNvSpPr>
          <p:nvPr/>
        </p:nvSpPr>
        <p:spPr bwMode="auto">
          <a:xfrm>
            <a:off x="3203575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2" name="Line 58"/>
          <p:cNvSpPr>
            <a:spLocks noChangeShapeType="1"/>
          </p:cNvSpPr>
          <p:nvPr/>
        </p:nvSpPr>
        <p:spPr bwMode="auto">
          <a:xfrm>
            <a:off x="3348038" y="119697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3" name="Line 59"/>
          <p:cNvSpPr>
            <a:spLocks noChangeShapeType="1"/>
          </p:cNvSpPr>
          <p:nvPr/>
        </p:nvSpPr>
        <p:spPr bwMode="auto">
          <a:xfrm>
            <a:off x="3348038" y="126841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5" name="Line 61"/>
          <p:cNvSpPr>
            <a:spLocks noChangeShapeType="1"/>
          </p:cNvSpPr>
          <p:nvPr/>
        </p:nvSpPr>
        <p:spPr bwMode="auto">
          <a:xfrm>
            <a:off x="3492500" y="12684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6" name="Line 62"/>
          <p:cNvSpPr>
            <a:spLocks noChangeShapeType="1"/>
          </p:cNvSpPr>
          <p:nvPr/>
        </p:nvSpPr>
        <p:spPr bwMode="auto">
          <a:xfrm>
            <a:off x="3492500" y="22050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7" name="Line 63"/>
          <p:cNvSpPr>
            <a:spLocks noChangeShapeType="1"/>
          </p:cNvSpPr>
          <p:nvPr/>
        </p:nvSpPr>
        <p:spPr bwMode="auto">
          <a:xfrm>
            <a:off x="3635375" y="1341438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8" name="Line 64"/>
          <p:cNvSpPr>
            <a:spLocks noChangeShapeType="1"/>
          </p:cNvSpPr>
          <p:nvPr/>
        </p:nvSpPr>
        <p:spPr bwMode="auto">
          <a:xfrm>
            <a:off x="3779838" y="14128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49" name="Line 65"/>
          <p:cNvSpPr>
            <a:spLocks noChangeShapeType="1"/>
          </p:cNvSpPr>
          <p:nvPr/>
        </p:nvSpPr>
        <p:spPr bwMode="auto">
          <a:xfrm>
            <a:off x="3779838" y="18446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0" name="Line 66"/>
          <p:cNvSpPr>
            <a:spLocks noChangeShapeType="1"/>
          </p:cNvSpPr>
          <p:nvPr/>
        </p:nvSpPr>
        <p:spPr bwMode="auto">
          <a:xfrm>
            <a:off x="3924300" y="1484313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1" name="Line 67"/>
          <p:cNvSpPr>
            <a:spLocks noChangeShapeType="1"/>
          </p:cNvSpPr>
          <p:nvPr/>
        </p:nvSpPr>
        <p:spPr bwMode="auto">
          <a:xfrm>
            <a:off x="4067175" y="155733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2" name="Line 68"/>
          <p:cNvSpPr>
            <a:spLocks noChangeShapeType="1"/>
          </p:cNvSpPr>
          <p:nvPr/>
        </p:nvSpPr>
        <p:spPr bwMode="auto">
          <a:xfrm>
            <a:off x="4211638" y="16287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3" name="Line 69"/>
          <p:cNvSpPr>
            <a:spLocks noChangeShapeType="1"/>
          </p:cNvSpPr>
          <p:nvPr/>
        </p:nvSpPr>
        <p:spPr bwMode="auto">
          <a:xfrm>
            <a:off x="4356100" y="17732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4" name="Line 70"/>
          <p:cNvSpPr>
            <a:spLocks noChangeShapeType="1"/>
          </p:cNvSpPr>
          <p:nvPr/>
        </p:nvSpPr>
        <p:spPr bwMode="auto">
          <a:xfrm>
            <a:off x="4500563" y="18446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5" name="Line 71"/>
          <p:cNvSpPr>
            <a:spLocks noChangeShapeType="1"/>
          </p:cNvSpPr>
          <p:nvPr/>
        </p:nvSpPr>
        <p:spPr bwMode="auto">
          <a:xfrm>
            <a:off x="4643438" y="19161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6" name="Line 72"/>
          <p:cNvSpPr>
            <a:spLocks noChangeShapeType="1"/>
          </p:cNvSpPr>
          <p:nvPr/>
        </p:nvSpPr>
        <p:spPr bwMode="auto">
          <a:xfrm>
            <a:off x="4787900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7" name="Line 73"/>
          <p:cNvSpPr>
            <a:spLocks noChangeShapeType="1"/>
          </p:cNvSpPr>
          <p:nvPr/>
        </p:nvSpPr>
        <p:spPr bwMode="auto">
          <a:xfrm>
            <a:off x="4932363" y="22764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58" name="Text Box 74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42059" name="Text Box 75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42060" name="Rectangle 76" descr="noir)"/>
          <p:cNvSpPr>
            <a:spLocks noChangeArrowheads="1"/>
          </p:cNvSpPr>
          <p:nvPr/>
        </p:nvSpPr>
        <p:spPr bwMode="auto">
          <a:xfrm>
            <a:off x="395288" y="404813"/>
            <a:ext cx="576262" cy="358775"/>
          </a:xfrm>
          <a:prstGeom prst="rect">
            <a:avLst/>
          </a:prstGeom>
          <a:pattFill prst="ltVert">
            <a:fgClr>
              <a:schemeClr val="tx2">
                <a:alpha val="0"/>
              </a:schemeClr>
            </a:fgClr>
            <a:bgClr>
              <a:srgbClr val="FFFFFF">
                <a:alpha val="0"/>
              </a:srgb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061" name="Line 77"/>
          <p:cNvSpPr>
            <a:spLocks noChangeShapeType="1"/>
          </p:cNvSpPr>
          <p:nvPr/>
        </p:nvSpPr>
        <p:spPr bwMode="auto">
          <a:xfrm>
            <a:off x="539750" y="404813"/>
            <a:ext cx="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62" name="Line 78"/>
          <p:cNvSpPr>
            <a:spLocks noChangeShapeType="1"/>
          </p:cNvSpPr>
          <p:nvPr/>
        </p:nvSpPr>
        <p:spPr bwMode="auto">
          <a:xfrm>
            <a:off x="684213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63" name="Line 79"/>
          <p:cNvSpPr>
            <a:spLocks noChangeShapeType="1"/>
          </p:cNvSpPr>
          <p:nvPr/>
        </p:nvSpPr>
        <p:spPr bwMode="auto">
          <a:xfrm>
            <a:off x="827088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2064" name="Text Box 80"/>
          <p:cNvSpPr txBox="1">
            <a:spLocks noChangeArrowheads="1"/>
          </p:cNvSpPr>
          <p:nvPr/>
        </p:nvSpPr>
        <p:spPr bwMode="auto">
          <a:xfrm>
            <a:off x="1166813" y="403225"/>
            <a:ext cx="1889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Déprise démographique</a:t>
            </a:r>
          </a:p>
        </p:txBody>
      </p:sp>
      <p:sp>
        <p:nvSpPr>
          <p:cNvPr id="42065" name="Text Box 81"/>
          <p:cNvSpPr txBox="1">
            <a:spLocks noChangeArrowheads="1"/>
          </p:cNvSpPr>
          <p:nvPr/>
        </p:nvSpPr>
        <p:spPr bwMode="auto">
          <a:xfrm>
            <a:off x="1763713" y="1484313"/>
            <a:ext cx="1108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Nord caraïbe</a:t>
            </a:r>
          </a:p>
        </p:txBody>
      </p:sp>
      <p:sp>
        <p:nvSpPr>
          <p:cNvPr id="42066" name="Text Box 82"/>
          <p:cNvSpPr txBox="1">
            <a:spLocks noChangeArrowheads="1"/>
          </p:cNvSpPr>
          <p:nvPr/>
        </p:nvSpPr>
        <p:spPr bwMode="auto">
          <a:xfrm>
            <a:off x="3851275" y="1052513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Nord atlantique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fr-FR" sz="4000"/>
              <a:t>III. L’intégration de la Martinique dans l’espace régional et national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Littoral touristiq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609600"/>
            <a:ext cx="46815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15" name="Oval 7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17" name="Freeform 9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18" name="Freeform 10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19" name="Freeform 11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1" name="AutoShape 13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2" name="Oval 14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3" name="Oval 15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4" name="Oval 16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5" name="Oval 17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6" name="Oval 18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7" name="Oval 19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8" name="Oval 20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29" name="Oval 21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0" name="Oval 22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1" name="Oval 23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2" name="Oval 24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3" name="Oval 25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4" name="Oval 26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5" name="Oval 27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6" name="Oval 28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7" name="Oval 29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8" name="Oval 30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39" name="Oval 31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0" name="Oval 32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1" name="Oval 33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2" name="Oval 34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3" name="Oval 35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4" name="Oval 36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5" name="Oval 37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6" name="Oval 38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7" name="Oval 39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8" name="Oval 40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49" name="Oval 41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0" name="Oval 42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1" name="Oval 43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2" name="Oval 44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3" name="Oval 45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4" name="Oval 46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5" name="Oval 47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6" name="Oval 48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7" name="Rectangle 49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8" name="AutoShape 50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59" name="AutoShape 51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60" name="AutoShape 52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61" name="Line 53"/>
          <p:cNvSpPr>
            <a:spLocks noChangeShapeType="1"/>
          </p:cNvSpPr>
          <p:nvPr/>
        </p:nvSpPr>
        <p:spPr bwMode="auto">
          <a:xfrm>
            <a:off x="3059113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2" name="Line 54"/>
          <p:cNvSpPr>
            <a:spLocks noChangeShapeType="1"/>
          </p:cNvSpPr>
          <p:nvPr/>
        </p:nvSpPr>
        <p:spPr bwMode="auto">
          <a:xfrm>
            <a:off x="2916238" y="14843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2916238" y="1700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4" name="Line 56"/>
          <p:cNvSpPr>
            <a:spLocks noChangeShapeType="1"/>
          </p:cNvSpPr>
          <p:nvPr/>
        </p:nvSpPr>
        <p:spPr bwMode="auto">
          <a:xfrm>
            <a:off x="3203575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5" name="Line 57"/>
          <p:cNvSpPr>
            <a:spLocks noChangeShapeType="1"/>
          </p:cNvSpPr>
          <p:nvPr/>
        </p:nvSpPr>
        <p:spPr bwMode="auto">
          <a:xfrm>
            <a:off x="3348038" y="119697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6" name="Line 58"/>
          <p:cNvSpPr>
            <a:spLocks noChangeShapeType="1"/>
          </p:cNvSpPr>
          <p:nvPr/>
        </p:nvSpPr>
        <p:spPr bwMode="auto">
          <a:xfrm>
            <a:off x="3348038" y="126841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7" name="Line 59"/>
          <p:cNvSpPr>
            <a:spLocks noChangeShapeType="1"/>
          </p:cNvSpPr>
          <p:nvPr/>
        </p:nvSpPr>
        <p:spPr bwMode="auto">
          <a:xfrm>
            <a:off x="3492500" y="12684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8" name="Line 60"/>
          <p:cNvSpPr>
            <a:spLocks noChangeShapeType="1"/>
          </p:cNvSpPr>
          <p:nvPr/>
        </p:nvSpPr>
        <p:spPr bwMode="auto">
          <a:xfrm>
            <a:off x="3492500" y="22050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69" name="Line 61"/>
          <p:cNvSpPr>
            <a:spLocks noChangeShapeType="1"/>
          </p:cNvSpPr>
          <p:nvPr/>
        </p:nvSpPr>
        <p:spPr bwMode="auto">
          <a:xfrm>
            <a:off x="3635375" y="1341438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0" name="Line 62"/>
          <p:cNvSpPr>
            <a:spLocks noChangeShapeType="1"/>
          </p:cNvSpPr>
          <p:nvPr/>
        </p:nvSpPr>
        <p:spPr bwMode="auto">
          <a:xfrm>
            <a:off x="3779838" y="14128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1" name="Line 63"/>
          <p:cNvSpPr>
            <a:spLocks noChangeShapeType="1"/>
          </p:cNvSpPr>
          <p:nvPr/>
        </p:nvSpPr>
        <p:spPr bwMode="auto">
          <a:xfrm>
            <a:off x="3779838" y="18446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2" name="Line 64"/>
          <p:cNvSpPr>
            <a:spLocks noChangeShapeType="1"/>
          </p:cNvSpPr>
          <p:nvPr/>
        </p:nvSpPr>
        <p:spPr bwMode="auto">
          <a:xfrm>
            <a:off x="3924300" y="1484313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3" name="Line 65"/>
          <p:cNvSpPr>
            <a:spLocks noChangeShapeType="1"/>
          </p:cNvSpPr>
          <p:nvPr/>
        </p:nvSpPr>
        <p:spPr bwMode="auto">
          <a:xfrm>
            <a:off x="4067175" y="155733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4" name="Line 66"/>
          <p:cNvSpPr>
            <a:spLocks noChangeShapeType="1"/>
          </p:cNvSpPr>
          <p:nvPr/>
        </p:nvSpPr>
        <p:spPr bwMode="auto">
          <a:xfrm>
            <a:off x="4211638" y="16287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5" name="Line 67"/>
          <p:cNvSpPr>
            <a:spLocks noChangeShapeType="1"/>
          </p:cNvSpPr>
          <p:nvPr/>
        </p:nvSpPr>
        <p:spPr bwMode="auto">
          <a:xfrm>
            <a:off x="4356100" y="17732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6" name="Line 68"/>
          <p:cNvSpPr>
            <a:spLocks noChangeShapeType="1"/>
          </p:cNvSpPr>
          <p:nvPr/>
        </p:nvSpPr>
        <p:spPr bwMode="auto">
          <a:xfrm>
            <a:off x="4500563" y="18446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7" name="Line 69"/>
          <p:cNvSpPr>
            <a:spLocks noChangeShapeType="1"/>
          </p:cNvSpPr>
          <p:nvPr/>
        </p:nvSpPr>
        <p:spPr bwMode="auto">
          <a:xfrm>
            <a:off x="4643438" y="19161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8" name="Line 70"/>
          <p:cNvSpPr>
            <a:spLocks noChangeShapeType="1"/>
          </p:cNvSpPr>
          <p:nvPr/>
        </p:nvSpPr>
        <p:spPr bwMode="auto">
          <a:xfrm>
            <a:off x="4787900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79" name="Line 71"/>
          <p:cNvSpPr>
            <a:spLocks noChangeShapeType="1"/>
          </p:cNvSpPr>
          <p:nvPr/>
        </p:nvSpPr>
        <p:spPr bwMode="auto">
          <a:xfrm>
            <a:off x="4932363" y="22764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86" name="AutoShape 78"/>
          <p:cNvSpPr>
            <a:spLocks noChangeArrowheads="1"/>
          </p:cNvSpPr>
          <p:nvPr/>
        </p:nvSpPr>
        <p:spPr bwMode="auto">
          <a:xfrm rot="-1673837">
            <a:off x="7885113" y="4048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/>
          </a:p>
        </p:txBody>
      </p:sp>
      <p:sp>
        <p:nvSpPr>
          <p:cNvPr id="43087" name="Line 79"/>
          <p:cNvSpPr>
            <a:spLocks noChangeShapeType="1"/>
          </p:cNvSpPr>
          <p:nvPr/>
        </p:nvSpPr>
        <p:spPr bwMode="auto">
          <a:xfrm flipH="1">
            <a:off x="7019925" y="836613"/>
            <a:ext cx="503238" cy="144462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88" name="Line 80"/>
          <p:cNvSpPr>
            <a:spLocks noChangeShapeType="1"/>
          </p:cNvSpPr>
          <p:nvPr/>
        </p:nvSpPr>
        <p:spPr bwMode="auto">
          <a:xfrm flipH="1">
            <a:off x="7235825" y="1196975"/>
            <a:ext cx="431800" cy="21590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89" name="Line 81"/>
          <p:cNvSpPr>
            <a:spLocks noChangeShapeType="1"/>
          </p:cNvSpPr>
          <p:nvPr/>
        </p:nvSpPr>
        <p:spPr bwMode="auto">
          <a:xfrm flipH="1">
            <a:off x="7667625" y="1484313"/>
            <a:ext cx="360363" cy="288925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90" name="Line 82"/>
          <p:cNvSpPr>
            <a:spLocks noChangeShapeType="1"/>
          </p:cNvSpPr>
          <p:nvPr/>
        </p:nvSpPr>
        <p:spPr bwMode="auto">
          <a:xfrm flipH="1">
            <a:off x="8388350" y="1628775"/>
            <a:ext cx="144463" cy="36036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092" name="Text Box 84"/>
          <p:cNvSpPr txBox="1">
            <a:spLocks noChangeArrowheads="1"/>
          </p:cNvSpPr>
          <p:nvPr/>
        </p:nvSpPr>
        <p:spPr bwMode="auto">
          <a:xfrm>
            <a:off x="6732588" y="260350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France métropolitaine</a:t>
            </a:r>
          </a:p>
        </p:txBody>
      </p:sp>
      <p:sp>
        <p:nvSpPr>
          <p:cNvPr id="43093" name="Text Box 85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43094" name="Text Box 86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43095" name="AutoShape 87"/>
          <p:cNvSpPr>
            <a:spLocks noChangeArrowheads="1"/>
          </p:cNvSpPr>
          <p:nvPr/>
        </p:nvSpPr>
        <p:spPr bwMode="auto">
          <a:xfrm rot="-1673837">
            <a:off x="323850" y="333375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/>
          </a:p>
        </p:txBody>
      </p:sp>
      <p:sp>
        <p:nvSpPr>
          <p:cNvPr id="43096" name="Text Box 88"/>
          <p:cNvSpPr txBox="1">
            <a:spLocks noChangeArrowheads="1"/>
          </p:cNvSpPr>
          <p:nvPr/>
        </p:nvSpPr>
        <p:spPr bwMode="auto">
          <a:xfrm>
            <a:off x="1455738" y="403225"/>
            <a:ext cx="30876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Polarisation par la France métropolitaine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Littoral touristiq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609600"/>
            <a:ext cx="46815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87" name="Freeform 7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88" name="Freeform 8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89" name="Freeform 9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1" name="AutoShape 11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2" name="Oval 12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3" name="Oval 13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4" name="Oval 14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5" name="Oval 15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6" name="Oval 16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7" name="Oval 17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8" name="Oval 18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099" name="Oval 19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0" name="Oval 20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1" name="Oval 21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2" name="Oval 22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3" name="Oval 23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4" name="Oval 24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5" name="Oval 25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6" name="Oval 26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7" name="Oval 27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8" name="Oval 28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09" name="Oval 29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0" name="Oval 30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1" name="Oval 31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2" name="Oval 32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3" name="Oval 33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4" name="Oval 34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5" name="Oval 35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6" name="Oval 36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7" name="Oval 37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8" name="Oval 38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19" name="Oval 39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0" name="Oval 40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1" name="Oval 41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2" name="Oval 42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3" name="Oval 43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4" name="Oval 44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5" name="Oval 45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6" name="Oval 46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7" name="Rectangle 47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8" name="AutoShape 48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29" name="AutoShape 49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30" name="AutoShape 50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31" name="Line 51"/>
          <p:cNvSpPr>
            <a:spLocks noChangeShapeType="1"/>
          </p:cNvSpPr>
          <p:nvPr/>
        </p:nvSpPr>
        <p:spPr bwMode="auto">
          <a:xfrm>
            <a:off x="3059113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2" name="Line 52"/>
          <p:cNvSpPr>
            <a:spLocks noChangeShapeType="1"/>
          </p:cNvSpPr>
          <p:nvPr/>
        </p:nvSpPr>
        <p:spPr bwMode="auto">
          <a:xfrm>
            <a:off x="2916238" y="14843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>
            <a:off x="2916238" y="1700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4" name="Line 54"/>
          <p:cNvSpPr>
            <a:spLocks noChangeShapeType="1"/>
          </p:cNvSpPr>
          <p:nvPr/>
        </p:nvSpPr>
        <p:spPr bwMode="auto">
          <a:xfrm>
            <a:off x="3203575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5" name="Line 55"/>
          <p:cNvSpPr>
            <a:spLocks noChangeShapeType="1"/>
          </p:cNvSpPr>
          <p:nvPr/>
        </p:nvSpPr>
        <p:spPr bwMode="auto">
          <a:xfrm>
            <a:off x="3348038" y="119697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6" name="Line 56"/>
          <p:cNvSpPr>
            <a:spLocks noChangeShapeType="1"/>
          </p:cNvSpPr>
          <p:nvPr/>
        </p:nvSpPr>
        <p:spPr bwMode="auto">
          <a:xfrm>
            <a:off x="3348038" y="126841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7" name="Line 57"/>
          <p:cNvSpPr>
            <a:spLocks noChangeShapeType="1"/>
          </p:cNvSpPr>
          <p:nvPr/>
        </p:nvSpPr>
        <p:spPr bwMode="auto">
          <a:xfrm>
            <a:off x="3492500" y="12684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8" name="Line 58"/>
          <p:cNvSpPr>
            <a:spLocks noChangeShapeType="1"/>
          </p:cNvSpPr>
          <p:nvPr/>
        </p:nvSpPr>
        <p:spPr bwMode="auto">
          <a:xfrm>
            <a:off x="3492500" y="22050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39" name="Line 59"/>
          <p:cNvSpPr>
            <a:spLocks noChangeShapeType="1"/>
          </p:cNvSpPr>
          <p:nvPr/>
        </p:nvSpPr>
        <p:spPr bwMode="auto">
          <a:xfrm>
            <a:off x="3635375" y="1341438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0" name="Line 60"/>
          <p:cNvSpPr>
            <a:spLocks noChangeShapeType="1"/>
          </p:cNvSpPr>
          <p:nvPr/>
        </p:nvSpPr>
        <p:spPr bwMode="auto">
          <a:xfrm>
            <a:off x="3779838" y="14128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1" name="Line 61"/>
          <p:cNvSpPr>
            <a:spLocks noChangeShapeType="1"/>
          </p:cNvSpPr>
          <p:nvPr/>
        </p:nvSpPr>
        <p:spPr bwMode="auto">
          <a:xfrm>
            <a:off x="3779838" y="18446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2" name="Line 62"/>
          <p:cNvSpPr>
            <a:spLocks noChangeShapeType="1"/>
          </p:cNvSpPr>
          <p:nvPr/>
        </p:nvSpPr>
        <p:spPr bwMode="auto">
          <a:xfrm>
            <a:off x="3924300" y="1484313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3" name="Line 63"/>
          <p:cNvSpPr>
            <a:spLocks noChangeShapeType="1"/>
          </p:cNvSpPr>
          <p:nvPr/>
        </p:nvSpPr>
        <p:spPr bwMode="auto">
          <a:xfrm>
            <a:off x="4067175" y="155733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4" name="Line 64"/>
          <p:cNvSpPr>
            <a:spLocks noChangeShapeType="1"/>
          </p:cNvSpPr>
          <p:nvPr/>
        </p:nvSpPr>
        <p:spPr bwMode="auto">
          <a:xfrm>
            <a:off x="4211638" y="16287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5" name="Line 65"/>
          <p:cNvSpPr>
            <a:spLocks noChangeShapeType="1"/>
          </p:cNvSpPr>
          <p:nvPr/>
        </p:nvSpPr>
        <p:spPr bwMode="auto">
          <a:xfrm>
            <a:off x="4356100" y="17732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6" name="Line 66"/>
          <p:cNvSpPr>
            <a:spLocks noChangeShapeType="1"/>
          </p:cNvSpPr>
          <p:nvPr/>
        </p:nvSpPr>
        <p:spPr bwMode="auto">
          <a:xfrm>
            <a:off x="4500563" y="18446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7" name="Line 67"/>
          <p:cNvSpPr>
            <a:spLocks noChangeShapeType="1"/>
          </p:cNvSpPr>
          <p:nvPr/>
        </p:nvSpPr>
        <p:spPr bwMode="auto">
          <a:xfrm>
            <a:off x="4643438" y="19161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8" name="Line 68"/>
          <p:cNvSpPr>
            <a:spLocks noChangeShapeType="1"/>
          </p:cNvSpPr>
          <p:nvPr/>
        </p:nvSpPr>
        <p:spPr bwMode="auto">
          <a:xfrm>
            <a:off x="4787900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49" name="Line 69"/>
          <p:cNvSpPr>
            <a:spLocks noChangeShapeType="1"/>
          </p:cNvSpPr>
          <p:nvPr/>
        </p:nvSpPr>
        <p:spPr bwMode="auto">
          <a:xfrm>
            <a:off x="4932363" y="22764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50" name="AutoShape 70"/>
          <p:cNvSpPr>
            <a:spLocks noChangeArrowheads="1"/>
          </p:cNvSpPr>
          <p:nvPr/>
        </p:nvSpPr>
        <p:spPr bwMode="auto">
          <a:xfrm rot="-1673837">
            <a:off x="7885113" y="4048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6151" name="Line 71"/>
          <p:cNvSpPr>
            <a:spLocks noChangeShapeType="1"/>
          </p:cNvSpPr>
          <p:nvPr/>
        </p:nvSpPr>
        <p:spPr bwMode="auto">
          <a:xfrm flipH="1">
            <a:off x="7019925" y="836613"/>
            <a:ext cx="503238" cy="144462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52" name="Line 72"/>
          <p:cNvSpPr>
            <a:spLocks noChangeShapeType="1"/>
          </p:cNvSpPr>
          <p:nvPr/>
        </p:nvSpPr>
        <p:spPr bwMode="auto">
          <a:xfrm flipH="1">
            <a:off x="7235825" y="1196975"/>
            <a:ext cx="431800" cy="21590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53" name="Line 73"/>
          <p:cNvSpPr>
            <a:spLocks noChangeShapeType="1"/>
          </p:cNvSpPr>
          <p:nvPr/>
        </p:nvSpPr>
        <p:spPr bwMode="auto">
          <a:xfrm flipH="1">
            <a:off x="7667625" y="1484313"/>
            <a:ext cx="360363" cy="288925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54" name="Line 74"/>
          <p:cNvSpPr>
            <a:spLocks noChangeShapeType="1"/>
          </p:cNvSpPr>
          <p:nvPr/>
        </p:nvSpPr>
        <p:spPr bwMode="auto">
          <a:xfrm flipH="1">
            <a:off x="8388350" y="1628775"/>
            <a:ext cx="144463" cy="36036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58" name="Freeform 78"/>
          <p:cNvSpPr>
            <a:spLocks/>
          </p:cNvSpPr>
          <p:nvPr/>
        </p:nvSpPr>
        <p:spPr bwMode="auto">
          <a:xfrm>
            <a:off x="3540125" y="4005263"/>
            <a:ext cx="384175" cy="1655762"/>
          </a:xfrm>
          <a:custGeom>
            <a:avLst/>
            <a:gdLst>
              <a:gd name="T0" fmla="*/ 242 w 242"/>
              <a:gd name="T1" fmla="*/ 0 h 1043"/>
              <a:gd name="T2" fmla="*/ 60 w 242"/>
              <a:gd name="T3" fmla="*/ 363 h 1043"/>
              <a:gd name="T4" fmla="*/ 15 w 242"/>
              <a:gd name="T5" fmla="*/ 816 h 1043"/>
              <a:gd name="T6" fmla="*/ 151 w 242"/>
              <a:gd name="T7" fmla="*/ 1043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2" h="1043">
                <a:moveTo>
                  <a:pt x="242" y="0"/>
                </a:moveTo>
                <a:cubicBezTo>
                  <a:pt x="170" y="113"/>
                  <a:pt x="98" y="227"/>
                  <a:pt x="60" y="363"/>
                </a:cubicBezTo>
                <a:cubicBezTo>
                  <a:pt x="22" y="499"/>
                  <a:pt x="0" y="703"/>
                  <a:pt x="15" y="816"/>
                </a:cubicBezTo>
                <a:cubicBezTo>
                  <a:pt x="30" y="929"/>
                  <a:pt x="90" y="986"/>
                  <a:pt x="151" y="1043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59" name="Line 79"/>
          <p:cNvSpPr>
            <a:spLocks noChangeShapeType="1"/>
          </p:cNvSpPr>
          <p:nvPr/>
        </p:nvSpPr>
        <p:spPr bwMode="auto">
          <a:xfrm>
            <a:off x="3779838" y="5661025"/>
            <a:ext cx="71437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60" name="Freeform 80"/>
          <p:cNvSpPr>
            <a:spLocks/>
          </p:cNvSpPr>
          <p:nvPr/>
        </p:nvSpPr>
        <p:spPr bwMode="auto">
          <a:xfrm>
            <a:off x="2051050" y="2781300"/>
            <a:ext cx="1800225" cy="1079500"/>
          </a:xfrm>
          <a:custGeom>
            <a:avLst/>
            <a:gdLst>
              <a:gd name="T0" fmla="*/ 1134 w 1134"/>
              <a:gd name="T1" fmla="*/ 680 h 680"/>
              <a:gd name="T2" fmla="*/ 545 w 1134"/>
              <a:gd name="T3" fmla="*/ 544 h 680"/>
              <a:gd name="T4" fmla="*/ 0 w 1134"/>
              <a:gd name="T5" fmla="*/ 0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4" h="680">
                <a:moveTo>
                  <a:pt x="1134" y="680"/>
                </a:moveTo>
                <a:cubicBezTo>
                  <a:pt x="934" y="668"/>
                  <a:pt x="734" y="657"/>
                  <a:pt x="545" y="544"/>
                </a:cubicBezTo>
                <a:cubicBezTo>
                  <a:pt x="356" y="431"/>
                  <a:pt x="178" y="215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61" name="Line 81"/>
          <p:cNvSpPr>
            <a:spLocks noChangeShapeType="1"/>
          </p:cNvSpPr>
          <p:nvPr/>
        </p:nvSpPr>
        <p:spPr bwMode="auto">
          <a:xfrm flipH="1" flipV="1">
            <a:off x="1979613" y="2636838"/>
            <a:ext cx="71437" cy="144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62" name="Text Box 82"/>
          <p:cNvSpPr txBox="1">
            <a:spLocks noChangeArrowheads="1"/>
          </p:cNvSpPr>
          <p:nvPr/>
        </p:nvSpPr>
        <p:spPr bwMode="auto">
          <a:xfrm>
            <a:off x="3851275" y="5661025"/>
            <a:ext cx="8747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2"/>
                </a:solidFill>
              </a:rPr>
              <a:t>Ste-Lucie</a:t>
            </a:r>
          </a:p>
        </p:txBody>
      </p:sp>
      <p:sp>
        <p:nvSpPr>
          <p:cNvPr id="46163" name="Text Box 83"/>
          <p:cNvSpPr txBox="1">
            <a:spLocks noChangeArrowheads="1"/>
          </p:cNvSpPr>
          <p:nvPr/>
        </p:nvSpPr>
        <p:spPr bwMode="auto">
          <a:xfrm>
            <a:off x="684213" y="2205038"/>
            <a:ext cx="19034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>
                <a:solidFill>
                  <a:schemeClr val="accent2"/>
                </a:solidFill>
              </a:rPr>
              <a:t>Dominique-Guadeloupe</a:t>
            </a:r>
          </a:p>
        </p:txBody>
      </p:sp>
      <p:sp>
        <p:nvSpPr>
          <p:cNvPr id="46164" name="Text Box 84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46165" name="Text Box 85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46166" name="Line 86"/>
          <p:cNvSpPr>
            <a:spLocks noChangeShapeType="1"/>
          </p:cNvSpPr>
          <p:nvPr/>
        </p:nvSpPr>
        <p:spPr bwMode="auto">
          <a:xfrm>
            <a:off x="468313" y="549275"/>
            <a:ext cx="431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167" name="Text Box 87"/>
          <p:cNvSpPr txBox="1">
            <a:spLocks noChangeArrowheads="1"/>
          </p:cNvSpPr>
          <p:nvPr/>
        </p:nvSpPr>
        <p:spPr bwMode="auto">
          <a:xfrm>
            <a:off x="1239838" y="258763"/>
            <a:ext cx="2219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Liaisons maritimes inter-îles</a:t>
            </a:r>
          </a:p>
        </p:txBody>
      </p:sp>
      <p:sp>
        <p:nvSpPr>
          <p:cNvPr id="46168" name="Text Box 88"/>
          <p:cNvSpPr txBox="1">
            <a:spLocks noChangeArrowheads="1"/>
          </p:cNvSpPr>
          <p:nvPr/>
        </p:nvSpPr>
        <p:spPr bwMode="auto">
          <a:xfrm>
            <a:off x="6732588" y="260350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France métropolitaine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Littoral touristiq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609600"/>
            <a:ext cx="46815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Oval 3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1" name="Freeform 7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12" name="Freeform 8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13" name="Freeform 9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6" name="Oval 12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7" name="Oval 13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8" name="Oval 14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19" name="Oval 15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0" name="Oval 16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1" name="Oval 17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2" name="Oval 18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3" name="Oval 19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4" name="Oval 20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5" name="Oval 21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6" name="Oval 22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7" name="Oval 23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8" name="Oval 24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29" name="Oval 25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0" name="Oval 26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1" name="Oval 27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2" name="Oval 28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3" name="Oval 29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4" name="Oval 30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5" name="Oval 31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6" name="Oval 32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7" name="Oval 33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8" name="Oval 34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39" name="Oval 35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0" name="Oval 36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1" name="Oval 37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2" name="Oval 38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3" name="Oval 39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4" name="Oval 40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5" name="Oval 41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6" name="Oval 42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7" name="Oval 43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8" name="Oval 44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49" name="Oval 45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50" name="Oval 46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51" name="Rectangle 47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52" name="AutoShape 48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53" name="AutoShape 49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54" name="AutoShape 50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55" name="Line 51"/>
          <p:cNvSpPr>
            <a:spLocks noChangeShapeType="1"/>
          </p:cNvSpPr>
          <p:nvPr/>
        </p:nvSpPr>
        <p:spPr bwMode="auto">
          <a:xfrm>
            <a:off x="3059113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56" name="Line 52"/>
          <p:cNvSpPr>
            <a:spLocks noChangeShapeType="1"/>
          </p:cNvSpPr>
          <p:nvPr/>
        </p:nvSpPr>
        <p:spPr bwMode="auto">
          <a:xfrm>
            <a:off x="2916238" y="14843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57" name="Line 53"/>
          <p:cNvSpPr>
            <a:spLocks noChangeShapeType="1"/>
          </p:cNvSpPr>
          <p:nvPr/>
        </p:nvSpPr>
        <p:spPr bwMode="auto">
          <a:xfrm>
            <a:off x="2916238" y="1700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58" name="Line 54"/>
          <p:cNvSpPr>
            <a:spLocks noChangeShapeType="1"/>
          </p:cNvSpPr>
          <p:nvPr/>
        </p:nvSpPr>
        <p:spPr bwMode="auto">
          <a:xfrm>
            <a:off x="3203575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59" name="Line 55"/>
          <p:cNvSpPr>
            <a:spLocks noChangeShapeType="1"/>
          </p:cNvSpPr>
          <p:nvPr/>
        </p:nvSpPr>
        <p:spPr bwMode="auto">
          <a:xfrm>
            <a:off x="3348038" y="119697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0" name="Line 56"/>
          <p:cNvSpPr>
            <a:spLocks noChangeShapeType="1"/>
          </p:cNvSpPr>
          <p:nvPr/>
        </p:nvSpPr>
        <p:spPr bwMode="auto">
          <a:xfrm>
            <a:off x="3348038" y="126841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1" name="Line 57"/>
          <p:cNvSpPr>
            <a:spLocks noChangeShapeType="1"/>
          </p:cNvSpPr>
          <p:nvPr/>
        </p:nvSpPr>
        <p:spPr bwMode="auto">
          <a:xfrm>
            <a:off x="3492500" y="12684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2" name="Line 58"/>
          <p:cNvSpPr>
            <a:spLocks noChangeShapeType="1"/>
          </p:cNvSpPr>
          <p:nvPr/>
        </p:nvSpPr>
        <p:spPr bwMode="auto">
          <a:xfrm>
            <a:off x="3492500" y="22050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3" name="Line 59"/>
          <p:cNvSpPr>
            <a:spLocks noChangeShapeType="1"/>
          </p:cNvSpPr>
          <p:nvPr/>
        </p:nvSpPr>
        <p:spPr bwMode="auto">
          <a:xfrm>
            <a:off x="3635375" y="1341438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4" name="Line 60"/>
          <p:cNvSpPr>
            <a:spLocks noChangeShapeType="1"/>
          </p:cNvSpPr>
          <p:nvPr/>
        </p:nvSpPr>
        <p:spPr bwMode="auto">
          <a:xfrm>
            <a:off x="3779838" y="14128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5" name="Line 61"/>
          <p:cNvSpPr>
            <a:spLocks noChangeShapeType="1"/>
          </p:cNvSpPr>
          <p:nvPr/>
        </p:nvSpPr>
        <p:spPr bwMode="auto">
          <a:xfrm>
            <a:off x="3779838" y="18446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6" name="Line 62"/>
          <p:cNvSpPr>
            <a:spLocks noChangeShapeType="1"/>
          </p:cNvSpPr>
          <p:nvPr/>
        </p:nvSpPr>
        <p:spPr bwMode="auto">
          <a:xfrm>
            <a:off x="3924300" y="1484313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7" name="Line 63"/>
          <p:cNvSpPr>
            <a:spLocks noChangeShapeType="1"/>
          </p:cNvSpPr>
          <p:nvPr/>
        </p:nvSpPr>
        <p:spPr bwMode="auto">
          <a:xfrm>
            <a:off x="4067175" y="155733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8" name="Line 64"/>
          <p:cNvSpPr>
            <a:spLocks noChangeShapeType="1"/>
          </p:cNvSpPr>
          <p:nvPr/>
        </p:nvSpPr>
        <p:spPr bwMode="auto">
          <a:xfrm>
            <a:off x="4211638" y="16287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69" name="Line 65"/>
          <p:cNvSpPr>
            <a:spLocks noChangeShapeType="1"/>
          </p:cNvSpPr>
          <p:nvPr/>
        </p:nvSpPr>
        <p:spPr bwMode="auto">
          <a:xfrm>
            <a:off x="4356100" y="17732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0" name="Line 66"/>
          <p:cNvSpPr>
            <a:spLocks noChangeShapeType="1"/>
          </p:cNvSpPr>
          <p:nvPr/>
        </p:nvSpPr>
        <p:spPr bwMode="auto">
          <a:xfrm>
            <a:off x="4500563" y="18446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1" name="Line 67"/>
          <p:cNvSpPr>
            <a:spLocks noChangeShapeType="1"/>
          </p:cNvSpPr>
          <p:nvPr/>
        </p:nvSpPr>
        <p:spPr bwMode="auto">
          <a:xfrm>
            <a:off x="4643438" y="19161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2" name="Line 68"/>
          <p:cNvSpPr>
            <a:spLocks noChangeShapeType="1"/>
          </p:cNvSpPr>
          <p:nvPr/>
        </p:nvSpPr>
        <p:spPr bwMode="auto">
          <a:xfrm>
            <a:off x="4787900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3" name="Line 69"/>
          <p:cNvSpPr>
            <a:spLocks noChangeShapeType="1"/>
          </p:cNvSpPr>
          <p:nvPr/>
        </p:nvSpPr>
        <p:spPr bwMode="auto">
          <a:xfrm>
            <a:off x="4932363" y="22764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4" name="AutoShape 70"/>
          <p:cNvSpPr>
            <a:spLocks noChangeArrowheads="1"/>
          </p:cNvSpPr>
          <p:nvPr/>
        </p:nvSpPr>
        <p:spPr bwMode="auto">
          <a:xfrm rot="-1673837">
            <a:off x="7885113" y="4048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75" name="Line 71"/>
          <p:cNvSpPr>
            <a:spLocks noChangeShapeType="1"/>
          </p:cNvSpPr>
          <p:nvPr/>
        </p:nvSpPr>
        <p:spPr bwMode="auto">
          <a:xfrm flipH="1">
            <a:off x="7019925" y="836613"/>
            <a:ext cx="503238" cy="144462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6" name="Line 72"/>
          <p:cNvSpPr>
            <a:spLocks noChangeShapeType="1"/>
          </p:cNvSpPr>
          <p:nvPr/>
        </p:nvSpPr>
        <p:spPr bwMode="auto">
          <a:xfrm flipH="1">
            <a:off x="7235825" y="1196975"/>
            <a:ext cx="431800" cy="21590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7" name="Line 73"/>
          <p:cNvSpPr>
            <a:spLocks noChangeShapeType="1"/>
          </p:cNvSpPr>
          <p:nvPr/>
        </p:nvSpPr>
        <p:spPr bwMode="auto">
          <a:xfrm flipH="1">
            <a:off x="7667625" y="1484313"/>
            <a:ext cx="360363" cy="288925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8" name="Line 74"/>
          <p:cNvSpPr>
            <a:spLocks noChangeShapeType="1"/>
          </p:cNvSpPr>
          <p:nvPr/>
        </p:nvSpPr>
        <p:spPr bwMode="auto">
          <a:xfrm flipH="1">
            <a:off x="8388350" y="1628775"/>
            <a:ext cx="144463" cy="36036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79" name="Freeform 75"/>
          <p:cNvSpPr>
            <a:spLocks/>
          </p:cNvSpPr>
          <p:nvPr/>
        </p:nvSpPr>
        <p:spPr bwMode="auto">
          <a:xfrm>
            <a:off x="3540125" y="4005263"/>
            <a:ext cx="384175" cy="1655762"/>
          </a:xfrm>
          <a:custGeom>
            <a:avLst/>
            <a:gdLst>
              <a:gd name="T0" fmla="*/ 242 w 242"/>
              <a:gd name="T1" fmla="*/ 0 h 1043"/>
              <a:gd name="T2" fmla="*/ 60 w 242"/>
              <a:gd name="T3" fmla="*/ 363 h 1043"/>
              <a:gd name="T4" fmla="*/ 15 w 242"/>
              <a:gd name="T5" fmla="*/ 816 h 1043"/>
              <a:gd name="T6" fmla="*/ 151 w 242"/>
              <a:gd name="T7" fmla="*/ 1043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2" h="1043">
                <a:moveTo>
                  <a:pt x="242" y="0"/>
                </a:moveTo>
                <a:cubicBezTo>
                  <a:pt x="170" y="113"/>
                  <a:pt x="98" y="227"/>
                  <a:pt x="60" y="363"/>
                </a:cubicBezTo>
                <a:cubicBezTo>
                  <a:pt x="22" y="499"/>
                  <a:pt x="0" y="703"/>
                  <a:pt x="15" y="816"/>
                </a:cubicBezTo>
                <a:cubicBezTo>
                  <a:pt x="30" y="929"/>
                  <a:pt x="90" y="986"/>
                  <a:pt x="151" y="1043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80" name="Line 76"/>
          <p:cNvSpPr>
            <a:spLocks noChangeShapeType="1"/>
          </p:cNvSpPr>
          <p:nvPr/>
        </p:nvSpPr>
        <p:spPr bwMode="auto">
          <a:xfrm>
            <a:off x="3779838" y="5661025"/>
            <a:ext cx="71437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81" name="Freeform 77"/>
          <p:cNvSpPr>
            <a:spLocks/>
          </p:cNvSpPr>
          <p:nvPr/>
        </p:nvSpPr>
        <p:spPr bwMode="auto">
          <a:xfrm>
            <a:off x="2051050" y="2781300"/>
            <a:ext cx="1800225" cy="1079500"/>
          </a:xfrm>
          <a:custGeom>
            <a:avLst/>
            <a:gdLst>
              <a:gd name="T0" fmla="*/ 1134 w 1134"/>
              <a:gd name="T1" fmla="*/ 680 h 680"/>
              <a:gd name="T2" fmla="*/ 545 w 1134"/>
              <a:gd name="T3" fmla="*/ 544 h 680"/>
              <a:gd name="T4" fmla="*/ 0 w 1134"/>
              <a:gd name="T5" fmla="*/ 0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4" h="680">
                <a:moveTo>
                  <a:pt x="1134" y="680"/>
                </a:moveTo>
                <a:cubicBezTo>
                  <a:pt x="934" y="668"/>
                  <a:pt x="734" y="657"/>
                  <a:pt x="545" y="544"/>
                </a:cubicBezTo>
                <a:cubicBezTo>
                  <a:pt x="356" y="431"/>
                  <a:pt x="178" y="215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82" name="Line 78"/>
          <p:cNvSpPr>
            <a:spLocks noChangeShapeType="1"/>
          </p:cNvSpPr>
          <p:nvPr/>
        </p:nvSpPr>
        <p:spPr bwMode="auto">
          <a:xfrm flipH="1" flipV="1">
            <a:off x="1979613" y="2636838"/>
            <a:ext cx="71437" cy="144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7183" name="AutoShape 79"/>
          <p:cNvSpPr>
            <a:spLocks noChangeArrowheads="1"/>
          </p:cNvSpPr>
          <p:nvPr/>
        </p:nvSpPr>
        <p:spPr bwMode="auto">
          <a:xfrm rot="8223992">
            <a:off x="2627313" y="18891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0C0C0">
              <a:alpha val="49001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84" name="AutoShape 80"/>
          <p:cNvSpPr>
            <a:spLocks noChangeArrowheads="1"/>
          </p:cNvSpPr>
          <p:nvPr/>
        </p:nvSpPr>
        <p:spPr bwMode="auto">
          <a:xfrm rot="-2654380">
            <a:off x="6659563" y="443706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0C0C0">
              <a:alpha val="49001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85" name="Text Box 81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47186" name="Text Box 82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47187" name="AutoShape 83"/>
          <p:cNvSpPr>
            <a:spLocks noChangeArrowheads="1"/>
          </p:cNvSpPr>
          <p:nvPr/>
        </p:nvSpPr>
        <p:spPr bwMode="auto">
          <a:xfrm rot="8089635">
            <a:off x="538956" y="189707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0C0C0">
              <a:alpha val="49001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7188" name="Text Box 84"/>
          <p:cNvSpPr txBox="1">
            <a:spLocks noChangeArrowheads="1"/>
          </p:cNvSpPr>
          <p:nvPr/>
        </p:nvSpPr>
        <p:spPr bwMode="auto">
          <a:xfrm>
            <a:off x="303213" y="1266825"/>
            <a:ext cx="1614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Intégration difficile </a:t>
            </a:r>
          </a:p>
          <a:p>
            <a:r>
              <a:rPr lang="fr-FR" altLang="fr-FR"/>
              <a:t>dans l’axe  caribéen</a:t>
            </a:r>
          </a:p>
        </p:txBody>
      </p:sp>
      <p:sp>
        <p:nvSpPr>
          <p:cNvPr id="47189" name="Text Box 85"/>
          <p:cNvSpPr txBox="1">
            <a:spLocks noChangeArrowheads="1"/>
          </p:cNvSpPr>
          <p:nvPr/>
        </p:nvSpPr>
        <p:spPr bwMode="auto">
          <a:xfrm>
            <a:off x="6732588" y="260350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France métropolitaine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ittoral touristiq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609600"/>
            <a:ext cx="46815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4140200" y="37163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3779838" y="3573463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4643438" y="3644900"/>
            <a:ext cx="71437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4356100" y="3068638"/>
            <a:ext cx="71438" cy="730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59" name="Freeform 7"/>
          <p:cNvSpPr>
            <a:spLocks/>
          </p:cNvSpPr>
          <p:nvPr/>
        </p:nvSpPr>
        <p:spPr bwMode="auto">
          <a:xfrm>
            <a:off x="5387975" y="3860800"/>
            <a:ext cx="839788" cy="1368425"/>
          </a:xfrm>
          <a:custGeom>
            <a:avLst/>
            <a:gdLst>
              <a:gd name="T0" fmla="*/ 30 w 529"/>
              <a:gd name="T1" fmla="*/ 862 h 862"/>
              <a:gd name="T2" fmla="*/ 30 w 529"/>
              <a:gd name="T3" fmla="*/ 454 h 862"/>
              <a:gd name="T4" fmla="*/ 212 w 529"/>
              <a:gd name="T5" fmla="*/ 182 h 862"/>
              <a:gd name="T6" fmla="*/ 529 w 529"/>
              <a:gd name="T7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9" h="862">
                <a:moveTo>
                  <a:pt x="30" y="862"/>
                </a:moveTo>
                <a:cubicBezTo>
                  <a:pt x="15" y="714"/>
                  <a:pt x="0" y="567"/>
                  <a:pt x="30" y="454"/>
                </a:cubicBezTo>
                <a:cubicBezTo>
                  <a:pt x="60" y="341"/>
                  <a:pt x="129" y="258"/>
                  <a:pt x="212" y="182"/>
                </a:cubicBezTo>
                <a:cubicBezTo>
                  <a:pt x="295" y="106"/>
                  <a:pt x="412" y="53"/>
                  <a:pt x="529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160" name="Freeform 8"/>
          <p:cNvSpPr>
            <a:spLocks/>
          </p:cNvSpPr>
          <p:nvPr/>
        </p:nvSpPr>
        <p:spPr bwMode="auto">
          <a:xfrm>
            <a:off x="3995738" y="4221163"/>
            <a:ext cx="336550" cy="1008062"/>
          </a:xfrm>
          <a:custGeom>
            <a:avLst/>
            <a:gdLst>
              <a:gd name="T0" fmla="*/ 182 w 212"/>
              <a:gd name="T1" fmla="*/ 635 h 635"/>
              <a:gd name="T2" fmla="*/ 182 w 212"/>
              <a:gd name="T3" fmla="*/ 363 h 635"/>
              <a:gd name="T4" fmla="*/ 0 w 212"/>
              <a:gd name="T5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635">
                <a:moveTo>
                  <a:pt x="182" y="635"/>
                </a:moveTo>
                <a:cubicBezTo>
                  <a:pt x="197" y="552"/>
                  <a:pt x="212" y="469"/>
                  <a:pt x="182" y="363"/>
                </a:cubicBezTo>
                <a:cubicBezTo>
                  <a:pt x="152" y="257"/>
                  <a:pt x="76" y="128"/>
                  <a:pt x="0" y="0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161" name="Freeform 9"/>
          <p:cNvSpPr>
            <a:spLocks/>
          </p:cNvSpPr>
          <p:nvPr/>
        </p:nvSpPr>
        <p:spPr bwMode="auto">
          <a:xfrm>
            <a:off x="3059113" y="2193925"/>
            <a:ext cx="2160587" cy="658813"/>
          </a:xfrm>
          <a:custGeom>
            <a:avLst/>
            <a:gdLst>
              <a:gd name="T0" fmla="*/ 0 w 1361"/>
              <a:gd name="T1" fmla="*/ 415 h 415"/>
              <a:gd name="T2" fmla="*/ 273 w 1361"/>
              <a:gd name="T3" fmla="*/ 188 h 415"/>
              <a:gd name="T4" fmla="*/ 590 w 1361"/>
              <a:gd name="T5" fmla="*/ 52 h 415"/>
              <a:gd name="T6" fmla="*/ 1044 w 1361"/>
              <a:gd name="T7" fmla="*/ 7 h 415"/>
              <a:gd name="T8" fmla="*/ 1361 w 1361"/>
              <a:gd name="T9" fmla="*/ 7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1" h="415">
                <a:moveTo>
                  <a:pt x="0" y="415"/>
                </a:moveTo>
                <a:cubicBezTo>
                  <a:pt x="87" y="331"/>
                  <a:pt x="175" y="248"/>
                  <a:pt x="273" y="188"/>
                </a:cubicBezTo>
                <a:cubicBezTo>
                  <a:pt x="371" y="128"/>
                  <a:pt x="462" y="82"/>
                  <a:pt x="590" y="52"/>
                </a:cubicBezTo>
                <a:cubicBezTo>
                  <a:pt x="718" y="22"/>
                  <a:pt x="916" y="14"/>
                  <a:pt x="1044" y="7"/>
                </a:cubicBezTo>
                <a:cubicBezTo>
                  <a:pt x="1172" y="0"/>
                  <a:pt x="1266" y="3"/>
                  <a:pt x="1361" y="7"/>
                </a:cubicBezTo>
              </a:path>
            </a:pathLst>
          </a:custGeom>
          <a:noFill/>
          <a:ln w="38100" cap="flat" cmpd="sng">
            <a:solidFill>
              <a:srgbClr val="FF99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4500563" y="3933825"/>
            <a:ext cx="215900" cy="73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3" name="AutoShape 11"/>
          <p:cNvSpPr>
            <a:spLocks noChangeArrowheads="1"/>
          </p:cNvSpPr>
          <p:nvPr/>
        </p:nvSpPr>
        <p:spPr bwMode="auto">
          <a:xfrm rot="3764680">
            <a:off x="3124200" y="3868738"/>
            <a:ext cx="630237" cy="4714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4" name="Oval 12"/>
          <p:cNvSpPr>
            <a:spLocks noChangeAspect="1" noChangeArrowheads="1"/>
          </p:cNvSpPr>
          <p:nvPr/>
        </p:nvSpPr>
        <p:spPr bwMode="auto">
          <a:xfrm>
            <a:off x="3995738" y="4797425"/>
            <a:ext cx="93662" cy="936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5" name="Oval 13"/>
          <p:cNvSpPr>
            <a:spLocks noChangeAspect="1" noChangeArrowheads="1"/>
          </p:cNvSpPr>
          <p:nvPr/>
        </p:nvSpPr>
        <p:spPr bwMode="auto">
          <a:xfrm>
            <a:off x="3203575" y="28527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6" name="Oval 14"/>
          <p:cNvSpPr>
            <a:spLocks noChangeAspect="1" noChangeArrowheads="1"/>
          </p:cNvSpPr>
          <p:nvPr/>
        </p:nvSpPr>
        <p:spPr bwMode="auto">
          <a:xfrm>
            <a:off x="4572000" y="1700213"/>
            <a:ext cx="96838" cy="968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7" name="Oval 15"/>
          <p:cNvSpPr>
            <a:spLocks noChangeAspect="1" noChangeArrowheads="1"/>
          </p:cNvSpPr>
          <p:nvPr/>
        </p:nvSpPr>
        <p:spPr bwMode="auto">
          <a:xfrm>
            <a:off x="3348038" y="30686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8" name="Oval 16"/>
          <p:cNvSpPr>
            <a:spLocks noChangeAspect="1" noChangeArrowheads="1"/>
          </p:cNvSpPr>
          <p:nvPr/>
        </p:nvSpPr>
        <p:spPr bwMode="auto">
          <a:xfrm>
            <a:off x="4427538" y="4868863"/>
            <a:ext cx="125412" cy="125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69" name="Oval 17"/>
          <p:cNvSpPr>
            <a:spLocks noChangeAspect="1" noChangeArrowheads="1"/>
          </p:cNvSpPr>
          <p:nvPr/>
        </p:nvSpPr>
        <p:spPr bwMode="auto">
          <a:xfrm>
            <a:off x="37084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0" name="Oval 18"/>
          <p:cNvSpPr>
            <a:spLocks noChangeAspect="1" noChangeArrowheads="1"/>
          </p:cNvSpPr>
          <p:nvPr/>
        </p:nvSpPr>
        <p:spPr bwMode="auto">
          <a:xfrm>
            <a:off x="3708400" y="17002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1" name="Oval 19"/>
          <p:cNvSpPr>
            <a:spLocks noChangeAspect="1" noChangeArrowheads="1"/>
          </p:cNvSpPr>
          <p:nvPr/>
        </p:nvSpPr>
        <p:spPr bwMode="auto">
          <a:xfrm>
            <a:off x="4787900" y="4005263"/>
            <a:ext cx="179388" cy="1793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2" name="Oval 20"/>
          <p:cNvSpPr>
            <a:spLocks noChangeAspect="1" noChangeArrowheads="1"/>
          </p:cNvSpPr>
          <p:nvPr/>
        </p:nvSpPr>
        <p:spPr bwMode="auto">
          <a:xfrm>
            <a:off x="3708400" y="25654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3" name="Oval 21"/>
          <p:cNvSpPr>
            <a:spLocks noChangeAspect="1" noChangeArrowheads="1"/>
          </p:cNvSpPr>
          <p:nvPr/>
        </p:nvSpPr>
        <p:spPr bwMode="auto">
          <a:xfrm>
            <a:off x="5651500" y="3500438"/>
            <a:ext cx="252413" cy="25241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4" name="Oval 22"/>
          <p:cNvSpPr>
            <a:spLocks noChangeAspect="1" noChangeArrowheads="1"/>
          </p:cNvSpPr>
          <p:nvPr/>
        </p:nvSpPr>
        <p:spPr bwMode="auto">
          <a:xfrm>
            <a:off x="3132138" y="1196975"/>
            <a:ext cx="90487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5" name="Oval 23"/>
          <p:cNvSpPr>
            <a:spLocks noChangeAspect="1" noChangeArrowheads="1"/>
          </p:cNvSpPr>
          <p:nvPr/>
        </p:nvSpPr>
        <p:spPr bwMode="auto">
          <a:xfrm>
            <a:off x="39243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6" name="Oval 24"/>
          <p:cNvSpPr>
            <a:spLocks noChangeAspect="1" noChangeArrowheads="1"/>
          </p:cNvSpPr>
          <p:nvPr/>
        </p:nvSpPr>
        <p:spPr bwMode="auto">
          <a:xfrm>
            <a:off x="4500563" y="26368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7" name="Oval 25"/>
          <p:cNvSpPr>
            <a:spLocks noChangeAspect="1" noChangeArrowheads="1"/>
          </p:cNvSpPr>
          <p:nvPr/>
        </p:nvSpPr>
        <p:spPr bwMode="auto">
          <a:xfrm>
            <a:off x="4572000" y="3429000"/>
            <a:ext cx="360363" cy="3603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8" name="Oval 26"/>
          <p:cNvSpPr>
            <a:spLocks noChangeAspect="1" noChangeArrowheads="1"/>
          </p:cNvSpPr>
          <p:nvPr/>
        </p:nvSpPr>
        <p:spPr bwMode="auto">
          <a:xfrm>
            <a:off x="3924300" y="3213100"/>
            <a:ext cx="719138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79" name="Oval 27"/>
          <p:cNvSpPr>
            <a:spLocks noChangeAspect="1" noChangeArrowheads="1"/>
          </p:cNvSpPr>
          <p:nvPr/>
        </p:nvSpPr>
        <p:spPr bwMode="auto">
          <a:xfrm>
            <a:off x="4284663" y="15573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0" name="Oval 28"/>
          <p:cNvSpPr>
            <a:spLocks noChangeAspect="1" noChangeArrowheads="1"/>
          </p:cNvSpPr>
          <p:nvPr/>
        </p:nvSpPr>
        <p:spPr bwMode="auto">
          <a:xfrm>
            <a:off x="3492500" y="1125538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1" name="Oval 29"/>
          <p:cNvSpPr>
            <a:spLocks noChangeAspect="1" noChangeArrowheads="1"/>
          </p:cNvSpPr>
          <p:nvPr/>
        </p:nvSpPr>
        <p:spPr bwMode="auto">
          <a:xfrm>
            <a:off x="3851275" y="126841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2" name="Oval 30"/>
          <p:cNvSpPr>
            <a:spLocks noChangeAspect="1" noChangeArrowheads="1"/>
          </p:cNvSpPr>
          <p:nvPr/>
        </p:nvSpPr>
        <p:spPr bwMode="auto">
          <a:xfrm>
            <a:off x="5867400" y="494188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3" name="Oval 31"/>
          <p:cNvSpPr>
            <a:spLocks noChangeAspect="1" noChangeArrowheads="1"/>
          </p:cNvSpPr>
          <p:nvPr/>
        </p:nvSpPr>
        <p:spPr bwMode="auto">
          <a:xfrm>
            <a:off x="3635375" y="2060575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4" name="Oval 32"/>
          <p:cNvSpPr>
            <a:spLocks noChangeAspect="1" noChangeArrowheads="1"/>
          </p:cNvSpPr>
          <p:nvPr/>
        </p:nvSpPr>
        <p:spPr bwMode="auto">
          <a:xfrm>
            <a:off x="2843213" y="1557338"/>
            <a:ext cx="90487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5" name="Oval 33"/>
          <p:cNvSpPr>
            <a:spLocks noChangeAspect="1" noChangeArrowheads="1"/>
          </p:cNvSpPr>
          <p:nvPr/>
        </p:nvSpPr>
        <p:spPr bwMode="auto">
          <a:xfrm>
            <a:off x="5435600" y="4868863"/>
            <a:ext cx="198438" cy="198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6" name="Oval 34"/>
          <p:cNvSpPr>
            <a:spLocks noChangeAspect="1" noChangeArrowheads="1"/>
          </p:cNvSpPr>
          <p:nvPr/>
        </p:nvSpPr>
        <p:spPr bwMode="auto">
          <a:xfrm>
            <a:off x="4787900" y="4292600"/>
            <a:ext cx="198438" cy="198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7" name="Oval 35"/>
          <p:cNvSpPr>
            <a:spLocks noChangeAspect="1" noChangeArrowheads="1"/>
          </p:cNvSpPr>
          <p:nvPr/>
        </p:nvSpPr>
        <p:spPr bwMode="auto">
          <a:xfrm>
            <a:off x="5219700" y="2997200"/>
            <a:ext cx="252413" cy="2524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8" name="Oval 36"/>
          <p:cNvSpPr>
            <a:spLocks noChangeAspect="1" noChangeArrowheads="1"/>
          </p:cNvSpPr>
          <p:nvPr/>
        </p:nvSpPr>
        <p:spPr bwMode="auto">
          <a:xfrm>
            <a:off x="53641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89" name="Oval 37"/>
          <p:cNvSpPr>
            <a:spLocks noChangeAspect="1" noChangeArrowheads="1"/>
          </p:cNvSpPr>
          <p:nvPr/>
        </p:nvSpPr>
        <p:spPr bwMode="auto">
          <a:xfrm>
            <a:off x="4356100" y="2997200"/>
            <a:ext cx="215900" cy="215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0" name="Oval 38"/>
          <p:cNvSpPr>
            <a:spLocks noChangeAspect="1" noChangeArrowheads="1"/>
          </p:cNvSpPr>
          <p:nvPr/>
        </p:nvSpPr>
        <p:spPr bwMode="auto">
          <a:xfrm>
            <a:off x="3059113" y="220503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1" name="Oval 39"/>
          <p:cNvSpPr>
            <a:spLocks noChangeAspect="1" noChangeArrowheads="1"/>
          </p:cNvSpPr>
          <p:nvPr/>
        </p:nvSpPr>
        <p:spPr bwMode="auto">
          <a:xfrm>
            <a:off x="5795963" y="5300663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2" name="Oval 40"/>
          <p:cNvSpPr>
            <a:spLocks noChangeAspect="1" noChangeArrowheads="1"/>
          </p:cNvSpPr>
          <p:nvPr/>
        </p:nvSpPr>
        <p:spPr bwMode="auto">
          <a:xfrm>
            <a:off x="5148263" y="50133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3" name="Oval 41"/>
          <p:cNvSpPr>
            <a:spLocks noChangeAspect="1" noChangeArrowheads="1"/>
          </p:cNvSpPr>
          <p:nvPr/>
        </p:nvSpPr>
        <p:spPr bwMode="auto">
          <a:xfrm>
            <a:off x="4787900" y="1989138"/>
            <a:ext cx="230188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4" name="Oval 42"/>
          <p:cNvSpPr>
            <a:spLocks noChangeAspect="1" noChangeArrowheads="1"/>
          </p:cNvSpPr>
          <p:nvPr/>
        </p:nvSpPr>
        <p:spPr bwMode="auto">
          <a:xfrm>
            <a:off x="5003800" y="2420938"/>
            <a:ext cx="193675" cy="1936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5" name="Oval 43"/>
          <p:cNvSpPr>
            <a:spLocks noChangeAspect="1" noChangeArrowheads="1"/>
          </p:cNvSpPr>
          <p:nvPr/>
        </p:nvSpPr>
        <p:spPr bwMode="auto">
          <a:xfrm>
            <a:off x="4284663" y="4149725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6" name="Oval 44"/>
          <p:cNvSpPr>
            <a:spLocks noChangeAspect="1" noChangeArrowheads="1"/>
          </p:cNvSpPr>
          <p:nvPr/>
        </p:nvSpPr>
        <p:spPr bwMode="auto">
          <a:xfrm>
            <a:off x="6156325" y="4221163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7" name="Oval 45"/>
          <p:cNvSpPr>
            <a:spLocks noChangeAspect="1" noChangeArrowheads="1"/>
          </p:cNvSpPr>
          <p:nvPr/>
        </p:nvSpPr>
        <p:spPr bwMode="auto">
          <a:xfrm>
            <a:off x="3492500" y="2781300"/>
            <a:ext cx="90488" cy="90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8" name="Oval 46"/>
          <p:cNvSpPr>
            <a:spLocks noChangeAspect="1" noChangeArrowheads="1"/>
          </p:cNvSpPr>
          <p:nvPr/>
        </p:nvSpPr>
        <p:spPr bwMode="auto">
          <a:xfrm>
            <a:off x="3492500" y="3357563"/>
            <a:ext cx="90488" cy="904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199" name="Rectangle 47"/>
          <p:cNvSpPr>
            <a:spLocks noChangeArrowheads="1"/>
          </p:cNvSpPr>
          <p:nvPr/>
        </p:nvSpPr>
        <p:spPr bwMode="auto">
          <a:xfrm>
            <a:off x="3995738" y="3429000"/>
            <a:ext cx="504825" cy="504825"/>
          </a:xfrm>
          <a:prstGeom prst="rect">
            <a:avLst/>
          </a:prstGeom>
          <a:solidFill>
            <a:schemeClr val="tx1">
              <a:alpha val="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00" name="AutoShape 48"/>
          <p:cNvSpPr>
            <a:spLocks noChangeArrowheads="1"/>
          </p:cNvSpPr>
          <p:nvPr/>
        </p:nvSpPr>
        <p:spPr bwMode="auto">
          <a:xfrm>
            <a:off x="3203575" y="1557338"/>
            <a:ext cx="144463" cy="1222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01" name="AutoShape 49"/>
          <p:cNvSpPr>
            <a:spLocks noChangeArrowheads="1"/>
          </p:cNvSpPr>
          <p:nvPr/>
        </p:nvSpPr>
        <p:spPr bwMode="auto">
          <a:xfrm>
            <a:off x="4067175" y="2708275"/>
            <a:ext cx="144463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02" name="AutoShape 50"/>
          <p:cNvSpPr>
            <a:spLocks noChangeArrowheads="1"/>
          </p:cNvSpPr>
          <p:nvPr/>
        </p:nvSpPr>
        <p:spPr bwMode="auto">
          <a:xfrm>
            <a:off x="5795963" y="4149725"/>
            <a:ext cx="144462" cy="122238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03" name="Line 51"/>
          <p:cNvSpPr>
            <a:spLocks noChangeShapeType="1"/>
          </p:cNvSpPr>
          <p:nvPr/>
        </p:nvSpPr>
        <p:spPr bwMode="auto">
          <a:xfrm>
            <a:off x="3059113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04" name="Line 52"/>
          <p:cNvSpPr>
            <a:spLocks noChangeShapeType="1"/>
          </p:cNvSpPr>
          <p:nvPr/>
        </p:nvSpPr>
        <p:spPr bwMode="auto">
          <a:xfrm>
            <a:off x="2916238" y="14843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05" name="Line 53"/>
          <p:cNvSpPr>
            <a:spLocks noChangeShapeType="1"/>
          </p:cNvSpPr>
          <p:nvPr/>
        </p:nvSpPr>
        <p:spPr bwMode="auto">
          <a:xfrm>
            <a:off x="2916238" y="1700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06" name="Line 54"/>
          <p:cNvSpPr>
            <a:spLocks noChangeShapeType="1"/>
          </p:cNvSpPr>
          <p:nvPr/>
        </p:nvSpPr>
        <p:spPr bwMode="auto">
          <a:xfrm>
            <a:off x="3203575" y="1341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07" name="Line 55"/>
          <p:cNvSpPr>
            <a:spLocks noChangeShapeType="1"/>
          </p:cNvSpPr>
          <p:nvPr/>
        </p:nvSpPr>
        <p:spPr bwMode="auto">
          <a:xfrm>
            <a:off x="3348038" y="119697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08" name="Line 56"/>
          <p:cNvSpPr>
            <a:spLocks noChangeShapeType="1"/>
          </p:cNvSpPr>
          <p:nvPr/>
        </p:nvSpPr>
        <p:spPr bwMode="auto">
          <a:xfrm>
            <a:off x="3348038" y="126841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09" name="Line 57"/>
          <p:cNvSpPr>
            <a:spLocks noChangeShapeType="1"/>
          </p:cNvSpPr>
          <p:nvPr/>
        </p:nvSpPr>
        <p:spPr bwMode="auto">
          <a:xfrm>
            <a:off x="3492500" y="12684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3492500" y="22050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>
            <a:off x="3635375" y="1341438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3779838" y="14128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3" name="Line 61"/>
          <p:cNvSpPr>
            <a:spLocks noChangeShapeType="1"/>
          </p:cNvSpPr>
          <p:nvPr/>
        </p:nvSpPr>
        <p:spPr bwMode="auto">
          <a:xfrm>
            <a:off x="3779838" y="18446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4" name="Line 62"/>
          <p:cNvSpPr>
            <a:spLocks noChangeShapeType="1"/>
          </p:cNvSpPr>
          <p:nvPr/>
        </p:nvSpPr>
        <p:spPr bwMode="auto">
          <a:xfrm>
            <a:off x="3924300" y="1484313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5" name="Line 63"/>
          <p:cNvSpPr>
            <a:spLocks noChangeShapeType="1"/>
          </p:cNvSpPr>
          <p:nvPr/>
        </p:nvSpPr>
        <p:spPr bwMode="auto">
          <a:xfrm>
            <a:off x="4067175" y="155733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6" name="Line 64"/>
          <p:cNvSpPr>
            <a:spLocks noChangeShapeType="1"/>
          </p:cNvSpPr>
          <p:nvPr/>
        </p:nvSpPr>
        <p:spPr bwMode="auto">
          <a:xfrm>
            <a:off x="4211638" y="16287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7" name="Line 65"/>
          <p:cNvSpPr>
            <a:spLocks noChangeShapeType="1"/>
          </p:cNvSpPr>
          <p:nvPr/>
        </p:nvSpPr>
        <p:spPr bwMode="auto">
          <a:xfrm>
            <a:off x="4356100" y="17732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8" name="Line 66"/>
          <p:cNvSpPr>
            <a:spLocks noChangeShapeType="1"/>
          </p:cNvSpPr>
          <p:nvPr/>
        </p:nvSpPr>
        <p:spPr bwMode="auto">
          <a:xfrm>
            <a:off x="4500563" y="18446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19" name="Line 67"/>
          <p:cNvSpPr>
            <a:spLocks noChangeShapeType="1"/>
          </p:cNvSpPr>
          <p:nvPr/>
        </p:nvSpPr>
        <p:spPr bwMode="auto">
          <a:xfrm>
            <a:off x="4643438" y="19161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0" name="Line 68"/>
          <p:cNvSpPr>
            <a:spLocks noChangeShapeType="1"/>
          </p:cNvSpPr>
          <p:nvPr/>
        </p:nvSpPr>
        <p:spPr bwMode="auto">
          <a:xfrm>
            <a:off x="4787900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1" name="Line 69"/>
          <p:cNvSpPr>
            <a:spLocks noChangeShapeType="1"/>
          </p:cNvSpPr>
          <p:nvPr/>
        </p:nvSpPr>
        <p:spPr bwMode="auto">
          <a:xfrm>
            <a:off x="4932363" y="22764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2" name="AutoShape 70"/>
          <p:cNvSpPr>
            <a:spLocks noChangeArrowheads="1"/>
          </p:cNvSpPr>
          <p:nvPr/>
        </p:nvSpPr>
        <p:spPr bwMode="auto">
          <a:xfrm rot="-1673837">
            <a:off x="7885113" y="4048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23" name="Line 71"/>
          <p:cNvSpPr>
            <a:spLocks noChangeShapeType="1"/>
          </p:cNvSpPr>
          <p:nvPr/>
        </p:nvSpPr>
        <p:spPr bwMode="auto">
          <a:xfrm flipH="1">
            <a:off x="7019925" y="836613"/>
            <a:ext cx="503238" cy="144462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4" name="Line 72"/>
          <p:cNvSpPr>
            <a:spLocks noChangeShapeType="1"/>
          </p:cNvSpPr>
          <p:nvPr/>
        </p:nvSpPr>
        <p:spPr bwMode="auto">
          <a:xfrm flipH="1">
            <a:off x="7235825" y="1196975"/>
            <a:ext cx="431800" cy="21590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5" name="Line 73"/>
          <p:cNvSpPr>
            <a:spLocks noChangeShapeType="1"/>
          </p:cNvSpPr>
          <p:nvPr/>
        </p:nvSpPr>
        <p:spPr bwMode="auto">
          <a:xfrm flipH="1">
            <a:off x="7667625" y="1484313"/>
            <a:ext cx="360363" cy="288925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6" name="Line 74"/>
          <p:cNvSpPr>
            <a:spLocks noChangeShapeType="1"/>
          </p:cNvSpPr>
          <p:nvPr/>
        </p:nvSpPr>
        <p:spPr bwMode="auto">
          <a:xfrm flipH="1">
            <a:off x="8388350" y="1628775"/>
            <a:ext cx="144463" cy="36036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7" name="Freeform 75"/>
          <p:cNvSpPr>
            <a:spLocks/>
          </p:cNvSpPr>
          <p:nvPr/>
        </p:nvSpPr>
        <p:spPr bwMode="auto">
          <a:xfrm>
            <a:off x="3540125" y="4005263"/>
            <a:ext cx="384175" cy="1655762"/>
          </a:xfrm>
          <a:custGeom>
            <a:avLst/>
            <a:gdLst>
              <a:gd name="T0" fmla="*/ 242 w 242"/>
              <a:gd name="T1" fmla="*/ 0 h 1043"/>
              <a:gd name="T2" fmla="*/ 60 w 242"/>
              <a:gd name="T3" fmla="*/ 363 h 1043"/>
              <a:gd name="T4" fmla="*/ 15 w 242"/>
              <a:gd name="T5" fmla="*/ 816 h 1043"/>
              <a:gd name="T6" fmla="*/ 151 w 242"/>
              <a:gd name="T7" fmla="*/ 1043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2" h="1043">
                <a:moveTo>
                  <a:pt x="242" y="0"/>
                </a:moveTo>
                <a:cubicBezTo>
                  <a:pt x="170" y="113"/>
                  <a:pt x="98" y="227"/>
                  <a:pt x="60" y="363"/>
                </a:cubicBezTo>
                <a:cubicBezTo>
                  <a:pt x="22" y="499"/>
                  <a:pt x="0" y="703"/>
                  <a:pt x="15" y="816"/>
                </a:cubicBezTo>
                <a:cubicBezTo>
                  <a:pt x="30" y="929"/>
                  <a:pt x="90" y="986"/>
                  <a:pt x="151" y="1043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8" name="Line 76"/>
          <p:cNvSpPr>
            <a:spLocks noChangeShapeType="1"/>
          </p:cNvSpPr>
          <p:nvPr/>
        </p:nvSpPr>
        <p:spPr bwMode="auto">
          <a:xfrm>
            <a:off x="3779838" y="5661025"/>
            <a:ext cx="71437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29" name="Freeform 77"/>
          <p:cNvSpPr>
            <a:spLocks/>
          </p:cNvSpPr>
          <p:nvPr/>
        </p:nvSpPr>
        <p:spPr bwMode="auto">
          <a:xfrm>
            <a:off x="2051050" y="2781300"/>
            <a:ext cx="1800225" cy="1079500"/>
          </a:xfrm>
          <a:custGeom>
            <a:avLst/>
            <a:gdLst>
              <a:gd name="T0" fmla="*/ 1134 w 1134"/>
              <a:gd name="T1" fmla="*/ 680 h 680"/>
              <a:gd name="T2" fmla="*/ 545 w 1134"/>
              <a:gd name="T3" fmla="*/ 544 h 680"/>
              <a:gd name="T4" fmla="*/ 0 w 1134"/>
              <a:gd name="T5" fmla="*/ 0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4" h="680">
                <a:moveTo>
                  <a:pt x="1134" y="680"/>
                </a:moveTo>
                <a:cubicBezTo>
                  <a:pt x="934" y="668"/>
                  <a:pt x="734" y="657"/>
                  <a:pt x="545" y="544"/>
                </a:cubicBezTo>
                <a:cubicBezTo>
                  <a:pt x="356" y="431"/>
                  <a:pt x="178" y="215"/>
                  <a:pt x="0" y="0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30" name="Line 78"/>
          <p:cNvSpPr>
            <a:spLocks noChangeShapeType="1"/>
          </p:cNvSpPr>
          <p:nvPr/>
        </p:nvSpPr>
        <p:spPr bwMode="auto">
          <a:xfrm flipH="1" flipV="1">
            <a:off x="1979613" y="2636838"/>
            <a:ext cx="71437" cy="1444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9231" name="AutoShape 79"/>
          <p:cNvSpPr>
            <a:spLocks noChangeArrowheads="1"/>
          </p:cNvSpPr>
          <p:nvPr/>
        </p:nvSpPr>
        <p:spPr bwMode="auto">
          <a:xfrm rot="8223992">
            <a:off x="2627313" y="18891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0C0C0">
              <a:alpha val="49001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32" name="AutoShape 80"/>
          <p:cNvSpPr>
            <a:spLocks noChangeArrowheads="1"/>
          </p:cNvSpPr>
          <p:nvPr/>
        </p:nvSpPr>
        <p:spPr bwMode="auto">
          <a:xfrm rot="-2654380">
            <a:off x="6659563" y="443706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0C0C0">
              <a:alpha val="49001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233" name="Text Box 81"/>
          <p:cNvSpPr txBox="1">
            <a:spLocks noChangeArrowheads="1"/>
          </p:cNvSpPr>
          <p:nvPr/>
        </p:nvSpPr>
        <p:spPr bwMode="auto">
          <a:xfrm>
            <a:off x="7216775" y="3282950"/>
            <a:ext cx="1458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Océan atlantique </a:t>
            </a:r>
          </a:p>
        </p:txBody>
      </p:sp>
      <p:sp>
        <p:nvSpPr>
          <p:cNvPr id="49234" name="Text Box 82"/>
          <p:cNvSpPr txBox="1">
            <a:spLocks noChangeArrowheads="1"/>
          </p:cNvSpPr>
          <p:nvPr/>
        </p:nvSpPr>
        <p:spPr bwMode="auto">
          <a:xfrm>
            <a:off x="1023938" y="5227638"/>
            <a:ext cx="1350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i="1">
                <a:solidFill>
                  <a:schemeClr val="accent2"/>
                </a:solidFill>
              </a:rPr>
              <a:t>Mer des Antilles</a:t>
            </a:r>
          </a:p>
        </p:txBody>
      </p:sp>
      <p:sp>
        <p:nvSpPr>
          <p:cNvPr id="49237" name="Text Box 85"/>
          <p:cNvSpPr txBox="1">
            <a:spLocks noChangeArrowheads="1"/>
          </p:cNvSpPr>
          <p:nvPr/>
        </p:nvSpPr>
        <p:spPr bwMode="auto">
          <a:xfrm>
            <a:off x="6732588" y="260350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France métropolitaine</a:t>
            </a:r>
          </a:p>
        </p:txBody>
      </p:sp>
      <p:sp>
        <p:nvSpPr>
          <p:cNvPr id="49239" name="Text Box 87"/>
          <p:cNvSpPr txBox="1">
            <a:spLocks noChangeArrowheads="1"/>
          </p:cNvSpPr>
          <p:nvPr/>
        </p:nvSpPr>
        <p:spPr bwMode="auto">
          <a:xfrm>
            <a:off x="4859338" y="3886200"/>
            <a:ext cx="573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Ducos</a:t>
            </a:r>
          </a:p>
        </p:txBody>
      </p:sp>
      <p:sp>
        <p:nvSpPr>
          <p:cNvPr id="49240" name="Text Box 88"/>
          <p:cNvSpPr txBox="1">
            <a:spLocks noChangeArrowheads="1"/>
          </p:cNvSpPr>
          <p:nvPr/>
        </p:nvSpPr>
        <p:spPr bwMode="auto">
          <a:xfrm>
            <a:off x="4787900" y="5110163"/>
            <a:ext cx="7239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 Luce</a:t>
            </a:r>
          </a:p>
        </p:txBody>
      </p:sp>
      <p:sp>
        <p:nvSpPr>
          <p:cNvPr id="49241" name="Text Box 89"/>
          <p:cNvSpPr txBox="1">
            <a:spLocks noChangeArrowheads="1"/>
          </p:cNvSpPr>
          <p:nvPr/>
        </p:nvSpPr>
        <p:spPr bwMode="auto">
          <a:xfrm>
            <a:off x="2916238" y="3454400"/>
            <a:ext cx="86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Schoelcher</a:t>
            </a:r>
          </a:p>
        </p:txBody>
      </p:sp>
      <p:sp>
        <p:nvSpPr>
          <p:cNvPr id="49242" name="Text Box 90"/>
          <p:cNvSpPr txBox="1">
            <a:spLocks noChangeArrowheads="1"/>
          </p:cNvSpPr>
          <p:nvPr/>
        </p:nvSpPr>
        <p:spPr bwMode="auto">
          <a:xfrm>
            <a:off x="5003800" y="2159000"/>
            <a:ext cx="6016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Trinité</a:t>
            </a:r>
          </a:p>
        </p:txBody>
      </p:sp>
      <p:sp>
        <p:nvSpPr>
          <p:cNvPr id="49243" name="Text Box 91"/>
          <p:cNvSpPr txBox="1">
            <a:spLocks noChangeArrowheads="1"/>
          </p:cNvSpPr>
          <p:nvPr/>
        </p:nvSpPr>
        <p:spPr bwMode="auto">
          <a:xfrm>
            <a:off x="5292725" y="2949575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Robert</a:t>
            </a:r>
          </a:p>
        </p:txBody>
      </p:sp>
      <p:sp>
        <p:nvSpPr>
          <p:cNvPr id="49244" name="Text Box 92"/>
          <p:cNvSpPr txBox="1">
            <a:spLocks noChangeArrowheads="1"/>
          </p:cNvSpPr>
          <p:nvPr/>
        </p:nvSpPr>
        <p:spPr bwMode="auto">
          <a:xfrm>
            <a:off x="5795963" y="3382963"/>
            <a:ext cx="9096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François</a:t>
            </a:r>
          </a:p>
        </p:txBody>
      </p:sp>
      <p:sp>
        <p:nvSpPr>
          <p:cNvPr id="49245" name="Text Box 93"/>
          <p:cNvSpPr txBox="1">
            <a:spLocks noChangeArrowheads="1"/>
          </p:cNvSpPr>
          <p:nvPr/>
        </p:nvSpPr>
        <p:spPr bwMode="auto">
          <a:xfrm>
            <a:off x="4643438" y="4391025"/>
            <a:ext cx="1017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Rivière-Salée</a:t>
            </a:r>
          </a:p>
        </p:txBody>
      </p:sp>
      <p:sp>
        <p:nvSpPr>
          <p:cNvPr id="49246" name="Text Box 94"/>
          <p:cNvSpPr txBox="1">
            <a:spLocks noChangeArrowheads="1"/>
          </p:cNvSpPr>
          <p:nvPr/>
        </p:nvSpPr>
        <p:spPr bwMode="auto">
          <a:xfrm>
            <a:off x="3276600" y="4318000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Les Trois-Ilets</a:t>
            </a:r>
          </a:p>
        </p:txBody>
      </p:sp>
      <p:sp>
        <p:nvSpPr>
          <p:cNvPr id="49247" name="Text Box 95"/>
          <p:cNvSpPr txBox="1">
            <a:spLocks noChangeArrowheads="1"/>
          </p:cNvSpPr>
          <p:nvPr/>
        </p:nvSpPr>
        <p:spPr bwMode="auto">
          <a:xfrm>
            <a:off x="5056188" y="1724025"/>
            <a:ext cx="7953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Ste-Marie</a:t>
            </a:r>
          </a:p>
        </p:txBody>
      </p:sp>
      <p:sp>
        <p:nvSpPr>
          <p:cNvPr id="49248" name="Text Box 96"/>
          <p:cNvSpPr txBox="1">
            <a:spLocks noChangeArrowheads="1"/>
          </p:cNvSpPr>
          <p:nvPr/>
        </p:nvSpPr>
        <p:spPr bwMode="auto">
          <a:xfrm>
            <a:off x="4067175" y="3525838"/>
            <a:ext cx="11001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Fort-de-France</a:t>
            </a:r>
          </a:p>
        </p:txBody>
      </p:sp>
      <p:sp>
        <p:nvSpPr>
          <p:cNvPr id="49249" name="Text Box 97"/>
          <p:cNvSpPr txBox="1">
            <a:spLocks noChangeArrowheads="1"/>
          </p:cNvSpPr>
          <p:nvPr/>
        </p:nvSpPr>
        <p:spPr bwMode="auto">
          <a:xfrm>
            <a:off x="4500563" y="3309938"/>
            <a:ext cx="971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Le Lamentin</a:t>
            </a:r>
          </a:p>
        </p:txBody>
      </p:sp>
      <p:sp>
        <p:nvSpPr>
          <p:cNvPr id="49250" name="Text Box 98"/>
          <p:cNvSpPr txBox="1">
            <a:spLocks noChangeArrowheads="1"/>
          </p:cNvSpPr>
          <p:nvPr/>
        </p:nvSpPr>
        <p:spPr bwMode="auto">
          <a:xfrm>
            <a:off x="4427538" y="2949575"/>
            <a:ext cx="7762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St-Joseph</a:t>
            </a:r>
          </a:p>
        </p:txBody>
      </p:sp>
      <p:sp>
        <p:nvSpPr>
          <p:cNvPr id="49251" name="Text Box 99"/>
          <p:cNvSpPr txBox="1">
            <a:spLocks noChangeArrowheads="1"/>
          </p:cNvSpPr>
          <p:nvPr/>
        </p:nvSpPr>
        <p:spPr bwMode="auto">
          <a:xfrm>
            <a:off x="2268538" y="1268413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Montagne Pelée</a:t>
            </a:r>
            <a:r>
              <a:rPr lang="fr-FR" altLang="fr-FR"/>
              <a:t> </a:t>
            </a:r>
          </a:p>
        </p:txBody>
      </p:sp>
      <p:sp>
        <p:nvSpPr>
          <p:cNvPr id="49252" name="Text Box 100"/>
          <p:cNvSpPr txBox="1">
            <a:spLocks noChangeArrowheads="1"/>
          </p:cNvSpPr>
          <p:nvPr/>
        </p:nvSpPr>
        <p:spPr bwMode="auto">
          <a:xfrm>
            <a:off x="3779838" y="2420938"/>
            <a:ext cx="12017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Pitons du Carbet</a:t>
            </a:r>
          </a:p>
        </p:txBody>
      </p:sp>
      <p:sp>
        <p:nvSpPr>
          <p:cNvPr id="49253" name="Text Box 101"/>
          <p:cNvSpPr txBox="1">
            <a:spLocks noChangeArrowheads="1"/>
          </p:cNvSpPr>
          <p:nvPr/>
        </p:nvSpPr>
        <p:spPr bwMode="auto">
          <a:xfrm>
            <a:off x="5867400" y="2349500"/>
            <a:ext cx="1098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La Caravelle</a:t>
            </a:r>
          </a:p>
        </p:txBody>
      </p:sp>
      <p:sp>
        <p:nvSpPr>
          <p:cNvPr id="49254" name="Text Box 102"/>
          <p:cNvSpPr txBox="1">
            <a:spLocks noChangeArrowheads="1"/>
          </p:cNvSpPr>
          <p:nvPr/>
        </p:nvSpPr>
        <p:spPr bwMode="auto">
          <a:xfrm>
            <a:off x="5795963" y="3886200"/>
            <a:ext cx="15160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200"/>
              <a:t>Montagne du Vauclin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altLang="fr-FR" sz="1600"/>
              <a:t>Contact: Yvan BERTIN</a:t>
            </a:r>
          </a:p>
          <a:p>
            <a:r>
              <a:rPr lang="fr-FR" altLang="fr-FR" sz="1600">
                <a:hlinkClick r:id="rId2"/>
              </a:rPr>
              <a:t>cy.bertin.elisabeth@wanadoo.fr</a:t>
            </a:r>
            <a:endParaRPr lang="fr-FR" altLang="fr-FR" sz="1600"/>
          </a:p>
          <a:p>
            <a:endParaRPr lang="fr-FR" altLang="fr-FR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</TotalTime>
  <Words>669</Words>
  <Application>Microsoft Office PowerPoint</Application>
  <PresentationFormat>Affichage à l'écran (4:3)</PresentationFormat>
  <Paragraphs>191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5" baseType="lpstr">
      <vt:lpstr>Times New Roman</vt:lpstr>
      <vt:lpstr>Modèle par défaut</vt:lpstr>
      <vt:lpstr>L’ORGANISATION DE L’ESPACE EN MARTINIQUE</vt:lpstr>
      <vt:lpstr>Présentation PowerPoint</vt:lpstr>
      <vt:lpstr>Présentation PowerPoint</vt:lpstr>
      <vt:lpstr>Présentation PowerPoint</vt:lpstr>
      <vt:lpstr>I. Le rôle-clé de l’agglomération foyalaise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II.Les contrastes spatiaux à l’échelle de la Martinique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III. L’intégration de la Martinique dans l’espace régional et national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 GRANIER</dc:creator>
  <cp:lastModifiedBy>Isabelle ARNAUD</cp:lastModifiedBy>
  <cp:revision>33</cp:revision>
  <dcterms:created xsi:type="dcterms:W3CDTF">1601-01-01T00:00:00Z</dcterms:created>
  <dcterms:modified xsi:type="dcterms:W3CDTF">2021-09-01T12:32:54Z</dcterms:modified>
</cp:coreProperties>
</file>