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2"/>
  </p:notesMasterIdLst>
  <p:sldIdLst>
    <p:sldId id="256" r:id="rId2"/>
    <p:sldId id="285" r:id="rId3"/>
    <p:sldId id="287" r:id="rId4"/>
    <p:sldId id="289" r:id="rId5"/>
    <p:sldId id="290" r:id="rId6"/>
    <p:sldId id="259" r:id="rId7"/>
    <p:sldId id="260" r:id="rId8"/>
    <p:sldId id="257" r:id="rId9"/>
    <p:sldId id="306" r:id="rId10"/>
    <p:sldId id="262" r:id="rId11"/>
    <p:sldId id="263" r:id="rId12"/>
    <p:sldId id="265" r:id="rId13"/>
    <p:sldId id="264" r:id="rId14"/>
    <p:sldId id="267" r:id="rId15"/>
    <p:sldId id="266" r:id="rId16"/>
    <p:sldId id="270" r:id="rId17"/>
    <p:sldId id="268" r:id="rId18"/>
    <p:sldId id="272" r:id="rId19"/>
    <p:sldId id="273" r:id="rId20"/>
    <p:sldId id="274" r:id="rId21"/>
    <p:sldId id="258" r:id="rId22"/>
    <p:sldId id="275" r:id="rId23"/>
    <p:sldId id="279" r:id="rId24"/>
    <p:sldId id="269" r:id="rId25"/>
    <p:sldId id="271" r:id="rId26"/>
    <p:sldId id="280" r:id="rId27"/>
    <p:sldId id="281" r:id="rId28"/>
    <p:sldId id="284" r:id="rId29"/>
    <p:sldId id="282" r:id="rId30"/>
    <p:sldId id="283" r:id="rId31"/>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49F8724C-3118-D54B-B207-9CFA8793788D}">
          <p14:sldIdLst>
            <p14:sldId id="256"/>
            <p14:sldId id="285"/>
            <p14:sldId id="287"/>
            <p14:sldId id="289"/>
            <p14:sldId id="290"/>
            <p14:sldId id="259"/>
            <p14:sldId id="260"/>
            <p14:sldId id="257"/>
            <p14:sldId id="306"/>
            <p14:sldId id="262"/>
            <p14:sldId id="263"/>
            <p14:sldId id="265"/>
            <p14:sldId id="264"/>
            <p14:sldId id="267"/>
            <p14:sldId id="266"/>
            <p14:sldId id="270"/>
            <p14:sldId id="268"/>
            <p14:sldId id="272"/>
            <p14:sldId id="273"/>
            <p14:sldId id="274"/>
            <p14:sldId id="258"/>
            <p14:sldId id="275"/>
            <p14:sldId id="279"/>
            <p14:sldId id="269"/>
            <p14:sldId id="271"/>
            <p14:sldId id="280"/>
            <p14:sldId id="281"/>
            <p14:sldId id="284"/>
            <p14:sldId id="282"/>
            <p14:sldId id="283"/>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303"/>
    <p:restoredTop sz="94673"/>
  </p:normalViewPr>
  <p:slideViewPr>
    <p:cSldViewPr snapToGrid="0" snapToObjects="1">
      <p:cViewPr varScale="1">
        <p:scale>
          <a:sx n="107" d="100"/>
          <a:sy n="107" d="100"/>
        </p:scale>
        <p:origin x="1096"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F9C9B3B-1DFD-534D-85C6-90B7A561AA18}" type="datetimeFigureOut">
              <a:rPr lang="fr-FR" smtClean="0"/>
              <a:t>06/01/2020</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BCF103-FD4E-4048-AC43-217AFEACCBB0}" type="slidenum">
              <a:rPr lang="fr-FR" smtClean="0"/>
              <a:t>‹N°›</a:t>
            </a:fld>
            <a:endParaRPr lang="fr-FR"/>
          </a:p>
        </p:txBody>
      </p:sp>
    </p:spTree>
    <p:extLst>
      <p:ext uri="{BB962C8B-B14F-4D97-AF65-F5344CB8AC3E}">
        <p14:creationId xmlns:p14="http://schemas.microsoft.com/office/powerpoint/2010/main" val="6489552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AA7A60FA-1158-024F-873A-FD6A9CC81C93}" type="slidenum">
              <a:rPr lang="fr-FR" smtClean="0"/>
              <a:t>22</a:t>
            </a:fld>
            <a:endParaRPr lang="fr-FR"/>
          </a:p>
        </p:txBody>
      </p:sp>
    </p:spTree>
    <p:extLst>
      <p:ext uri="{BB962C8B-B14F-4D97-AF65-F5344CB8AC3E}">
        <p14:creationId xmlns:p14="http://schemas.microsoft.com/office/powerpoint/2010/main" val="19011246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92B1709-BF24-3346-9F1E-92D983D0E959}"/>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8FF23228-0D41-5446-8A0F-D884D534C68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3F45F3F5-6A08-3B4A-A113-3D1D0E798430}"/>
              </a:ext>
            </a:extLst>
          </p:cNvPr>
          <p:cNvSpPr>
            <a:spLocks noGrp="1"/>
          </p:cNvSpPr>
          <p:nvPr>
            <p:ph type="dt" sz="half" idx="10"/>
          </p:nvPr>
        </p:nvSpPr>
        <p:spPr/>
        <p:txBody>
          <a:bodyPr/>
          <a:lstStyle/>
          <a:p>
            <a:fld id="{8970799D-4DF2-8E48-80DF-974E9D59CE33}" type="datetime1">
              <a:rPr lang="fr-FR" smtClean="0"/>
              <a:t>06/01/2020</a:t>
            </a:fld>
            <a:endParaRPr lang="fr-FR"/>
          </a:p>
        </p:txBody>
      </p:sp>
      <p:sp>
        <p:nvSpPr>
          <p:cNvPr id="5" name="Espace réservé du pied de page 4">
            <a:extLst>
              <a:ext uri="{FF2B5EF4-FFF2-40B4-BE49-F238E27FC236}">
                <a16:creationId xmlns:a16="http://schemas.microsoft.com/office/drawing/2014/main" id="{DCD86B03-9AA0-9C41-A32C-1EF789A889A9}"/>
              </a:ext>
            </a:extLst>
          </p:cNvPr>
          <p:cNvSpPr>
            <a:spLocks noGrp="1"/>
          </p:cNvSpPr>
          <p:nvPr>
            <p:ph type="ftr" sz="quarter" idx="11"/>
          </p:nvPr>
        </p:nvSpPr>
        <p:spPr/>
        <p:txBody>
          <a:bodyPr/>
          <a:lstStyle/>
          <a:p>
            <a:r>
              <a:rPr lang="fr-FR"/>
              <a:t>Seconde 2019 - Elsa JUSTON LGT Bellevue</a:t>
            </a:r>
          </a:p>
        </p:txBody>
      </p:sp>
      <p:sp>
        <p:nvSpPr>
          <p:cNvPr id="6" name="Espace réservé du numéro de diapositive 5">
            <a:extLst>
              <a:ext uri="{FF2B5EF4-FFF2-40B4-BE49-F238E27FC236}">
                <a16:creationId xmlns:a16="http://schemas.microsoft.com/office/drawing/2014/main" id="{815A067F-8185-9E47-BA9C-0352A16928CA}"/>
              </a:ext>
            </a:extLst>
          </p:cNvPr>
          <p:cNvSpPr>
            <a:spLocks noGrp="1"/>
          </p:cNvSpPr>
          <p:nvPr>
            <p:ph type="sldNum" sz="quarter" idx="12"/>
          </p:nvPr>
        </p:nvSpPr>
        <p:spPr/>
        <p:txBody>
          <a:bodyPr/>
          <a:lstStyle/>
          <a:p>
            <a:fld id="{47D32741-F038-A347-8F21-5CC8A488D9F0}" type="slidenum">
              <a:rPr lang="fr-FR" smtClean="0"/>
              <a:t>‹N°›</a:t>
            </a:fld>
            <a:endParaRPr lang="fr-FR"/>
          </a:p>
        </p:txBody>
      </p:sp>
    </p:spTree>
    <p:extLst>
      <p:ext uri="{BB962C8B-B14F-4D97-AF65-F5344CB8AC3E}">
        <p14:creationId xmlns:p14="http://schemas.microsoft.com/office/powerpoint/2010/main" val="29048326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F82A457-D17F-9A43-BF46-F42CB4A3F27D}"/>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EE03327B-59C7-F44C-8976-63FC37D1827A}"/>
              </a:ext>
            </a:extLst>
          </p:cNvPr>
          <p:cNvSpPr>
            <a:spLocks noGrp="1"/>
          </p:cNvSpPr>
          <p:nvPr>
            <p:ph idx="1"/>
          </p:nvPr>
        </p:nvSpPr>
        <p:spPr/>
        <p:txBody>
          <a:bodyPr/>
          <a:lstStyle/>
          <a:p>
            <a:r>
              <a:rPr lang="fr-FR"/>
              <a:t>Modifier les styles du texte du masque
Deuxième niveau
Troisième niveau
Quatrième niveau
Cinquième niveau</a:t>
            </a:r>
          </a:p>
        </p:txBody>
      </p:sp>
      <p:sp>
        <p:nvSpPr>
          <p:cNvPr id="4" name="Espace réservé de la date 3">
            <a:extLst>
              <a:ext uri="{FF2B5EF4-FFF2-40B4-BE49-F238E27FC236}">
                <a16:creationId xmlns:a16="http://schemas.microsoft.com/office/drawing/2014/main" id="{5302B5F2-9552-534B-A993-6EE758375539}"/>
              </a:ext>
            </a:extLst>
          </p:cNvPr>
          <p:cNvSpPr>
            <a:spLocks noGrp="1"/>
          </p:cNvSpPr>
          <p:nvPr>
            <p:ph type="dt" sz="half" idx="10"/>
          </p:nvPr>
        </p:nvSpPr>
        <p:spPr/>
        <p:txBody>
          <a:bodyPr/>
          <a:lstStyle/>
          <a:p>
            <a:fld id="{30075D38-DD18-6540-89BF-94B6C192DDF3}" type="datetime1">
              <a:rPr lang="fr-FR" smtClean="0"/>
              <a:t>06/01/2020</a:t>
            </a:fld>
            <a:endParaRPr lang="fr-FR"/>
          </a:p>
        </p:txBody>
      </p:sp>
      <p:sp>
        <p:nvSpPr>
          <p:cNvPr id="5" name="Espace réservé du pied de page 4">
            <a:extLst>
              <a:ext uri="{FF2B5EF4-FFF2-40B4-BE49-F238E27FC236}">
                <a16:creationId xmlns:a16="http://schemas.microsoft.com/office/drawing/2014/main" id="{6F2EA4AD-BAC5-5548-B375-B45ABE072DCD}"/>
              </a:ext>
            </a:extLst>
          </p:cNvPr>
          <p:cNvSpPr>
            <a:spLocks noGrp="1"/>
          </p:cNvSpPr>
          <p:nvPr>
            <p:ph type="ftr" sz="quarter" idx="11"/>
          </p:nvPr>
        </p:nvSpPr>
        <p:spPr/>
        <p:txBody>
          <a:bodyPr/>
          <a:lstStyle/>
          <a:p>
            <a:r>
              <a:rPr lang="fr-FR"/>
              <a:t>Seconde 2019 - Elsa JUSTON LGT Bellevue</a:t>
            </a:r>
          </a:p>
        </p:txBody>
      </p:sp>
      <p:sp>
        <p:nvSpPr>
          <p:cNvPr id="6" name="Espace réservé du numéro de diapositive 5">
            <a:extLst>
              <a:ext uri="{FF2B5EF4-FFF2-40B4-BE49-F238E27FC236}">
                <a16:creationId xmlns:a16="http://schemas.microsoft.com/office/drawing/2014/main" id="{FBFEC7C2-2522-9344-9768-D7AD0D6E45DD}"/>
              </a:ext>
            </a:extLst>
          </p:cNvPr>
          <p:cNvSpPr>
            <a:spLocks noGrp="1"/>
          </p:cNvSpPr>
          <p:nvPr>
            <p:ph type="sldNum" sz="quarter" idx="12"/>
          </p:nvPr>
        </p:nvSpPr>
        <p:spPr/>
        <p:txBody>
          <a:bodyPr/>
          <a:lstStyle/>
          <a:p>
            <a:fld id="{47D32741-F038-A347-8F21-5CC8A488D9F0}" type="slidenum">
              <a:rPr lang="fr-FR" smtClean="0"/>
              <a:t>‹N°›</a:t>
            </a:fld>
            <a:endParaRPr lang="fr-FR"/>
          </a:p>
        </p:txBody>
      </p:sp>
    </p:spTree>
    <p:extLst>
      <p:ext uri="{BB962C8B-B14F-4D97-AF65-F5344CB8AC3E}">
        <p14:creationId xmlns:p14="http://schemas.microsoft.com/office/powerpoint/2010/main" val="29191840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9F89B7A-342B-AF46-97E5-5DD257B4FBE4}"/>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F28D9D72-D92B-1748-9920-C0296984222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fr-FR"/>
              <a:t>Modifier les styles du texte du masque
Deuxième niveau
Troisième niveau
Quatrième niveau
Cinquième niveau</a:t>
            </a:r>
          </a:p>
        </p:txBody>
      </p:sp>
      <p:sp>
        <p:nvSpPr>
          <p:cNvPr id="4" name="Espace réservé de la date 3">
            <a:extLst>
              <a:ext uri="{FF2B5EF4-FFF2-40B4-BE49-F238E27FC236}">
                <a16:creationId xmlns:a16="http://schemas.microsoft.com/office/drawing/2014/main" id="{04E0E1EE-0F99-4E46-B57A-50758D999058}"/>
              </a:ext>
            </a:extLst>
          </p:cNvPr>
          <p:cNvSpPr>
            <a:spLocks noGrp="1"/>
          </p:cNvSpPr>
          <p:nvPr>
            <p:ph type="dt" sz="half" idx="10"/>
          </p:nvPr>
        </p:nvSpPr>
        <p:spPr/>
        <p:txBody>
          <a:bodyPr/>
          <a:lstStyle/>
          <a:p>
            <a:fld id="{69112416-3FC3-6E40-87EB-2ECA541D0282}" type="datetime1">
              <a:rPr lang="fr-FR" smtClean="0"/>
              <a:t>06/01/2020</a:t>
            </a:fld>
            <a:endParaRPr lang="fr-FR"/>
          </a:p>
        </p:txBody>
      </p:sp>
      <p:sp>
        <p:nvSpPr>
          <p:cNvPr id="5" name="Espace réservé du pied de page 4">
            <a:extLst>
              <a:ext uri="{FF2B5EF4-FFF2-40B4-BE49-F238E27FC236}">
                <a16:creationId xmlns:a16="http://schemas.microsoft.com/office/drawing/2014/main" id="{89948BB8-C250-DF42-A04D-4081F7942C18}"/>
              </a:ext>
            </a:extLst>
          </p:cNvPr>
          <p:cNvSpPr>
            <a:spLocks noGrp="1"/>
          </p:cNvSpPr>
          <p:nvPr>
            <p:ph type="ftr" sz="quarter" idx="11"/>
          </p:nvPr>
        </p:nvSpPr>
        <p:spPr/>
        <p:txBody>
          <a:bodyPr/>
          <a:lstStyle/>
          <a:p>
            <a:r>
              <a:rPr lang="fr-FR"/>
              <a:t>Seconde 2019 - Elsa JUSTON LGT Bellevue</a:t>
            </a:r>
          </a:p>
        </p:txBody>
      </p:sp>
      <p:sp>
        <p:nvSpPr>
          <p:cNvPr id="6" name="Espace réservé du numéro de diapositive 5">
            <a:extLst>
              <a:ext uri="{FF2B5EF4-FFF2-40B4-BE49-F238E27FC236}">
                <a16:creationId xmlns:a16="http://schemas.microsoft.com/office/drawing/2014/main" id="{54BA25C3-45B0-2440-A8CF-A5D4C4DDA457}"/>
              </a:ext>
            </a:extLst>
          </p:cNvPr>
          <p:cNvSpPr>
            <a:spLocks noGrp="1"/>
          </p:cNvSpPr>
          <p:nvPr>
            <p:ph type="sldNum" sz="quarter" idx="12"/>
          </p:nvPr>
        </p:nvSpPr>
        <p:spPr/>
        <p:txBody>
          <a:bodyPr/>
          <a:lstStyle/>
          <a:p>
            <a:fld id="{47D32741-F038-A347-8F21-5CC8A488D9F0}" type="slidenum">
              <a:rPr lang="fr-FR" smtClean="0"/>
              <a:t>‹N°›</a:t>
            </a:fld>
            <a:endParaRPr lang="fr-FR"/>
          </a:p>
        </p:txBody>
      </p:sp>
    </p:spTree>
    <p:extLst>
      <p:ext uri="{BB962C8B-B14F-4D97-AF65-F5344CB8AC3E}">
        <p14:creationId xmlns:p14="http://schemas.microsoft.com/office/powerpoint/2010/main" val="28472054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B4D48B5-C0C6-2543-BAB1-51171EE7379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1336CFA1-8E7F-6741-A9FF-DB8EE7F3CD13}"/>
              </a:ext>
            </a:extLst>
          </p:cNvPr>
          <p:cNvSpPr>
            <a:spLocks noGrp="1"/>
          </p:cNvSpPr>
          <p:nvPr>
            <p:ph sz="half" idx="1"/>
          </p:nvPr>
        </p:nvSpPr>
        <p:spPr>
          <a:xfrm>
            <a:off x="838200" y="1825625"/>
            <a:ext cx="5181600" cy="4351338"/>
          </a:xfrm>
        </p:spPr>
        <p:txBody>
          <a:bodyPr/>
          <a:lstStyle/>
          <a:p>
            <a:r>
              <a:rPr lang="fr-FR"/>
              <a:t>Modifier les styles du texte du masque
Deuxième niveau
Troisième niveau
Quatrième niveau
Cinquième niveau</a:t>
            </a:r>
          </a:p>
        </p:txBody>
      </p:sp>
      <p:sp>
        <p:nvSpPr>
          <p:cNvPr id="4" name="Espace réservé du contenu 3">
            <a:extLst>
              <a:ext uri="{FF2B5EF4-FFF2-40B4-BE49-F238E27FC236}">
                <a16:creationId xmlns:a16="http://schemas.microsoft.com/office/drawing/2014/main" id="{82824E03-0302-D549-82B8-E84B36B07D7A}"/>
              </a:ext>
            </a:extLst>
          </p:cNvPr>
          <p:cNvSpPr>
            <a:spLocks noGrp="1"/>
          </p:cNvSpPr>
          <p:nvPr>
            <p:ph sz="half" idx="2"/>
          </p:nvPr>
        </p:nvSpPr>
        <p:spPr>
          <a:xfrm>
            <a:off x="6172200" y="1825625"/>
            <a:ext cx="5181600" cy="4351338"/>
          </a:xfrm>
        </p:spPr>
        <p:txBody>
          <a:bodyPr/>
          <a:lstStyle/>
          <a:p>
            <a:r>
              <a:rPr lang="fr-FR"/>
              <a:t>Modifier les styles du texte du masque
Deuxième niveau
Troisième niveau
Quatrième niveau
Cinquième niveau</a:t>
            </a:r>
          </a:p>
        </p:txBody>
      </p:sp>
      <p:sp>
        <p:nvSpPr>
          <p:cNvPr id="5" name="Espace réservé de la date 4">
            <a:extLst>
              <a:ext uri="{FF2B5EF4-FFF2-40B4-BE49-F238E27FC236}">
                <a16:creationId xmlns:a16="http://schemas.microsoft.com/office/drawing/2014/main" id="{435A1C22-9AD7-F548-BCF6-566DAA9F010F}"/>
              </a:ext>
            </a:extLst>
          </p:cNvPr>
          <p:cNvSpPr>
            <a:spLocks noGrp="1"/>
          </p:cNvSpPr>
          <p:nvPr>
            <p:ph type="dt" sz="half" idx="10"/>
          </p:nvPr>
        </p:nvSpPr>
        <p:spPr/>
        <p:txBody>
          <a:bodyPr/>
          <a:lstStyle/>
          <a:p>
            <a:fld id="{E468B587-E741-1C4A-98E2-9514BE129AEC}" type="datetime1">
              <a:rPr lang="fr-FR" smtClean="0"/>
              <a:t>06/01/2020</a:t>
            </a:fld>
            <a:endParaRPr lang="fr-FR"/>
          </a:p>
        </p:txBody>
      </p:sp>
      <p:sp>
        <p:nvSpPr>
          <p:cNvPr id="6" name="Espace réservé du pied de page 5">
            <a:extLst>
              <a:ext uri="{FF2B5EF4-FFF2-40B4-BE49-F238E27FC236}">
                <a16:creationId xmlns:a16="http://schemas.microsoft.com/office/drawing/2014/main" id="{132DCCD5-86DC-0B4C-AF18-7BA72D040AA7}"/>
              </a:ext>
            </a:extLst>
          </p:cNvPr>
          <p:cNvSpPr>
            <a:spLocks noGrp="1"/>
          </p:cNvSpPr>
          <p:nvPr>
            <p:ph type="ftr" sz="quarter" idx="11"/>
          </p:nvPr>
        </p:nvSpPr>
        <p:spPr/>
        <p:txBody>
          <a:bodyPr/>
          <a:lstStyle/>
          <a:p>
            <a:r>
              <a:rPr lang="fr-FR"/>
              <a:t>Seconde 2019 - Elsa JUSTON LGT Bellevue</a:t>
            </a:r>
          </a:p>
        </p:txBody>
      </p:sp>
      <p:sp>
        <p:nvSpPr>
          <p:cNvPr id="7" name="Espace réservé du numéro de diapositive 6">
            <a:extLst>
              <a:ext uri="{FF2B5EF4-FFF2-40B4-BE49-F238E27FC236}">
                <a16:creationId xmlns:a16="http://schemas.microsoft.com/office/drawing/2014/main" id="{D2DBBD0B-9C45-B34B-BE9D-5E7FCB89A9F4}"/>
              </a:ext>
            </a:extLst>
          </p:cNvPr>
          <p:cNvSpPr>
            <a:spLocks noGrp="1"/>
          </p:cNvSpPr>
          <p:nvPr>
            <p:ph type="sldNum" sz="quarter" idx="12"/>
          </p:nvPr>
        </p:nvSpPr>
        <p:spPr/>
        <p:txBody>
          <a:bodyPr/>
          <a:lstStyle/>
          <a:p>
            <a:fld id="{47D32741-F038-A347-8F21-5CC8A488D9F0}" type="slidenum">
              <a:rPr lang="fr-FR" smtClean="0"/>
              <a:t>‹N°›</a:t>
            </a:fld>
            <a:endParaRPr lang="fr-FR"/>
          </a:p>
        </p:txBody>
      </p:sp>
    </p:spTree>
    <p:extLst>
      <p:ext uri="{BB962C8B-B14F-4D97-AF65-F5344CB8AC3E}">
        <p14:creationId xmlns:p14="http://schemas.microsoft.com/office/powerpoint/2010/main" val="30000162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86E80C2-7CF1-8B49-906B-5BCD09EBB955}"/>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099A9693-B7AD-AF4A-B65D-1510FC6B652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fr-FR"/>
              <a:t>Modifier les styles du texte du masque
Deuxième niveau
Troisième niveau
Quatrième niveau
Cinquième niveau</a:t>
            </a:r>
          </a:p>
        </p:txBody>
      </p:sp>
      <p:sp>
        <p:nvSpPr>
          <p:cNvPr id="4" name="Espace réservé du contenu 3">
            <a:extLst>
              <a:ext uri="{FF2B5EF4-FFF2-40B4-BE49-F238E27FC236}">
                <a16:creationId xmlns:a16="http://schemas.microsoft.com/office/drawing/2014/main" id="{F39CFD5A-318A-A94D-BD20-A7E68DF94820}"/>
              </a:ext>
            </a:extLst>
          </p:cNvPr>
          <p:cNvSpPr>
            <a:spLocks noGrp="1"/>
          </p:cNvSpPr>
          <p:nvPr>
            <p:ph sz="half" idx="2"/>
          </p:nvPr>
        </p:nvSpPr>
        <p:spPr>
          <a:xfrm>
            <a:off x="839788" y="2505075"/>
            <a:ext cx="5157787" cy="3684588"/>
          </a:xfrm>
        </p:spPr>
        <p:txBody>
          <a:bodyPr/>
          <a:lstStyle/>
          <a:p>
            <a:r>
              <a:rPr lang="fr-FR"/>
              <a:t>Modifier les styles du texte du masque
Deuxième niveau
Troisième niveau
Quatrième niveau
Cinquième niveau</a:t>
            </a:r>
          </a:p>
        </p:txBody>
      </p:sp>
      <p:sp>
        <p:nvSpPr>
          <p:cNvPr id="5" name="Espace réservé du texte 4">
            <a:extLst>
              <a:ext uri="{FF2B5EF4-FFF2-40B4-BE49-F238E27FC236}">
                <a16:creationId xmlns:a16="http://schemas.microsoft.com/office/drawing/2014/main" id="{862A9F66-B69A-5A46-B611-0F909AE0DFF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fr-FR"/>
              <a:t>Modifier les styles du texte du masque
Deuxième niveau
Troisième niveau
Quatrième niveau
Cinquième niveau</a:t>
            </a:r>
          </a:p>
        </p:txBody>
      </p:sp>
      <p:sp>
        <p:nvSpPr>
          <p:cNvPr id="6" name="Espace réservé du contenu 5">
            <a:extLst>
              <a:ext uri="{FF2B5EF4-FFF2-40B4-BE49-F238E27FC236}">
                <a16:creationId xmlns:a16="http://schemas.microsoft.com/office/drawing/2014/main" id="{72AAD8CE-3CA4-2C4E-8811-E443313ACD03}"/>
              </a:ext>
            </a:extLst>
          </p:cNvPr>
          <p:cNvSpPr>
            <a:spLocks noGrp="1"/>
          </p:cNvSpPr>
          <p:nvPr>
            <p:ph sz="quarter" idx="4"/>
          </p:nvPr>
        </p:nvSpPr>
        <p:spPr>
          <a:xfrm>
            <a:off x="6172200" y="2505075"/>
            <a:ext cx="5183188" cy="3684588"/>
          </a:xfrm>
        </p:spPr>
        <p:txBody>
          <a:bodyPr/>
          <a:lstStyle/>
          <a:p>
            <a:r>
              <a:rPr lang="fr-FR"/>
              <a:t>Modifier les styles du texte du masque
Deuxième niveau
Troisième niveau
Quatrième niveau
Cinquième niveau</a:t>
            </a:r>
          </a:p>
        </p:txBody>
      </p:sp>
      <p:sp>
        <p:nvSpPr>
          <p:cNvPr id="7" name="Espace réservé de la date 6">
            <a:extLst>
              <a:ext uri="{FF2B5EF4-FFF2-40B4-BE49-F238E27FC236}">
                <a16:creationId xmlns:a16="http://schemas.microsoft.com/office/drawing/2014/main" id="{96B2876D-F114-1746-9DF1-4323B5011AC0}"/>
              </a:ext>
            </a:extLst>
          </p:cNvPr>
          <p:cNvSpPr>
            <a:spLocks noGrp="1"/>
          </p:cNvSpPr>
          <p:nvPr>
            <p:ph type="dt" sz="half" idx="10"/>
          </p:nvPr>
        </p:nvSpPr>
        <p:spPr/>
        <p:txBody>
          <a:bodyPr/>
          <a:lstStyle/>
          <a:p>
            <a:fld id="{C8214007-713C-1C4D-B2EC-20B4715859FF}" type="datetime1">
              <a:rPr lang="fr-FR" smtClean="0"/>
              <a:t>06/01/2020</a:t>
            </a:fld>
            <a:endParaRPr lang="fr-FR"/>
          </a:p>
        </p:txBody>
      </p:sp>
      <p:sp>
        <p:nvSpPr>
          <p:cNvPr id="8" name="Espace réservé du pied de page 7">
            <a:extLst>
              <a:ext uri="{FF2B5EF4-FFF2-40B4-BE49-F238E27FC236}">
                <a16:creationId xmlns:a16="http://schemas.microsoft.com/office/drawing/2014/main" id="{4A570400-475D-9042-B311-8FEF516D1494}"/>
              </a:ext>
            </a:extLst>
          </p:cNvPr>
          <p:cNvSpPr>
            <a:spLocks noGrp="1"/>
          </p:cNvSpPr>
          <p:nvPr>
            <p:ph type="ftr" sz="quarter" idx="11"/>
          </p:nvPr>
        </p:nvSpPr>
        <p:spPr/>
        <p:txBody>
          <a:bodyPr/>
          <a:lstStyle/>
          <a:p>
            <a:r>
              <a:rPr lang="fr-FR"/>
              <a:t>Seconde 2019 - Elsa JUSTON LGT Bellevue</a:t>
            </a:r>
          </a:p>
        </p:txBody>
      </p:sp>
      <p:sp>
        <p:nvSpPr>
          <p:cNvPr id="9" name="Espace réservé du numéro de diapositive 8">
            <a:extLst>
              <a:ext uri="{FF2B5EF4-FFF2-40B4-BE49-F238E27FC236}">
                <a16:creationId xmlns:a16="http://schemas.microsoft.com/office/drawing/2014/main" id="{40EB6936-DB38-AF48-8B97-5B829926FB5D}"/>
              </a:ext>
            </a:extLst>
          </p:cNvPr>
          <p:cNvSpPr>
            <a:spLocks noGrp="1"/>
          </p:cNvSpPr>
          <p:nvPr>
            <p:ph type="sldNum" sz="quarter" idx="12"/>
          </p:nvPr>
        </p:nvSpPr>
        <p:spPr/>
        <p:txBody>
          <a:bodyPr/>
          <a:lstStyle/>
          <a:p>
            <a:fld id="{47D32741-F038-A347-8F21-5CC8A488D9F0}" type="slidenum">
              <a:rPr lang="fr-FR" smtClean="0"/>
              <a:t>‹N°›</a:t>
            </a:fld>
            <a:endParaRPr lang="fr-FR"/>
          </a:p>
        </p:txBody>
      </p:sp>
    </p:spTree>
    <p:extLst>
      <p:ext uri="{BB962C8B-B14F-4D97-AF65-F5344CB8AC3E}">
        <p14:creationId xmlns:p14="http://schemas.microsoft.com/office/powerpoint/2010/main" val="20879735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7B5DAAE-422D-6C4F-ADCD-46867C22FD51}"/>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79E957E9-9D47-0D47-8B0E-A58AE7C69595}"/>
              </a:ext>
            </a:extLst>
          </p:cNvPr>
          <p:cNvSpPr>
            <a:spLocks noGrp="1"/>
          </p:cNvSpPr>
          <p:nvPr>
            <p:ph type="dt" sz="half" idx="10"/>
          </p:nvPr>
        </p:nvSpPr>
        <p:spPr/>
        <p:txBody>
          <a:bodyPr/>
          <a:lstStyle/>
          <a:p>
            <a:fld id="{50142138-3332-5445-936A-53BC3C71DBAA}" type="datetime1">
              <a:rPr lang="fr-FR" smtClean="0"/>
              <a:t>06/01/2020</a:t>
            </a:fld>
            <a:endParaRPr lang="fr-FR"/>
          </a:p>
        </p:txBody>
      </p:sp>
      <p:sp>
        <p:nvSpPr>
          <p:cNvPr id="4" name="Espace réservé du pied de page 3">
            <a:extLst>
              <a:ext uri="{FF2B5EF4-FFF2-40B4-BE49-F238E27FC236}">
                <a16:creationId xmlns:a16="http://schemas.microsoft.com/office/drawing/2014/main" id="{6A1E3D67-383D-5E47-93F7-B9BF5440D1D8}"/>
              </a:ext>
            </a:extLst>
          </p:cNvPr>
          <p:cNvSpPr>
            <a:spLocks noGrp="1"/>
          </p:cNvSpPr>
          <p:nvPr>
            <p:ph type="ftr" sz="quarter" idx="11"/>
          </p:nvPr>
        </p:nvSpPr>
        <p:spPr/>
        <p:txBody>
          <a:bodyPr/>
          <a:lstStyle/>
          <a:p>
            <a:r>
              <a:rPr lang="fr-FR"/>
              <a:t>Seconde 2019 - Elsa JUSTON LGT Bellevue</a:t>
            </a:r>
          </a:p>
        </p:txBody>
      </p:sp>
      <p:sp>
        <p:nvSpPr>
          <p:cNvPr id="5" name="Espace réservé du numéro de diapositive 4">
            <a:extLst>
              <a:ext uri="{FF2B5EF4-FFF2-40B4-BE49-F238E27FC236}">
                <a16:creationId xmlns:a16="http://schemas.microsoft.com/office/drawing/2014/main" id="{6ABF6383-843E-1247-AB68-D19AF7F71230}"/>
              </a:ext>
            </a:extLst>
          </p:cNvPr>
          <p:cNvSpPr>
            <a:spLocks noGrp="1"/>
          </p:cNvSpPr>
          <p:nvPr>
            <p:ph type="sldNum" sz="quarter" idx="12"/>
          </p:nvPr>
        </p:nvSpPr>
        <p:spPr/>
        <p:txBody>
          <a:bodyPr/>
          <a:lstStyle/>
          <a:p>
            <a:fld id="{47D32741-F038-A347-8F21-5CC8A488D9F0}" type="slidenum">
              <a:rPr lang="fr-FR" smtClean="0"/>
              <a:t>‹N°›</a:t>
            </a:fld>
            <a:endParaRPr lang="fr-FR"/>
          </a:p>
        </p:txBody>
      </p:sp>
    </p:spTree>
    <p:extLst>
      <p:ext uri="{BB962C8B-B14F-4D97-AF65-F5344CB8AC3E}">
        <p14:creationId xmlns:p14="http://schemas.microsoft.com/office/powerpoint/2010/main" val="14556456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C66DB4B8-1381-F647-BA80-9B6E1A76E208}"/>
              </a:ext>
            </a:extLst>
          </p:cNvPr>
          <p:cNvSpPr>
            <a:spLocks noGrp="1"/>
          </p:cNvSpPr>
          <p:nvPr>
            <p:ph type="dt" sz="half" idx="10"/>
          </p:nvPr>
        </p:nvSpPr>
        <p:spPr/>
        <p:txBody>
          <a:bodyPr/>
          <a:lstStyle/>
          <a:p>
            <a:fld id="{CF4BC623-13FE-C84D-A009-A14016003B1C}" type="datetime1">
              <a:rPr lang="fr-FR" smtClean="0"/>
              <a:t>06/01/2020</a:t>
            </a:fld>
            <a:endParaRPr lang="fr-FR"/>
          </a:p>
        </p:txBody>
      </p:sp>
      <p:sp>
        <p:nvSpPr>
          <p:cNvPr id="3" name="Espace réservé du pied de page 2">
            <a:extLst>
              <a:ext uri="{FF2B5EF4-FFF2-40B4-BE49-F238E27FC236}">
                <a16:creationId xmlns:a16="http://schemas.microsoft.com/office/drawing/2014/main" id="{E4FB7E1B-B578-CB41-AEF4-F748D933A37A}"/>
              </a:ext>
            </a:extLst>
          </p:cNvPr>
          <p:cNvSpPr>
            <a:spLocks noGrp="1"/>
          </p:cNvSpPr>
          <p:nvPr>
            <p:ph type="ftr" sz="quarter" idx="11"/>
          </p:nvPr>
        </p:nvSpPr>
        <p:spPr/>
        <p:txBody>
          <a:bodyPr/>
          <a:lstStyle/>
          <a:p>
            <a:r>
              <a:rPr lang="fr-FR"/>
              <a:t>Seconde 2019 - Elsa JUSTON LGT Bellevue</a:t>
            </a:r>
          </a:p>
        </p:txBody>
      </p:sp>
      <p:sp>
        <p:nvSpPr>
          <p:cNvPr id="4" name="Espace réservé du numéro de diapositive 3">
            <a:extLst>
              <a:ext uri="{FF2B5EF4-FFF2-40B4-BE49-F238E27FC236}">
                <a16:creationId xmlns:a16="http://schemas.microsoft.com/office/drawing/2014/main" id="{F61A42D6-011F-8E46-A4F4-BC837FE1EDE1}"/>
              </a:ext>
            </a:extLst>
          </p:cNvPr>
          <p:cNvSpPr>
            <a:spLocks noGrp="1"/>
          </p:cNvSpPr>
          <p:nvPr>
            <p:ph type="sldNum" sz="quarter" idx="12"/>
          </p:nvPr>
        </p:nvSpPr>
        <p:spPr/>
        <p:txBody>
          <a:bodyPr/>
          <a:lstStyle/>
          <a:p>
            <a:fld id="{47D32741-F038-A347-8F21-5CC8A488D9F0}" type="slidenum">
              <a:rPr lang="fr-FR" smtClean="0"/>
              <a:t>‹N°›</a:t>
            </a:fld>
            <a:endParaRPr lang="fr-FR"/>
          </a:p>
        </p:txBody>
      </p:sp>
    </p:spTree>
    <p:extLst>
      <p:ext uri="{BB962C8B-B14F-4D97-AF65-F5344CB8AC3E}">
        <p14:creationId xmlns:p14="http://schemas.microsoft.com/office/powerpoint/2010/main" val="34849240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FB30DB-278B-E640-AB59-24E77FC75463}"/>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672B3BD9-3D7E-0447-BCE0-060F6E3D904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fr-FR"/>
              <a:t>Modifier les styles du texte du masque
Deuxième niveau
Troisième niveau
Quatrième niveau
Cinquième niveau</a:t>
            </a:r>
          </a:p>
        </p:txBody>
      </p:sp>
      <p:sp>
        <p:nvSpPr>
          <p:cNvPr id="4" name="Espace réservé du texte 3">
            <a:extLst>
              <a:ext uri="{FF2B5EF4-FFF2-40B4-BE49-F238E27FC236}">
                <a16:creationId xmlns:a16="http://schemas.microsoft.com/office/drawing/2014/main" id="{29EBC9EB-CF62-F14B-BFB4-A041D9AF0C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fr-FR"/>
              <a:t>Modifier les styles du texte du masque
Deuxième niveau
Troisième niveau
Quatrième niveau
Cinquième niveau</a:t>
            </a:r>
          </a:p>
        </p:txBody>
      </p:sp>
      <p:sp>
        <p:nvSpPr>
          <p:cNvPr id="5" name="Espace réservé de la date 4">
            <a:extLst>
              <a:ext uri="{FF2B5EF4-FFF2-40B4-BE49-F238E27FC236}">
                <a16:creationId xmlns:a16="http://schemas.microsoft.com/office/drawing/2014/main" id="{ABAF3704-093D-EC42-A75E-F0E4FEE77C9A}"/>
              </a:ext>
            </a:extLst>
          </p:cNvPr>
          <p:cNvSpPr>
            <a:spLocks noGrp="1"/>
          </p:cNvSpPr>
          <p:nvPr>
            <p:ph type="dt" sz="half" idx="10"/>
          </p:nvPr>
        </p:nvSpPr>
        <p:spPr/>
        <p:txBody>
          <a:bodyPr/>
          <a:lstStyle/>
          <a:p>
            <a:fld id="{61E04B46-1E14-6A49-8407-C6691CC28245}" type="datetime1">
              <a:rPr lang="fr-FR" smtClean="0"/>
              <a:t>06/01/2020</a:t>
            </a:fld>
            <a:endParaRPr lang="fr-FR"/>
          </a:p>
        </p:txBody>
      </p:sp>
      <p:sp>
        <p:nvSpPr>
          <p:cNvPr id="6" name="Espace réservé du pied de page 5">
            <a:extLst>
              <a:ext uri="{FF2B5EF4-FFF2-40B4-BE49-F238E27FC236}">
                <a16:creationId xmlns:a16="http://schemas.microsoft.com/office/drawing/2014/main" id="{8630B64C-6A87-2C4B-9B7D-2A628BAA1203}"/>
              </a:ext>
            </a:extLst>
          </p:cNvPr>
          <p:cNvSpPr>
            <a:spLocks noGrp="1"/>
          </p:cNvSpPr>
          <p:nvPr>
            <p:ph type="ftr" sz="quarter" idx="11"/>
          </p:nvPr>
        </p:nvSpPr>
        <p:spPr/>
        <p:txBody>
          <a:bodyPr/>
          <a:lstStyle/>
          <a:p>
            <a:r>
              <a:rPr lang="fr-FR"/>
              <a:t>Seconde 2019 - Elsa JUSTON LGT Bellevue</a:t>
            </a:r>
          </a:p>
        </p:txBody>
      </p:sp>
      <p:sp>
        <p:nvSpPr>
          <p:cNvPr id="7" name="Espace réservé du numéro de diapositive 6">
            <a:extLst>
              <a:ext uri="{FF2B5EF4-FFF2-40B4-BE49-F238E27FC236}">
                <a16:creationId xmlns:a16="http://schemas.microsoft.com/office/drawing/2014/main" id="{4602F834-F3ED-E347-99F6-3485585C0BE0}"/>
              </a:ext>
            </a:extLst>
          </p:cNvPr>
          <p:cNvSpPr>
            <a:spLocks noGrp="1"/>
          </p:cNvSpPr>
          <p:nvPr>
            <p:ph type="sldNum" sz="quarter" idx="12"/>
          </p:nvPr>
        </p:nvSpPr>
        <p:spPr/>
        <p:txBody>
          <a:bodyPr/>
          <a:lstStyle/>
          <a:p>
            <a:fld id="{47D32741-F038-A347-8F21-5CC8A488D9F0}" type="slidenum">
              <a:rPr lang="fr-FR" smtClean="0"/>
              <a:t>‹N°›</a:t>
            </a:fld>
            <a:endParaRPr lang="fr-FR"/>
          </a:p>
        </p:txBody>
      </p:sp>
    </p:spTree>
    <p:extLst>
      <p:ext uri="{BB962C8B-B14F-4D97-AF65-F5344CB8AC3E}">
        <p14:creationId xmlns:p14="http://schemas.microsoft.com/office/powerpoint/2010/main" val="2692404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DAF061D-6AFD-A94B-B3D4-868CC5912B06}"/>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E538EA50-7218-6D48-8739-04629062D03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10522ADF-DA5F-0747-B917-46ACA3A79C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fr-FR"/>
              <a:t>Modifier les styles du texte du masque
Deuxième niveau
Troisième niveau
Quatrième niveau
Cinquième niveau</a:t>
            </a:r>
          </a:p>
        </p:txBody>
      </p:sp>
      <p:sp>
        <p:nvSpPr>
          <p:cNvPr id="5" name="Espace réservé de la date 4">
            <a:extLst>
              <a:ext uri="{FF2B5EF4-FFF2-40B4-BE49-F238E27FC236}">
                <a16:creationId xmlns:a16="http://schemas.microsoft.com/office/drawing/2014/main" id="{48D68858-CCFC-7F4C-82F1-CE890C9AE2A6}"/>
              </a:ext>
            </a:extLst>
          </p:cNvPr>
          <p:cNvSpPr>
            <a:spLocks noGrp="1"/>
          </p:cNvSpPr>
          <p:nvPr>
            <p:ph type="dt" sz="half" idx="10"/>
          </p:nvPr>
        </p:nvSpPr>
        <p:spPr/>
        <p:txBody>
          <a:bodyPr/>
          <a:lstStyle/>
          <a:p>
            <a:fld id="{0FC5A875-5E20-7B42-8EFD-DB2C7CFF5A2E}" type="datetime1">
              <a:rPr lang="fr-FR" smtClean="0"/>
              <a:t>06/01/2020</a:t>
            </a:fld>
            <a:endParaRPr lang="fr-FR"/>
          </a:p>
        </p:txBody>
      </p:sp>
      <p:sp>
        <p:nvSpPr>
          <p:cNvPr id="6" name="Espace réservé du pied de page 5">
            <a:extLst>
              <a:ext uri="{FF2B5EF4-FFF2-40B4-BE49-F238E27FC236}">
                <a16:creationId xmlns:a16="http://schemas.microsoft.com/office/drawing/2014/main" id="{CA1FC5A3-BECC-D149-A0A7-DFA1D8F1972C}"/>
              </a:ext>
            </a:extLst>
          </p:cNvPr>
          <p:cNvSpPr>
            <a:spLocks noGrp="1"/>
          </p:cNvSpPr>
          <p:nvPr>
            <p:ph type="ftr" sz="quarter" idx="11"/>
          </p:nvPr>
        </p:nvSpPr>
        <p:spPr/>
        <p:txBody>
          <a:bodyPr/>
          <a:lstStyle/>
          <a:p>
            <a:r>
              <a:rPr lang="fr-FR"/>
              <a:t>Seconde 2019 - Elsa JUSTON LGT Bellevue</a:t>
            </a:r>
          </a:p>
        </p:txBody>
      </p:sp>
      <p:sp>
        <p:nvSpPr>
          <p:cNvPr id="7" name="Espace réservé du numéro de diapositive 6">
            <a:extLst>
              <a:ext uri="{FF2B5EF4-FFF2-40B4-BE49-F238E27FC236}">
                <a16:creationId xmlns:a16="http://schemas.microsoft.com/office/drawing/2014/main" id="{8F00399E-D5D1-E94B-9FB8-6F62B4604BB3}"/>
              </a:ext>
            </a:extLst>
          </p:cNvPr>
          <p:cNvSpPr>
            <a:spLocks noGrp="1"/>
          </p:cNvSpPr>
          <p:nvPr>
            <p:ph type="sldNum" sz="quarter" idx="12"/>
          </p:nvPr>
        </p:nvSpPr>
        <p:spPr/>
        <p:txBody>
          <a:bodyPr/>
          <a:lstStyle/>
          <a:p>
            <a:fld id="{47D32741-F038-A347-8F21-5CC8A488D9F0}" type="slidenum">
              <a:rPr lang="fr-FR" smtClean="0"/>
              <a:t>‹N°›</a:t>
            </a:fld>
            <a:endParaRPr lang="fr-FR"/>
          </a:p>
        </p:txBody>
      </p:sp>
    </p:spTree>
    <p:extLst>
      <p:ext uri="{BB962C8B-B14F-4D97-AF65-F5344CB8AC3E}">
        <p14:creationId xmlns:p14="http://schemas.microsoft.com/office/powerpoint/2010/main" val="2784156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81717EC-7C2A-B94A-8EAD-C4831E682203}"/>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0205B50F-DF9A-7E45-B1CA-A560AECD6509}"/>
              </a:ext>
            </a:extLst>
          </p:cNvPr>
          <p:cNvSpPr>
            <a:spLocks noGrp="1"/>
          </p:cNvSpPr>
          <p:nvPr>
            <p:ph type="body" orient="vert" idx="1"/>
          </p:nvPr>
        </p:nvSpPr>
        <p:spPr/>
        <p:txBody>
          <a:bodyPr vert="eaVert"/>
          <a:lstStyle/>
          <a:p>
            <a:r>
              <a:rPr lang="fr-FR"/>
              <a:t>Modifier les styles du texte du masque
Deuxième niveau
Troisième niveau
Quatrième niveau
Cinquième niveau</a:t>
            </a:r>
          </a:p>
        </p:txBody>
      </p:sp>
      <p:sp>
        <p:nvSpPr>
          <p:cNvPr id="4" name="Espace réservé de la date 3">
            <a:extLst>
              <a:ext uri="{FF2B5EF4-FFF2-40B4-BE49-F238E27FC236}">
                <a16:creationId xmlns:a16="http://schemas.microsoft.com/office/drawing/2014/main" id="{8E1A0F69-C109-8945-A6FE-978C8ED0749A}"/>
              </a:ext>
            </a:extLst>
          </p:cNvPr>
          <p:cNvSpPr>
            <a:spLocks noGrp="1"/>
          </p:cNvSpPr>
          <p:nvPr>
            <p:ph type="dt" sz="half" idx="10"/>
          </p:nvPr>
        </p:nvSpPr>
        <p:spPr/>
        <p:txBody>
          <a:bodyPr/>
          <a:lstStyle/>
          <a:p>
            <a:fld id="{96CBBEB5-4AD0-BA49-8A3E-E4A7976A0024}" type="datetime1">
              <a:rPr lang="fr-FR" smtClean="0"/>
              <a:t>06/01/2020</a:t>
            </a:fld>
            <a:endParaRPr lang="fr-FR"/>
          </a:p>
        </p:txBody>
      </p:sp>
      <p:sp>
        <p:nvSpPr>
          <p:cNvPr id="5" name="Espace réservé du pied de page 4">
            <a:extLst>
              <a:ext uri="{FF2B5EF4-FFF2-40B4-BE49-F238E27FC236}">
                <a16:creationId xmlns:a16="http://schemas.microsoft.com/office/drawing/2014/main" id="{3E6A4AD5-DDD2-DE45-B96E-CB23EBB69EBE}"/>
              </a:ext>
            </a:extLst>
          </p:cNvPr>
          <p:cNvSpPr>
            <a:spLocks noGrp="1"/>
          </p:cNvSpPr>
          <p:nvPr>
            <p:ph type="ftr" sz="quarter" idx="11"/>
          </p:nvPr>
        </p:nvSpPr>
        <p:spPr/>
        <p:txBody>
          <a:bodyPr/>
          <a:lstStyle/>
          <a:p>
            <a:r>
              <a:rPr lang="fr-FR"/>
              <a:t>Seconde 2019 - Elsa JUSTON LGT Bellevue</a:t>
            </a:r>
          </a:p>
        </p:txBody>
      </p:sp>
      <p:sp>
        <p:nvSpPr>
          <p:cNvPr id="6" name="Espace réservé du numéro de diapositive 5">
            <a:extLst>
              <a:ext uri="{FF2B5EF4-FFF2-40B4-BE49-F238E27FC236}">
                <a16:creationId xmlns:a16="http://schemas.microsoft.com/office/drawing/2014/main" id="{5DE5E778-55ED-AC4A-8939-001236841063}"/>
              </a:ext>
            </a:extLst>
          </p:cNvPr>
          <p:cNvSpPr>
            <a:spLocks noGrp="1"/>
          </p:cNvSpPr>
          <p:nvPr>
            <p:ph type="sldNum" sz="quarter" idx="12"/>
          </p:nvPr>
        </p:nvSpPr>
        <p:spPr/>
        <p:txBody>
          <a:bodyPr/>
          <a:lstStyle/>
          <a:p>
            <a:fld id="{47D32741-F038-A347-8F21-5CC8A488D9F0}" type="slidenum">
              <a:rPr lang="fr-FR" smtClean="0"/>
              <a:t>‹N°›</a:t>
            </a:fld>
            <a:endParaRPr lang="fr-FR"/>
          </a:p>
        </p:txBody>
      </p:sp>
    </p:spTree>
    <p:extLst>
      <p:ext uri="{BB962C8B-B14F-4D97-AF65-F5344CB8AC3E}">
        <p14:creationId xmlns:p14="http://schemas.microsoft.com/office/powerpoint/2010/main" val="33107286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67C0CC34-06E4-2F41-96F8-2E588E8AD837}"/>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7BCAD6F3-EEF4-3844-840E-9F73D91DD4E6}"/>
              </a:ext>
            </a:extLst>
          </p:cNvPr>
          <p:cNvSpPr>
            <a:spLocks noGrp="1"/>
          </p:cNvSpPr>
          <p:nvPr>
            <p:ph type="body" orient="vert" idx="1"/>
          </p:nvPr>
        </p:nvSpPr>
        <p:spPr>
          <a:xfrm>
            <a:off x="838200" y="365125"/>
            <a:ext cx="7734300" cy="5811838"/>
          </a:xfrm>
        </p:spPr>
        <p:txBody>
          <a:bodyPr vert="eaVert"/>
          <a:lstStyle/>
          <a:p>
            <a:r>
              <a:rPr lang="fr-FR"/>
              <a:t>Modifier les styles du texte du masque
Deuxième niveau
Troisième niveau
Quatrième niveau
Cinquième niveau</a:t>
            </a:r>
          </a:p>
        </p:txBody>
      </p:sp>
      <p:sp>
        <p:nvSpPr>
          <p:cNvPr id="4" name="Espace réservé de la date 3">
            <a:extLst>
              <a:ext uri="{FF2B5EF4-FFF2-40B4-BE49-F238E27FC236}">
                <a16:creationId xmlns:a16="http://schemas.microsoft.com/office/drawing/2014/main" id="{168FB578-0AB0-2840-ABDC-C227A67C5F6C}"/>
              </a:ext>
            </a:extLst>
          </p:cNvPr>
          <p:cNvSpPr>
            <a:spLocks noGrp="1"/>
          </p:cNvSpPr>
          <p:nvPr>
            <p:ph type="dt" sz="half" idx="10"/>
          </p:nvPr>
        </p:nvSpPr>
        <p:spPr/>
        <p:txBody>
          <a:bodyPr/>
          <a:lstStyle/>
          <a:p>
            <a:fld id="{D7F4AACF-5E91-E441-ACC4-7FD93BF3462B}" type="datetime1">
              <a:rPr lang="fr-FR" smtClean="0"/>
              <a:t>06/01/2020</a:t>
            </a:fld>
            <a:endParaRPr lang="fr-FR"/>
          </a:p>
        </p:txBody>
      </p:sp>
      <p:sp>
        <p:nvSpPr>
          <p:cNvPr id="5" name="Espace réservé du pied de page 4">
            <a:extLst>
              <a:ext uri="{FF2B5EF4-FFF2-40B4-BE49-F238E27FC236}">
                <a16:creationId xmlns:a16="http://schemas.microsoft.com/office/drawing/2014/main" id="{FA203E44-C76E-F64B-AE8B-1437B2154010}"/>
              </a:ext>
            </a:extLst>
          </p:cNvPr>
          <p:cNvSpPr>
            <a:spLocks noGrp="1"/>
          </p:cNvSpPr>
          <p:nvPr>
            <p:ph type="ftr" sz="quarter" idx="11"/>
          </p:nvPr>
        </p:nvSpPr>
        <p:spPr/>
        <p:txBody>
          <a:bodyPr/>
          <a:lstStyle/>
          <a:p>
            <a:r>
              <a:rPr lang="fr-FR"/>
              <a:t>Seconde 2019 - Elsa JUSTON LGT Bellevue</a:t>
            </a:r>
          </a:p>
        </p:txBody>
      </p:sp>
      <p:sp>
        <p:nvSpPr>
          <p:cNvPr id="6" name="Espace réservé du numéro de diapositive 5">
            <a:extLst>
              <a:ext uri="{FF2B5EF4-FFF2-40B4-BE49-F238E27FC236}">
                <a16:creationId xmlns:a16="http://schemas.microsoft.com/office/drawing/2014/main" id="{7EE19231-DD4F-1648-B0F0-200C4CABC1AC}"/>
              </a:ext>
            </a:extLst>
          </p:cNvPr>
          <p:cNvSpPr>
            <a:spLocks noGrp="1"/>
          </p:cNvSpPr>
          <p:nvPr>
            <p:ph type="sldNum" sz="quarter" idx="12"/>
          </p:nvPr>
        </p:nvSpPr>
        <p:spPr/>
        <p:txBody>
          <a:bodyPr/>
          <a:lstStyle/>
          <a:p>
            <a:fld id="{47D32741-F038-A347-8F21-5CC8A488D9F0}" type="slidenum">
              <a:rPr lang="fr-FR" smtClean="0"/>
              <a:t>‹N°›</a:t>
            </a:fld>
            <a:endParaRPr lang="fr-FR"/>
          </a:p>
        </p:txBody>
      </p:sp>
    </p:spTree>
    <p:extLst>
      <p:ext uri="{BB962C8B-B14F-4D97-AF65-F5344CB8AC3E}">
        <p14:creationId xmlns:p14="http://schemas.microsoft.com/office/powerpoint/2010/main" val="17383604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219B5F16-D16F-F340-879B-5570A7E2313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E95ED388-50B3-984E-854B-A3082F10EFC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r>
              <a:rPr lang="fr-FR"/>
              <a:t>Modifier les styles du texte du masque
Deuxième niveau
Troisième niveau
Quatrième niveau
Cinquième niveau</a:t>
            </a:r>
          </a:p>
        </p:txBody>
      </p:sp>
      <p:sp>
        <p:nvSpPr>
          <p:cNvPr id="4" name="Espace réservé de la date 3">
            <a:extLst>
              <a:ext uri="{FF2B5EF4-FFF2-40B4-BE49-F238E27FC236}">
                <a16:creationId xmlns:a16="http://schemas.microsoft.com/office/drawing/2014/main" id="{C2BD1687-09B8-9147-A8EA-81D7C3E0D79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E78B61C-8737-7F4D-AB5D-76DB8A2C571C}" type="datetime1">
              <a:rPr lang="fr-FR" smtClean="0"/>
              <a:t>06/01/2020</a:t>
            </a:fld>
            <a:endParaRPr lang="fr-FR"/>
          </a:p>
        </p:txBody>
      </p:sp>
      <p:sp>
        <p:nvSpPr>
          <p:cNvPr id="5" name="Espace réservé du pied de page 4">
            <a:extLst>
              <a:ext uri="{FF2B5EF4-FFF2-40B4-BE49-F238E27FC236}">
                <a16:creationId xmlns:a16="http://schemas.microsoft.com/office/drawing/2014/main" id="{8448A200-D1FF-3347-AF8C-F10C61A7C77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FR"/>
              <a:t>Seconde 2019 - Elsa JUSTON LGT Bellevue</a:t>
            </a:r>
          </a:p>
        </p:txBody>
      </p:sp>
      <p:sp>
        <p:nvSpPr>
          <p:cNvPr id="6" name="Espace réservé du numéro de diapositive 5">
            <a:extLst>
              <a:ext uri="{FF2B5EF4-FFF2-40B4-BE49-F238E27FC236}">
                <a16:creationId xmlns:a16="http://schemas.microsoft.com/office/drawing/2014/main" id="{1DD4224F-BA4F-0148-AFC2-5001A780A31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D32741-F038-A347-8F21-5CC8A488D9F0}" type="slidenum">
              <a:rPr lang="fr-FR" smtClean="0"/>
              <a:t>‹N°›</a:t>
            </a:fld>
            <a:endParaRPr lang="fr-FR"/>
          </a:p>
        </p:txBody>
      </p:sp>
    </p:spTree>
    <p:extLst>
      <p:ext uri="{BB962C8B-B14F-4D97-AF65-F5344CB8AC3E}">
        <p14:creationId xmlns:p14="http://schemas.microsoft.com/office/powerpoint/2010/main" val="41518844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youtu.be/i829QW4AW0c"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5.tiff"/><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hyperlink" Target="https://www.youtube.com/watch?v=AsDJxXdrQVA"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59AE206-7EBA-4D33-8BC9-9D8158553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130573A5-DC4D-1343-8AFF-E8DA5F4E77C4}"/>
              </a:ext>
            </a:extLst>
          </p:cNvPr>
          <p:cNvSpPr>
            <a:spLocks noGrp="1"/>
          </p:cNvSpPr>
          <p:nvPr>
            <p:ph type="ctrTitle"/>
          </p:nvPr>
        </p:nvSpPr>
        <p:spPr>
          <a:xfrm>
            <a:off x="838199" y="4525347"/>
            <a:ext cx="6801321" cy="1737360"/>
          </a:xfrm>
        </p:spPr>
        <p:txBody>
          <a:bodyPr anchor="ctr">
            <a:normAutofit fontScale="90000"/>
          </a:bodyPr>
          <a:lstStyle/>
          <a:p>
            <a:pPr algn="r"/>
            <a:r>
              <a:rPr lang="fr-FR" b="1" i="1">
                <a:ea typeface="+mj-lt"/>
                <a:cs typeface="+mj-lt"/>
              </a:rPr>
              <a:t>Thème 3 :Des mobilités généralisées</a:t>
            </a:r>
            <a:endParaRPr lang="fr-FR">
              <a:ea typeface="+mj-lt"/>
              <a:cs typeface="+mj-lt"/>
            </a:endParaRPr>
          </a:p>
          <a:p>
            <a:pPr algn="r"/>
            <a:endParaRPr lang="fr-FR">
              <a:cs typeface="Calibri Light"/>
            </a:endParaRPr>
          </a:p>
        </p:txBody>
      </p:sp>
      <p:sp>
        <p:nvSpPr>
          <p:cNvPr id="3" name="Sous-titre 2">
            <a:extLst>
              <a:ext uri="{FF2B5EF4-FFF2-40B4-BE49-F238E27FC236}">
                <a16:creationId xmlns:a16="http://schemas.microsoft.com/office/drawing/2014/main" id="{1A4E92E6-99B8-A643-87AF-82D7D50CB73D}"/>
              </a:ext>
            </a:extLst>
          </p:cNvPr>
          <p:cNvSpPr>
            <a:spLocks noGrp="1"/>
          </p:cNvSpPr>
          <p:nvPr>
            <p:ph type="subTitle" idx="1"/>
          </p:nvPr>
        </p:nvSpPr>
        <p:spPr>
          <a:xfrm>
            <a:off x="7961258" y="4525347"/>
            <a:ext cx="3770957" cy="1737360"/>
          </a:xfrm>
        </p:spPr>
        <p:txBody>
          <a:bodyPr vert="horz" lIns="91440" tIns="45720" rIns="91440" bIns="45720" rtlCol="0" anchor="ctr">
            <a:normAutofit/>
          </a:bodyPr>
          <a:lstStyle/>
          <a:p>
            <a:pPr algn="l"/>
            <a:r>
              <a:rPr lang="fr-FR" b="1" i="1" dirty="0">
                <a:ea typeface="+mn-lt"/>
                <a:cs typeface="+mn-lt"/>
              </a:rPr>
              <a:t>Chapitre 1 : Les migrations et les mobilités touristiques internationales  </a:t>
            </a:r>
            <a:endParaRPr lang="fr-FR" dirty="0">
              <a:ea typeface="+mn-lt"/>
              <a:cs typeface="+mn-lt"/>
            </a:endParaRPr>
          </a:p>
          <a:p>
            <a:pPr algn="l"/>
            <a:endParaRPr lang="fr-FR" dirty="0">
              <a:cs typeface="Calibri"/>
            </a:endParaRPr>
          </a:p>
        </p:txBody>
      </p:sp>
      <p:sp>
        <p:nvSpPr>
          <p:cNvPr id="10" name="Oval 9">
            <a:extLst>
              <a:ext uri="{FF2B5EF4-FFF2-40B4-BE49-F238E27FC236}">
                <a16:creationId xmlns:a16="http://schemas.microsoft.com/office/drawing/2014/main" id="{6437D937-A7F1-4011-92B4-328E5BE1B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8567" y="620480"/>
            <a:ext cx="2243800" cy="2243796"/>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Oval 11">
            <a:extLst>
              <a:ext uri="{FF2B5EF4-FFF2-40B4-BE49-F238E27FC236}">
                <a16:creationId xmlns:a16="http://schemas.microsoft.com/office/drawing/2014/main" id="{B672F332-AF08-46C6-94F0-77684310D7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95001" y="2466604"/>
            <a:ext cx="962395" cy="96239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34244EF8-D73A-40E1-BE73-D46E6B4B04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5829" y="2327988"/>
            <a:ext cx="293695" cy="29369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AB84D7E8-4ECB-42D7-ADBF-01689B0F24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2113" y="0"/>
            <a:ext cx="5699887" cy="4059244"/>
          </a:xfrm>
          <a:custGeom>
            <a:avLst/>
            <a:gdLst>
              <a:gd name="connsiteX0" fmla="*/ 0 w 5699887"/>
              <a:gd name="connsiteY0" fmla="*/ 0 h 4059244"/>
              <a:gd name="connsiteX1" fmla="*/ 5699887 w 5699887"/>
              <a:gd name="connsiteY1" fmla="*/ 0 h 4059244"/>
              <a:gd name="connsiteX2" fmla="*/ 5699887 w 5699887"/>
              <a:gd name="connsiteY2" fmla="*/ 3944096 h 4059244"/>
              <a:gd name="connsiteX3" fmla="*/ 5525775 w 5699887"/>
              <a:gd name="connsiteY3" fmla="*/ 3980429 h 4059244"/>
              <a:gd name="connsiteX4" fmla="*/ 4663256 w 5699887"/>
              <a:gd name="connsiteY4" fmla="*/ 4059244 h 4059244"/>
              <a:gd name="connsiteX5" fmla="*/ 8566 w 5699887"/>
              <a:gd name="connsiteY5" fmla="*/ 67422 h 405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99887" h="4059244">
                <a:moveTo>
                  <a:pt x="0" y="0"/>
                </a:moveTo>
                <a:lnTo>
                  <a:pt x="5699887" y="0"/>
                </a:lnTo>
                <a:lnTo>
                  <a:pt x="5699887" y="3944096"/>
                </a:lnTo>
                <a:lnTo>
                  <a:pt x="5525775" y="3980429"/>
                </a:lnTo>
                <a:cubicBezTo>
                  <a:pt x="5246154" y="4032190"/>
                  <a:pt x="4957865" y="4059244"/>
                  <a:pt x="4663256" y="4059244"/>
                </a:cubicBezTo>
                <a:cubicBezTo>
                  <a:pt x="2306390" y="4059244"/>
                  <a:pt x="353936" y="2327747"/>
                  <a:pt x="8566" y="67422"/>
                </a:cubicBez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8" name="Straight Connector 17">
            <a:extLst>
              <a:ext uri="{FF2B5EF4-FFF2-40B4-BE49-F238E27FC236}">
                <a16:creationId xmlns:a16="http://schemas.microsoft.com/office/drawing/2014/main" id="{9E8E38ED-369A-44C2-B635-0BED0E48A6E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00392" y="4525347"/>
            <a:ext cx="0" cy="1737360"/>
          </a:xfrm>
          <a:prstGeom prst="line">
            <a:avLst/>
          </a:prstGeom>
          <a:ln w="19050" cap="sq">
            <a:solidFill>
              <a:schemeClr val="tx1"/>
            </a:solidFill>
          </a:ln>
        </p:spPr>
        <p:style>
          <a:lnRef idx="1">
            <a:schemeClr val="accent1"/>
          </a:lnRef>
          <a:fillRef idx="0">
            <a:schemeClr val="accent1"/>
          </a:fillRef>
          <a:effectRef idx="0">
            <a:schemeClr val="accent1"/>
          </a:effectRef>
          <a:fontRef idx="minor">
            <a:schemeClr val="tx1"/>
          </a:fontRef>
        </p:style>
      </p:cxnSp>
      <p:sp>
        <p:nvSpPr>
          <p:cNvPr id="4" name="Espace réservé du pied de page 3">
            <a:extLst>
              <a:ext uri="{FF2B5EF4-FFF2-40B4-BE49-F238E27FC236}">
                <a16:creationId xmlns:a16="http://schemas.microsoft.com/office/drawing/2014/main" id="{99B28F48-666E-0643-A2D5-C6EEB2976DFC}"/>
              </a:ext>
            </a:extLst>
          </p:cNvPr>
          <p:cNvSpPr>
            <a:spLocks noGrp="1"/>
          </p:cNvSpPr>
          <p:nvPr>
            <p:ph type="ftr" sz="quarter" idx="11"/>
          </p:nvPr>
        </p:nvSpPr>
        <p:spPr/>
        <p:txBody>
          <a:bodyPr/>
          <a:lstStyle/>
          <a:p>
            <a:r>
              <a:rPr lang="fr-FR"/>
              <a:t>Seconde 2019 - Elsa JUSTON LGT Bellevue</a:t>
            </a:r>
          </a:p>
        </p:txBody>
      </p:sp>
    </p:spTree>
    <p:extLst>
      <p:ext uri="{BB962C8B-B14F-4D97-AF65-F5344CB8AC3E}">
        <p14:creationId xmlns:p14="http://schemas.microsoft.com/office/powerpoint/2010/main" val="9927060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B45A142-4255-493C-8284-5D566C121B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21177"/>
            <a:ext cx="4332307" cy="6179552"/>
          </a:xfrm>
          <a:prstGeom prst="rect">
            <a:avLst/>
          </a:prstGeom>
          <a:solidFill>
            <a:srgbClr val="404040">
              <a:alpha val="89804"/>
            </a:srgbClr>
          </a:solidFill>
          <a:ln w="127000" cap="sq" cmpd="thinThick">
            <a:solidFill>
              <a:srgbClr val="595959">
                <a:alpha val="8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B79008DB-00D1-4145-90E1-92D0920653F7}"/>
              </a:ext>
            </a:extLst>
          </p:cNvPr>
          <p:cNvSpPr>
            <a:spLocks noGrp="1"/>
          </p:cNvSpPr>
          <p:nvPr>
            <p:ph type="title"/>
          </p:nvPr>
        </p:nvSpPr>
        <p:spPr>
          <a:xfrm>
            <a:off x="674237" y="914400"/>
            <a:ext cx="3657600" cy="2887579"/>
          </a:xfrm>
        </p:spPr>
        <p:txBody>
          <a:bodyPr vert="horz" lIns="91440" tIns="45720" rIns="91440" bIns="45720" rtlCol="0" anchor="b">
            <a:normAutofit/>
          </a:bodyPr>
          <a:lstStyle/>
          <a:p>
            <a:pPr algn="ctr"/>
            <a:r>
              <a:rPr lang="en-US" sz="4800" kern="1200" dirty="0">
                <a:solidFill>
                  <a:srgbClr val="FFFFFF"/>
                </a:solidFill>
                <a:latin typeface="+mj-lt"/>
                <a:ea typeface="+mj-ea"/>
                <a:cs typeface="+mj-cs"/>
              </a:rPr>
              <a:t>Que </a:t>
            </a:r>
            <a:r>
              <a:rPr lang="en-US" sz="4800" kern="1200" dirty="0" err="1">
                <a:solidFill>
                  <a:srgbClr val="FFFFFF"/>
                </a:solidFill>
                <a:latin typeface="+mj-lt"/>
                <a:ea typeface="+mj-ea"/>
                <a:cs typeface="+mj-cs"/>
              </a:rPr>
              <a:t>dit</a:t>
            </a:r>
            <a:r>
              <a:rPr lang="en-US" sz="4800" kern="1200" dirty="0">
                <a:solidFill>
                  <a:srgbClr val="FFFFFF"/>
                </a:solidFill>
                <a:latin typeface="+mj-lt"/>
                <a:ea typeface="+mj-ea"/>
                <a:cs typeface="+mj-cs"/>
              </a:rPr>
              <a:t> le B.O.? </a:t>
            </a:r>
          </a:p>
        </p:txBody>
      </p:sp>
      <p:cxnSp>
        <p:nvCxnSpPr>
          <p:cNvPr id="13" name="Straight Connector 12">
            <a:extLst>
              <a:ext uri="{FF2B5EF4-FFF2-40B4-BE49-F238E27FC236}">
                <a16:creationId xmlns:a16="http://schemas.microsoft.com/office/drawing/2014/main" id="{38FB9660-F42F-4313-BBC4-47C007FE484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1126" y="3910267"/>
            <a:ext cx="258679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6" name="Espace réservé du contenu 5">
            <a:extLst>
              <a:ext uri="{FF2B5EF4-FFF2-40B4-BE49-F238E27FC236}">
                <a16:creationId xmlns:a16="http://schemas.microsoft.com/office/drawing/2014/main" id="{CD715AF2-C409-7C4C-BEC4-093CDF327AE3}"/>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5234381" y="470555"/>
            <a:ext cx="4454702" cy="5880796"/>
          </a:xfrm>
          <a:prstGeom prst="rect">
            <a:avLst/>
          </a:prstGeom>
        </p:spPr>
      </p:pic>
      <p:sp>
        <p:nvSpPr>
          <p:cNvPr id="4" name="Espace réservé du pied de page 3">
            <a:extLst>
              <a:ext uri="{FF2B5EF4-FFF2-40B4-BE49-F238E27FC236}">
                <a16:creationId xmlns:a16="http://schemas.microsoft.com/office/drawing/2014/main" id="{294AD5A1-FA6B-464B-ACF8-DE4F37ADF7BF}"/>
              </a:ext>
            </a:extLst>
          </p:cNvPr>
          <p:cNvSpPr>
            <a:spLocks noGrp="1"/>
          </p:cNvSpPr>
          <p:nvPr>
            <p:ph type="ftr" sz="quarter" idx="11"/>
          </p:nvPr>
        </p:nvSpPr>
        <p:spPr>
          <a:xfrm>
            <a:off x="5153822" y="6356350"/>
            <a:ext cx="4615820" cy="365125"/>
          </a:xfrm>
        </p:spPr>
        <p:txBody>
          <a:bodyPr vert="horz" lIns="91440" tIns="45720" rIns="91440" bIns="45720" rtlCol="0" anchor="ctr">
            <a:normAutofit/>
          </a:bodyPr>
          <a:lstStyle/>
          <a:p>
            <a:pPr algn="l">
              <a:spcAft>
                <a:spcPts val="600"/>
              </a:spcAft>
            </a:pPr>
            <a:r>
              <a:rPr lang="en-US" kern="1200">
                <a:solidFill>
                  <a:srgbClr val="595959"/>
                </a:solidFill>
                <a:latin typeface="+mn-lt"/>
                <a:ea typeface="+mn-ea"/>
                <a:cs typeface="+mn-cs"/>
              </a:rPr>
              <a:t>Seconde 2019 - Elsa JUSTON LGT Bellevue</a:t>
            </a:r>
          </a:p>
        </p:txBody>
      </p:sp>
      <p:sp>
        <p:nvSpPr>
          <p:cNvPr id="7" name="Rectangle 6">
            <a:extLst>
              <a:ext uri="{FF2B5EF4-FFF2-40B4-BE49-F238E27FC236}">
                <a16:creationId xmlns:a16="http://schemas.microsoft.com/office/drawing/2014/main" id="{ECBECD7A-C6CE-284D-9074-DFC706CCCCD3}"/>
              </a:ext>
            </a:extLst>
          </p:cNvPr>
          <p:cNvSpPr/>
          <p:nvPr/>
        </p:nvSpPr>
        <p:spPr>
          <a:xfrm>
            <a:off x="5021451" y="1131376"/>
            <a:ext cx="5207430" cy="317715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3335020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heckerboard(across)">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5893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Espace réservé du contenu 5">
            <a:extLst>
              <a:ext uri="{FF2B5EF4-FFF2-40B4-BE49-F238E27FC236}">
                <a16:creationId xmlns:a16="http://schemas.microsoft.com/office/drawing/2014/main" id="{CD715AF2-C409-7C4C-BEC4-093CDF327AE3}"/>
              </a:ext>
            </a:extLst>
          </p:cNvPr>
          <p:cNvPicPr>
            <a:picLocks noGrp="1" noChangeAspect="1"/>
          </p:cNvPicPr>
          <p:nvPr>
            <p:ph idx="1"/>
          </p:nvPr>
        </p:nvPicPr>
        <p:blipFill rotWithShape="1">
          <a:blip r:embed="rId2" cstate="screen">
            <a:extLst>
              <a:ext uri="{28A0092B-C50C-407E-A947-70E740481C1C}">
                <a14:useLocalDpi xmlns:a14="http://schemas.microsoft.com/office/drawing/2010/main"/>
              </a:ext>
            </a:extLst>
          </a:blip>
          <a:srcRect r="-1808"/>
          <a:stretch/>
        </p:blipFill>
        <p:spPr>
          <a:xfrm>
            <a:off x="720214" y="785284"/>
            <a:ext cx="6636771" cy="5571066"/>
          </a:xfrm>
          <a:prstGeom prst="rect">
            <a:avLst/>
          </a:prstGeom>
        </p:spPr>
      </p:pic>
      <p:sp>
        <p:nvSpPr>
          <p:cNvPr id="4" name="Espace réservé du pied de page 3">
            <a:extLst>
              <a:ext uri="{FF2B5EF4-FFF2-40B4-BE49-F238E27FC236}">
                <a16:creationId xmlns:a16="http://schemas.microsoft.com/office/drawing/2014/main" id="{294AD5A1-FA6B-464B-ACF8-DE4F37ADF7BF}"/>
              </a:ext>
            </a:extLst>
          </p:cNvPr>
          <p:cNvSpPr>
            <a:spLocks noGrp="1"/>
          </p:cNvSpPr>
          <p:nvPr>
            <p:ph type="ftr" sz="quarter" idx="11"/>
          </p:nvPr>
        </p:nvSpPr>
        <p:spPr>
          <a:xfrm>
            <a:off x="4038600" y="6356350"/>
            <a:ext cx="4114800" cy="365125"/>
          </a:xfrm>
        </p:spPr>
        <p:txBody>
          <a:bodyPr vert="horz" lIns="91440" tIns="45720" rIns="91440" bIns="45720" rtlCol="0" anchor="ctr">
            <a:normAutofit/>
          </a:bodyPr>
          <a:lstStyle/>
          <a:p>
            <a:pPr>
              <a:spcAft>
                <a:spcPts val="600"/>
              </a:spcAft>
            </a:pPr>
            <a:r>
              <a:rPr lang="en-US" kern="1200">
                <a:solidFill>
                  <a:srgbClr val="FFFFFF"/>
                </a:solidFill>
                <a:latin typeface="+mn-lt"/>
                <a:ea typeface="+mn-ea"/>
                <a:cs typeface="+mn-cs"/>
              </a:rPr>
              <a:t>Seconde 2019 - Elsa JUSTON LGT Bellevue</a:t>
            </a:r>
          </a:p>
        </p:txBody>
      </p:sp>
      <p:sp>
        <p:nvSpPr>
          <p:cNvPr id="2" name="ZoneTexte 1">
            <a:extLst>
              <a:ext uri="{FF2B5EF4-FFF2-40B4-BE49-F238E27FC236}">
                <a16:creationId xmlns:a16="http://schemas.microsoft.com/office/drawing/2014/main" id="{F4978E89-DE33-244F-B0C0-60CD83689F69}"/>
              </a:ext>
            </a:extLst>
          </p:cNvPr>
          <p:cNvSpPr txBox="1"/>
          <p:nvPr/>
        </p:nvSpPr>
        <p:spPr>
          <a:xfrm>
            <a:off x="7246368" y="2625306"/>
            <a:ext cx="3828081" cy="646331"/>
          </a:xfrm>
          <a:prstGeom prst="rect">
            <a:avLst/>
          </a:prstGeom>
          <a:solidFill>
            <a:srgbClr val="FF0000"/>
          </a:solidFill>
          <a:ln>
            <a:solidFill>
              <a:srgbClr val="FF0000"/>
            </a:solidFill>
          </a:ln>
        </p:spPr>
        <p:txBody>
          <a:bodyPr wrap="square" rtlCol="0">
            <a:spAutoFit/>
          </a:bodyPr>
          <a:lstStyle/>
          <a:p>
            <a:endParaRPr lang="fr-FR" dirty="0">
              <a:solidFill>
                <a:srgbClr val="FF0000"/>
              </a:solidFill>
            </a:endParaRPr>
          </a:p>
          <a:p>
            <a:r>
              <a:rPr lang="fr-FR" dirty="0"/>
              <a:t>Enjeux didactiques: </a:t>
            </a:r>
          </a:p>
        </p:txBody>
      </p:sp>
      <p:sp>
        <p:nvSpPr>
          <p:cNvPr id="3" name="Rectangle 2">
            <a:extLst>
              <a:ext uri="{FF2B5EF4-FFF2-40B4-BE49-F238E27FC236}">
                <a16:creationId xmlns:a16="http://schemas.microsoft.com/office/drawing/2014/main" id="{7D54C683-9092-9E42-916B-72412D8C4B64}"/>
              </a:ext>
            </a:extLst>
          </p:cNvPr>
          <p:cNvSpPr/>
          <p:nvPr/>
        </p:nvSpPr>
        <p:spPr>
          <a:xfrm>
            <a:off x="7275273" y="3318271"/>
            <a:ext cx="3207657" cy="923330"/>
          </a:xfrm>
          <a:prstGeom prst="rect">
            <a:avLst/>
          </a:prstGeom>
          <a:solidFill>
            <a:schemeClr val="accent1"/>
          </a:solidFill>
        </p:spPr>
        <p:txBody>
          <a:bodyPr wrap="square">
            <a:spAutoFit/>
          </a:bodyPr>
          <a:lstStyle/>
          <a:p>
            <a:r>
              <a:rPr lang="fr-FR" dirty="0"/>
              <a:t>Faire comprendre aux élèves la différence entre migrations et mobilités. </a:t>
            </a:r>
          </a:p>
        </p:txBody>
      </p:sp>
      <p:sp>
        <p:nvSpPr>
          <p:cNvPr id="5" name="Rectangle 4">
            <a:extLst>
              <a:ext uri="{FF2B5EF4-FFF2-40B4-BE49-F238E27FC236}">
                <a16:creationId xmlns:a16="http://schemas.microsoft.com/office/drawing/2014/main" id="{09413F2D-7B04-A047-A2EB-17823BB9CF82}"/>
              </a:ext>
            </a:extLst>
          </p:cNvPr>
          <p:cNvSpPr/>
          <p:nvPr/>
        </p:nvSpPr>
        <p:spPr>
          <a:xfrm>
            <a:off x="7253726" y="4343365"/>
            <a:ext cx="3207657" cy="646331"/>
          </a:xfrm>
          <a:prstGeom prst="rect">
            <a:avLst/>
          </a:prstGeom>
          <a:solidFill>
            <a:schemeClr val="accent2"/>
          </a:solidFill>
        </p:spPr>
        <p:txBody>
          <a:bodyPr wrap="square">
            <a:spAutoFit/>
          </a:bodyPr>
          <a:lstStyle/>
          <a:p>
            <a:r>
              <a:rPr lang="fr-FR" dirty="0"/>
              <a:t>Expliquer ces migrations et mobilités</a:t>
            </a:r>
          </a:p>
        </p:txBody>
      </p:sp>
      <p:sp>
        <p:nvSpPr>
          <p:cNvPr id="7" name="Rectangle 6">
            <a:extLst>
              <a:ext uri="{FF2B5EF4-FFF2-40B4-BE49-F238E27FC236}">
                <a16:creationId xmlns:a16="http://schemas.microsoft.com/office/drawing/2014/main" id="{4C885215-CEA3-2D48-82D6-3796FB65C101}"/>
              </a:ext>
            </a:extLst>
          </p:cNvPr>
          <p:cNvSpPr/>
          <p:nvPr/>
        </p:nvSpPr>
        <p:spPr>
          <a:xfrm>
            <a:off x="7275273" y="5049324"/>
            <a:ext cx="3606849" cy="923330"/>
          </a:xfrm>
          <a:prstGeom prst="rect">
            <a:avLst/>
          </a:prstGeom>
          <a:solidFill>
            <a:schemeClr val="accent6"/>
          </a:solidFill>
        </p:spPr>
        <p:txBody>
          <a:bodyPr wrap="square">
            <a:spAutoFit/>
          </a:bodyPr>
          <a:lstStyle/>
          <a:p>
            <a:r>
              <a:rPr lang="fr-FR" dirty="0"/>
              <a:t>Montrer les conséquences territoriales de ces migrations et mobilités</a:t>
            </a:r>
          </a:p>
        </p:txBody>
      </p:sp>
    </p:spTree>
    <p:extLst>
      <p:ext uri="{BB962C8B-B14F-4D97-AF65-F5344CB8AC3E}">
        <p14:creationId xmlns:p14="http://schemas.microsoft.com/office/powerpoint/2010/main" val="228841614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p:tgtEl>
                                          <p:spTgt spid="3"/>
                                        </p:tgtEl>
                                        <p:attrNameLst>
                                          <p:attrName>ppt_y</p:attrName>
                                        </p:attrNameLst>
                                      </p:cBhvr>
                                      <p:tavLst>
                                        <p:tav tm="0">
                                          <p:val>
                                            <p:strVal val="#ppt_y+#ppt_h*1.125000"/>
                                          </p:val>
                                        </p:tav>
                                        <p:tav tm="100000">
                                          <p:val>
                                            <p:strVal val="#ppt_y"/>
                                          </p:val>
                                        </p:tav>
                                      </p:tavLst>
                                    </p:anim>
                                    <p:animEffect transition="in" filter="wipe(up)">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fill="hold"/>
                                        <p:tgtEl>
                                          <p:spTgt spid="5"/>
                                        </p:tgtEl>
                                        <p:attrNameLst>
                                          <p:attrName>ppt_x</p:attrName>
                                        </p:attrNameLst>
                                      </p:cBhvr>
                                      <p:tavLst>
                                        <p:tav tm="0">
                                          <p:val>
                                            <p:strVal val="#ppt_x"/>
                                          </p:val>
                                        </p:tav>
                                        <p:tav tm="100000">
                                          <p:val>
                                            <p:strVal val="#ppt_x"/>
                                          </p:val>
                                        </p:tav>
                                      </p:tavLst>
                                    </p:anim>
                                    <p:anim calcmode="lin" valueType="num">
                                      <p:cBhvr additive="base">
                                        <p:cTn id="19"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additive="base">
                                        <p:cTn id="24" dur="500" fill="hold"/>
                                        <p:tgtEl>
                                          <p:spTgt spid="7"/>
                                        </p:tgtEl>
                                        <p:attrNameLst>
                                          <p:attrName>ppt_x</p:attrName>
                                        </p:attrNameLst>
                                      </p:cBhvr>
                                      <p:tavLst>
                                        <p:tav tm="0">
                                          <p:val>
                                            <p:strVal val="#ppt_x"/>
                                          </p:val>
                                        </p:tav>
                                        <p:tav tm="100000">
                                          <p:val>
                                            <p:strVal val="#ppt_x"/>
                                          </p:val>
                                        </p:tav>
                                      </p:tavLst>
                                    </p:anim>
                                    <p:anim calcmode="lin" valueType="num">
                                      <p:cBhvr additive="base">
                                        <p:cTn id="25"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animBg="1"/>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2A9C805B-3581-6F44-874A-49FC14E4895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0" y="10"/>
            <a:ext cx="12191980" cy="6857990"/>
          </a:xfrm>
          <a:prstGeom prst="rect">
            <a:avLst/>
          </a:prstGeom>
        </p:spPr>
      </p:pic>
      <p:sp>
        <p:nvSpPr>
          <p:cNvPr id="4" name="Espace réservé du pied de page 3">
            <a:extLst>
              <a:ext uri="{FF2B5EF4-FFF2-40B4-BE49-F238E27FC236}">
                <a16:creationId xmlns:a16="http://schemas.microsoft.com/office/drawing/2014/main" id="{BBAB48F5-94F6-F848-A967-E5BF41EE4FAB}"/>
              </a:ext>
            </a:extLst>
          </p:cNvPr>
          <p:cNvSpPr>
            <a:spLocks noGrp="1"/>
          </p:cNvSpPr>
          <p:nvPr>
            <p:ph type="ftr" sz="quarter" idx="11"/>
          </p:nvPr>
        </p:nvSpPr>
        <p:spPr>
          <a:xfrm>
            <a:off x="4038600" y="6356350"/>
            <a:ext cx="4114800" cy="365125"/>
          </a:xfrm>
        </p:spPr>
        <p:txBody>
          <a:bodyPr vert="horz" lIns="91440" tIns="45720" rIns="91440" bIns="45720" rtlCol="0" anchor="ctr">
            <a:normAutofit/>
          </a:bodyPr>
          <a:lstStyle/>
          <a:p>
            <a:pPr>
              <a:spcAft>
                <a:spcPts val="600"/>
              </a:spcAft>
            </a:pPr>
            <a:r>
              <a:rPr lang="en-US" kern="1200">
                <a:solidFill>
                  <a:srgbClr val="FFFFFF"/>
                </a:solidFill>
                <a:latin typeface="+mn-lt"/>
                <a:ea typeface="+mn-ea"/>
                <a:cs typeface="+mn-cs"/>
              </a:rPr>
              <a:t>Seconde 2019 - Elsa JUSTON LGT Bellevue</a:t>
            </a:r>
          </a:p>
        </p:txBody>
      </p:sp>
    </p:spTree>
    <p:extLst>
      <p:ext uri="{BB962C8B-B14F-4D97-AF65-F5344CB8AC3E}">
        <p14:creationId xmlns:p14="http://schemas.microsoft.com/office/powerpoint/2010/main" val="148712146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66B332A4-D438-4773-A77F-5ED49A448D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53768" y="0"/>
            <a:ext cx="8284464" cy="6858000"/>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Freeform: Shape 10">
            <a:extLst>
              <a:ext uri="{FF2B5EF4-FFF2-40B4-BE49-F238E27FC236}">
                <a16:creationId xmlns:a16="http://schemas.microsoft.com/office/drawing/2014/main" id="{DF9AD32D-FF05-44F4-BD4D-9CEE89B71E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18360" y="0"/>
            <a:ext cx="7955280" cy="6858000"/>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re 1">
            <a:extLst>
              <a:ext uri="{FF2B5EF4-FFF2-40B4-BE49-F238E27FC236}">
                <a16:creationId xmlns:a16="http://schemas.microsoft.com/office/drawing/2014/main" id="{CA51958B-4E30-FF4F-954E-5302D7CC5FCA}"/>
              </a:ext>
            </a:extLst>
          </p:cNvPr>
          <p:cNvSpPr>
            <a:spLocks noGrp="1"/>
          </p:cNvSpPr>
          <p:nvPr>
            <p:ph type="title"/>
          </p:nvPr>
        </p:nvSpPr>
        <p:spPr>
          <a:xfrm>
            <a:off x="2555631" y="1441938"/>
            <a:ext cx="7080738" cy="3974124"/>
          </a:xfrm>
        </p:spPr>
        <p:txBody>
          <a:bodyPr vert="horz" lIns="91440" tIns="45720" rIns="91440" bIns="45720" rtlCol="0" anchor="ctr">
            <a:normAutofit/>
          </a:bodyPr>
          <a:lstStyle/>
          <a:p>
            <a:pPr algn="ctr"/>
            <a:r>
              <a:rPr lang="en-US" sz="5400">
                <a:solidFill>
                  <a:schemeClr val="bg1">
                    <a:lumMod val="95000"/>
                    <a:lumOff val="5000"/>
                  </a:schemeClr>
                </a:solidFill>
              </a:rPr>
              <a:t>ACCROCHE</a:t>
            </a:r>
          </a:p>
        </p:txBody>
      </p:sp>
      <p:sp>
        <p:nvSpPr>
          <p:cNvPr id="4" name="Espace réservé du pied de page 3">
            <a:extLst>
              <a:ext uri="{FF2B5EF4-FFF2-40B4-BE49-F238E27FC236}">
                <a16:creationId xmlns:a16="http://schemas.microsoft.com/office/drawing/2014/main" id="{318A4872-0780-1F4B-AB90-F18180BD49D8}"/>
              </a:ext>
            </a:extLst>
          </p:cNvPr>
          <p:cNvSpPr>
            <a:spLocks noGrp="1"/>
          </p:cNvSpPr>
          <p:nvPr>
            <p:ph type="ftr" sz="quarter" idx="11"/>
          </p:nvPr>
        </p:nvSpPr>
        <p:spPr>
          <a:xfrm>
            <a:off x="3892062" y="6199632"/>
            <a:ext cx="4407876" cy="365125"/>
          </a:xfrm>
        </p:spPr>
        <p:txBody>
          <a:bodyPr vert="horz" lIns="91440" tIns="45720" rIns="91440" bIns="45720" rtlCol="0" anchor="ctr">
            <a:normAutofit/>
          </a:bodyPr>
          <a:lstStyle/>
          <a:p>
            <a:pPr defTabSz="457200">
              <a:spcAft>
                <a:spcPts val="600"/>
              </a:spcAft>
            </a:pPr>
            <a:r>
              <a:rPr lang="en-US" sz="1100" kern="1200">
                <a:solidFill>
                  <a:schemeClr val="bg1">
                    <a:alpha val="80000"/>
                  </a:schemeClr>
                </a:solidFill>
                <a:latin typeface="+mn-lt"/>
                <a:ea typeface="+mn-ea"/>
                <a:cs typeface="+mn-cs"/>
              </a:rPr>
              <a:t>Seconde 2019 - Elsa JUSTON LGT Bellevue</a:t>
            </a:r>
          </a:p>
        </p:txBody>
      </p:sp>
    </p:spTree>
    <p:extLst>
      <p:ext uri="{BB962C8B-B14F-4D97-AF65-F5344CB8AC3E}">
        <p14:creationId xmlns:p14="http://schemas.microsoft.com/office/powerpoint/2010/main" val="2879798768"/>
      </p:ext>
    </p:extLst>
  </p:cSld>
  <p:clrMapOvr>
    <a:overrideClrMapping bg1="dk1" tx1="lt1" bg2="dk2" tx2="lt2" accent1="accent1" accent2="accent2" accent3="accent3" accent4="accent4" accent5="accent5" accent6="accent6" hlink="hlink" folHlink="folHlink"/>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Image 3">
            <a:extLst>
              <a:ext uri="{FF2B5EF4-FFF2-40B4-BE49-F238E27FC236}">
                <a16:creationId xmlns:a16="http://schemas.microsoft.com/office/drawing/2014/main" id="{0CD1608E-43F5-094A-9AE0-BCD2C5D9ADFF}"/>
              </a:ext>
            </a:extLst>
          </p:cNvPr>
          <p:cNvPicPr>
            <a:picLocks noGrp="1" noChangeAspect="1"/>
          </p:cNvPicPr>
          <p:nvPr>
            <p:ph idx="1"/>
          </p:nvPr>
        </p:nvPicPr>
        <p:blipFill rotWithShape="1">
          <a:blip r:embed="rId2" cstate="screen">
            <a:extLst>
              <a:ext uri="{28A0092B-C50C-407E-A947-70E740481C1C}">
                <a14:useLocalDpi xmlns:a14="http://schemas.microsoft.com/office/drawing/2010/main"/>
              </a:ext>
            </a:extLst>
          </a:blip>
          <a:srcRect/>
          <a:stretch/>
        </p:blipFill>
        <p:spPr>
          <a:xfrm>
            <a:off x="20" y="10"/>
            <a:ext cx="12191980" cy="6857990"/>
          </a:xfrm>
          <a:prstGeom prst="rect">
            <a:avLst/>
          </a:prstGeom>
        </p:spPr>
      </p:pic>
      <p:sp>
        <p:nvSpPr>
          <p:cNvPr id="2" name="Espace réservé du pied de page 1">
            <a:extLst>
              <a:ext uri="{FF2B5EF4-FFF2-40B4-BE49-F238E27FC236}">
                <a16:creationId xmlns:a16="http://schemas.microsoft.com/office/drawing/2014/main" id="{19600BFB-5F64-B046-A1E4-68CF708C9A19}"/>
              </a:ext>
            </a:extLst>
          </p:cNvPr>
          <p:cNvSpPr>
            <a:spLocks noGrp="1"/>
          </p:cNvSpPr>
          <p:nvPr>
            <p:ph type="ftr" sz="quarter" idx="11"/>
          </p:nvPr>
        </p:nvSpPr>
        <p:spPr/>
        <p:txBody>
          <a:bodyPr/>
          <a:lstStyle/>
          <a:p>
            <a:r>
              <a:rPr lang="fr-FR"/>
              <a:t>Seconde 2019 - Elsa JUSTON LGT Bellevue</a:t>
            </a:r>
          </a:p>
        </p:txBody>
      </p:sp>
    </p:spTree>
    <p:extLst>
      <p:ext uri="{BB962C8B-B14F-4D97-AF65-F5344CB8AC3E}">
        <p14:creationId xmlns:p14="http://schemas.microsoft.com/office/powerpoint/2010/main" val="3837558363"/>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16C5FA50-8D52-4617-AF91-5C7B1C835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6A44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326D7FEC-0C72-5D45-85DA-DD7E06E889AD}"/>
              </a:ext>
            </a:extLst>
          </p:cNvPr>
          <p:cNvSpPr>
            <a:spLocks noGrp="1"/>
          </p:cNvSpPr>
          <p:nvPr>
            <p:ph type="title"/>
          </p:nvPr>
        </p:nvSpPr>
        <p:spPr>
          <a:xfrm>
            <a:off x="9093496" y="618681"/>
            <a:ext cx="2613872" cy="4794567"/>
          </a:xfrm>
        </p:spPr>
        <p:txBody>
          <a:bodyPr vert="horz" lIns="91440" tIns="45720" rIns="91440" bIns="45720" rtlCol="0" anchor="ctr">
            <a:normAutofit/>
          </a:bodyPr>
          <a:lstStyle/>
          <a:p>
            <a:r>
              <a:rPr lang="en-US" sz="2400" dirty="0" err="1">
                <a:solidFill>
                  <a:srgbClr val="FFFFFF"/>
                </a:solidFill>
              </a:rPr>
              <a:t>L’original</a:t>
            </a:r>
            <a:r>
              <a:rPr lang="en-US" sz="2400" dirty="0">
                <a:solidFill>
                  <a:srgbClr val="FFFFFF"/>
                </a:solidFill>
              </a:rPr>
              <a:t>:</a:t>
            </a:r>
            <a:br>
              <a:rPr lang="en-US" sz="2400" dirty="0">
                <a:solidFill>
                  <a:srgbClr val="FFFFFF"/>
                </a:solidFill>
              </a:rPr>
            </a:br>
            <a:br>
              <a:rPr lang="en-US" sz="2400" dirty="0">
                <a:solidFill>
                  <a:srgbClr val="FFFFFF"/>
                </a:solidFill>
              </a:rPr>
            </a:br>
            <a:r>
              <a:rPr lang="en-US" sz="2400" i="1" dirty="0">
                <a:solidFill>
                  <a:srgbClr val="FFFFFF"/>
                </a:solidFill>
              </a:rPr>
              <a:t>Le </a:t>
            </a:r>
            <a:r>
              <a:rPr lang="en-US" sz="2400" i="1" dirty="0" err="1">
                <a:solidFill>
                  <a:srgbClr val="FFFFFF"/>
                </a:solidFill>
              </a:rPr>
              <a:t>Radeau</a:t>
            </a:r>
            <a:r>
              <a:rPr lang="en-US" sz="2400" i="1" dirty="0">
                <a:solidFill>
                  <a:srgbClr val="FFFFFF"/>
                </a:solidFill>
              </a:rPr>
              <a:t> de la </a:t>
            </a:r>
            <a:r>
              <a:rPr lang="en-US" sz="2400" i="1" dirty="0" err="1">
                <a:solidFill>
                  <a:srgbClr val="FFFFFF"/>
                </a:solidFill>
              </a:rPr>
              <a:t>méduse</a:t>
            </a:r>
            <a:r>
              <a:rPr lang="en-US" sz="2400" i="1" dirty="0">
                <a:solidFill>
                  <a:srgbClr val="FFFFFF"/>
                </a:solidFill>
              </a:rPr>
              <a:t> </a:t>
            </a:r>
            <a:br>
              <a:rPr lang="en-US" sz="2400" i="1" dirty="0">
                <a:solidFill>
                  <a:srgbClr val="FFFFFF"/>
                </a:solidFill>
              </a:rPr>
            </a:br>
            <a:r>
              <a:rPr lang="en-US" sz="2400" dirty="0">
                <a:solidFill>
                  <a:srgbClr val="FFFFFF"/>
                </a:solidFill>
              </a:rPr>
              <a:t>Théodore </a:t>
            </a:r>
            <a:r>
              <a:rPr lang="en-US" sz="2400" dirty="0" err="1">
                <a:solidFill>
                  <a:srgbClr val="FFFFFF"/>
                </a:solidFill>
              </a:rPr>
              <a:t>Géricault</a:t>
            </a:r>
            <a:r>
              <a:rPr lang="en-US" sz="2400" dirty="0">
                <a:solidFill>
                  <a:srgbClr val="FFFFFF"/>
                </a:solidFill>
              </a:rPr>
              <a:t> (1918-1919)</a:t>
            </a:r>
          </a:p>
        </p:txBody>
      </p:sp>
      <p:sp>
        <p:nvSpPr>
          <p:cNvPr id="29" name="Rounded Rectangle 9">
            <a:extLst>
              <a:ext uri="{FF2B5EF4-FFF2-40B4-BE49-F238E27FC236}">
                <a16:creationId xmlns:a16="http://schemas.microsoft.com/office/drawing/2014/main" id="{E223798C-12AD-4B0C-A50C-D676347D67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3354" y="484632"/>
            <a:ext cx="8129016" cy="5724144"/>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Image 2">
            <a:extLst>
              <a:ext uri="{FF2B5EF4-FFF2-40B4-BE49-F238E27FC236}">
                <a16:creationId xmlns:a16="http://schemas.microsoft.com/office/drawing/2014/main" id="{0E6E3097-5287-2F4B-917B-96A4496EC54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976251" y="942538"/>
            <a:ext cx="7163222" cy="4808332"/>
          </a:xfrm>
          <a:prstGeom prst="rect">
            <a:avLst/>
          </a:prstGeom>
          <a:effectLst/>
        </p:spPr>
      </p:pic>
      <p:sp>
        <p:nvSpPr>
          <p:cNvPr id="4" name="Espace réservé du pied de page 3">
            <a:extLst>
              <a:ext uri="{FF2B5EF4-FFF2-40B4-BE49-F238E27FC236}">
                <a16:creationId xmlns:a16="http://schemas.microsoft.com/office/drawing/2014/main" id="{397F0420-7697-7944-8397-916813EB9FBF}"/>
              </a:ext>
            </a:extLst>
          </p:cNvPr>
          <p:cNvSpPr>
            <a:spLocks noGrp="1"/>
          </p:cNvSpPr>
          <p:nvPr>
            <p:ph type="ftr" sz="quarter" idx="11"/>
          </p:nvPr>
        </p:nvSpPr>
        <p:spPr/>
        <p:txBody>
          <a:bodyPr/>
          <a:lstStyle/>
          <a:p>
            <a:r>
              <a:rPr lang="fr-FR"/>
              <a:t>Seconde 2019 - Elsa JUSTON LGT Bellevue</a:t>
            </a:r>
          </a:p>
        </p:txBody>
      </p:sp>
    </p:spTree>
    <p:extLst>
      <p:ext uri="{BB962C8B-B14F-4D97-AF65-F5344CB8AC3E}">
        <p14:creationId xmlns:p14="http://schemas.microsoft.com/office/powerpoint/2010/main" val="836288675"/>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Espace réservé du contenu 8">
            <a:hlinkClick r:id="rId2"/>
            <a:extLst>
              <a:ext uri="{FF2B5EF4-FFF2-40B4-BE49-F238E27FC236}">
                <a16:creationId xmlns:a16="http://schemas.microsoft.com/office/drawing/2014/main" id="{6B56E8A8-5F20-B341-9E9C-D5A2BD15C5D3}"/>
              </a:ext>
            </a:extLst>
          </p:cNvPr>
          <p:cNvPicPr>
            <a:picLocks noGrp="1" noChangeAspect="1"/>
          </p:cNvPicPr>
          <p:nvPr>
            <p:ph idx="1"/>
          </p:nvPr>
        </p:nvPicPr>
        <p:blipFill rotWithShape="1">
          <a:blip r:embed="rId3" cstate="screen">
            <a:extLst>
              <a:ext uri="{28A0092B-C50C-407E-A947-70E740481C1C}">
                <a14:useLocalDpi xmlns:a14="http://schemas.microsoft.com/office/drawing/2010/main"/>
              </a:ext>
            </a:extLst>
          </a:blip>
          <a:srcRect/>
          <a:stretch/>
        </p:blipFill>
        <p:spPr>
          <a:xfrm>
            <a:off x="20" y="10"/>
            <a:ext cx="12191980" cy="6857990"/>
          </a:xfrm>
          <a:prstGeom prst="rect">
            <a:avLst/>
          </a:prstGeom>
        </p:spPr>
      </p:pic>
      <p:sp>
        <p:nvSpPr>
          <p:cNvPr id="2" name="Espace réservé du pied de page 1">
            <a:extLst>
              <a:ext uri="{FF2B5EF4-FFF2-40B4-BE49-F238E27FC236}">
                <a16:creationId xmlns:a16="http://schemas.microsoft.com/office/drawing/2014/main" id="{D7BAC64D-B41A-2D42-8D9B-7DEE8F103A8B}"/>
              </a:ext>
            </a:extLst>
          </p:cNvPr>
          <p:cNvSpPr>
            <a:spLocks noGrp="1"/>
          </p:cNvSpPr>
          <p:nvPr>
            <p:ph type="ftr" sz="quarter" idx="11"/>
          </p:nvPr>
        </p:nvSpPr>
        <p:spPr/>
        <p:txBody>
          <a:bodyPr/>
          <a:lstStyle/>
          <a:p>
            <a:r>
              <a:rPr lang="fr-FR"/>
              <a:t>Seconde 2019 - Elsa JUSTON LGT Bellevue</a:t>
            </a:r>
          </a:p>
        </p:txBody>
      </p:sp>
    </p:spTree>
    <p:extLst>
      <p:ext uri="{BB962C8B-B14F-4D97-AF65-F5344CB8AC3E}">
        <p14:creationId xmlns:p14="http://schemas.microsoft.com/office/powerpoint/2010/main" val="137769089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12" name="Freeform: Shape 11">
            <a:extLst>
              <a:ext uri="{FF2B5EF4-FFF2-40B4-BE49-F238E27FC236}">
                <a16:creationId xmlns:a16="http://schemas.microsoft.com/office/drawing/2014/main" id="{66B332A4-D438-4773-A77F-5ED49A448D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53768" y="0"/>
            <a:ext cx="8284464" cy="6858000"/>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DF9AD32D-FF05-44F4-BD4D-9CEE89B71E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18360" y="0"/>
            <a:ext cx="7955280" cy="6858000"/>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Titre 6">
            <a:extLst>
              <a:ext uri="{FF2B5EF4-FFF2-40B4-BE49-F238E27FC236}">
                <a16:creationId xmlns:a16="http://schemas.microsoft.com/office/drawing/2014/main" id="{54E140F3-7114-1348-820F-1458B3977B68}"/>
              </a:ext>
            </a:extLst>
          </p:cNvPr>
          <p:cNvSpPr>
            <a:spLocks noGrp="1"/>
          </p:cNvSpPr>
          <p:nvPr>
            <p:ph type="title"/>
          </p:nvPr>
        </p:nvSpPr>
        <p:spPr>
          <a:xfrm>
            <a:off x="2555631" y="1441938"/>
            <a:ext cx="7080738" cy="3974124"/>
          </a:xfrm>
        </p:spPr>
        <p:txBody>
          <a:bodyPr vert="horz" lIns="91440" tIns="45720" rIns="91440" bIns="45720" rtlCol="0" anchor="ctr">
            <a:normAutofit/>
          </a:bodyPr>
          <a:lstStyle/>
          <a:p>
            <a:pPr algn="ctr"/>
            <a:r>
              <a:rPr lang="en-US" sz="5400" dirty="0">
                <a:solidFill>
                  <a:schemeClr val="bg1">
                    <a:lumMod val="95000"/>
                    <a:lumOff val="5000"/>
                  </a:schemeClr>
                </a:solidFill>
              </a:rPr>
              <a:t>MISE EN PERSPECTIVE</a:t>
            </a:r>
            <a:br>
              <a:rPr lang="en-US" sz="5400" dirty="0">
                <a:solidFill>
                  <a:schemeClr val="bg1">
                    <a:lumMod val="95000"/>
                    <a:lumOff val="5000"/>
                  </a:schemeClr>
                </a:solidFill>
              </a:rPr>
            </a:br>
            <a:r>
              <a:rPr lang="en-US" sz="2800" dirty="0">
                <a:solidFill>
                  <a:schemeClr val="bg1">
                    <a:lumMod val="95000"/>
                    <a:lumOff val="5000"/>
                  </a:schemeClr>
                </a:solidFill>
              </a:rPr>
              <a:t>(2 </a:t>
            </a:r>
            <a:r>
              <a:rPr lang="en-US" sz="2800" dirty="0" err="1">
                <a:solidFill>
                  <a:schemeClr val="bg1">
                    <a:lumMod val="95000"/>
                    <a:lumOff val="5000"/>
                  </a:schemeClr>
                </a:solidFill>
              </a:rPr>
              <a:t>à</a:t>
            </a:r>
            <a:r>
              <a:rPr lang="en-US" sz="2800" dirty="0">
                <a:solidFill>
                  <a:schemeClr val="bg1">
                    <a:lumMod val="95000"/>
                    <a:lumOff val="5000"/>
                  </a:schemeClr>
                </a:solidFill>
              </a:rPr>
              <a:t> 3 </a:t>
            </a:r>
            <a:r>
              <a:rPr lang="en-US" sz="2800" dirty="0" err="1">
                <a:solidFill>
                  <a:schemeClr val="bg1">
                    <a:lumMod val="95000"/>
                    <a:lumOff val="5000"/>
                  </a:schemeClr>
                </a:solidFill>
              </a:rPr>
              <a:t>heures</a:t>
            </a:r>
            <a:r>
              <a:rPr lang="en-US" sz="2800" dirty="0">
                <a:solidFill>
                  <a:schemeClr val="bg1">
                    <a:lumMod val="95000"/>
                    <a:lumOff val="5000"/>
                  </a:schemeClr>
                </a:solidFill>
              </a:rPr>
              <a:t>) </a:t>
            </a:r>
            <a:endParaRPr lang="en-US" sz="5400" dirty="0">
              <a:solidFill>
                <a:schemeClr val="bg1">
                  <a:lumMod val="95000"/>
                  <a:lumOff val="5000"/>
                </a:schemeClr>
              </a:solidFill>
            </a:endParaRPr>
          </a:p>
        </p:txBody>
      </p:sp>
      <p:sp>
        <p:nvSpPr>
          <p:cNvPr id="4" name="Espace réservé du pied de page 3">
            <a:extLst>
              <a:ext uri="{FF2B5EF4-FFF2-40B4-BE49-F238E27FC236}">
                <a16:creationId xmlns:a16="http://schemas.microsoft.com/office/drawing/2014/main" id="{318A4872-0780-1F4B-AB90-F18180BD49D8}"/>
              </a:ext>
            </a:extLst>
          </p:cNvPr>
          <p:cNvSpPr>
            <a:spLocks noGrp="1"/>
          </p:cNvSpPr>
          <p:nvPr>
            <p:ph type="ftr" sz="quarter" idx="11"/>
          </p:nvPr>
        </p:nvSpPr>
        <p:spPr>
          <a:xfrm>
            <a:off x="3892062" y="6199632"/>
            <a:ext cx="4407876" cy="365125"/>
          </a:xfrm>
        </p:spPr>
        <p:txBody>
          <a:bodyPr vert="horz" lIns="91440" tIns="45720" rIns="91440" bIns="45720" rtlCol="0" anchor="ctr">
            <a:normAutofit/>
          </a:bodyPr>
          <a:lstStyle/>
          <a:p>
            <a:pPr defTabSz="457200">
              <a:spcAft>
                <a:spcPts val="600"/>
              </a:spcAft>
            </a:pPr>
            <a:r>
              <a:rPr lang="en-US" sz="1100" kern="1200">
                <a:solidFill>
                  <a:schemeClr val="bg1">
                    <a:alpha val="80000"/>
                  </a:schemeClr>
                </a:solidFill>
                <a:latin typeface="+mn-lt"/>
                <a:ea typeface="+mn-ea"/>
                <a:cs typeface="+mn-cs"/>
              </a:rPr>
              <a:t>Seconde 2019 - Elsa JUSTON LGT Bellevue</a:t>
            </a:r>
          </a:p>
        </p:txBody>
      </p:sp>
    </p:spTree>
    <p:extLst>
      <p:ext uri="{BB962C8B-B14F-4D97-AF65-F5344CB8AC3E}">
        <p14:creationId xmlns:p14="http://schemas.microsoft.com/office/powerpoint/2010/main" val="109699069"/>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E492AC8-54A1-9845-981A-C5E32248C9CD}"/>
              </a:ext>
            </a:extLst>
          </p:cNvPr>
          <p:cNvSpPr>
            <a:spLocks noGrp="1"/>
          </p:cNvSpPr>
          <p:nvPr>
            <p:ph type="title"/>
          </p:nvPr>
        </p:nvSpPr>
        <p:spPr>
          <a:xfrm>
            <a:off x="4965430" y="629268"/>
            <a:ext cx="6586491" cy="1286160"/>
          </a:xfrm>
        </p:spPr>
        <p:txBody>
          <a:bodyPr anchor="b">
            <a:normAutofit/>
          </a:bodyPr>
          <a:lstStyle/>
          <a:p>
            <a:r>
              <a:rPr lang="fr-FR" sz="4100">
                <a:cs typeface="Calibri Light"/>
              </a:rPr>
              <a:t>I. La mondialisation du tourisme</a:t>
            </a:r>
            <a:endParaRPr lang="fr-FR" sz="4100"/>
          </a:p>
        </p:txBody>
      </p:sp>
      <p:pic>
        <p:nvPicPr>
          <p:cNvPr id="4" name="Image 4" descr="Une image contenant texte, carte&#10;&#10;Description générée avec un niveau de confiance très élevé">
            <a:extLst>
              <a:ext uri="{FF2B5EF4-FFF2-40B4-BE49-F238E27FC236}">
                <a16:creationId xmlns:a16="http://schemas.microsoft.com/office/drawing/2014/main" id="{64F0B4F2-619A-41D3-B833-00340933B0C8}"/>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r="-1"/>
          <a:stretch/>
        </p:blipFill>
        <p:spPr>
          <a:xfrm>
            <a:off x="20" y="10"/>
            <a:ext cx="4635571" cy="6857990"/>
          </a:xfrm>
          <a:prstGeom prst="rect">
            <a:avLst/>
          </a:prstGeom>
          <a:effectLst/>
        </p:spPr>
      </p:pic>
      <p:cxnSp>
        <p:nvCxnSpPr>
          <p:cNvPr id="9" name="Straight Connector 8">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FFF57D"/>
            </a:solidFill>
          </a:ln>
        </p:spPr>
        <p:style>
          <a:lnRef idx="1">
            <a:schemeClr val="accent1"/>
          </a:lnRef>
          <a:fillRef idx="0">
            <a:schemeClr val="accent1"/>
          </a:fillRef>
          <a:effectRef idx="0">
            <a:schemeClr val="accent1"/>
          </a:effectRef>
          <a:fontRef idx="minor">
            <a:schemeClr val="tx1"/>
          </a:fontRef>
        </p:style>
      </p:cxnSp>
      <p:sp>
        <p:nvSpPr>
          <p:cNvPr id="3" name="Espace réservé du contenu 2">
            <a:extLst>
              <a:ext uri="{FF2B5EF4-FFF2-40B4-BE49-F238E27FC236}">
                <a16:creationId xmlns:a16="http://schemas.microsoft.com/office/drawing/2014/main" id="{0619BE0A-03D5-E04D-ACFB-2CEDF4114E2F}"/>
              </a:ext>
            </a:extLst>
          </p:cNvPr>
          <p:cNvSpPr>
            <a:spLocks noGrp="1"/>
          </p:cNvSpPr>
          <p:nvPr>
            <p:ph idx="1"/>
          </p:nvPr>
        </p:nvSpPr>
        <p:spPr>
          <a:xfrm>
            <a:off x="4965431" y="2438400"/>
            <a:ext cx="6586489" cy="3785419"/>
          </a:xfrm>
        </p:spPr>
        <p:txBody>
          <a:bodyPr vert="horz" lIns="91440" tIns="45720" rIns="91440" bIns="45720" rtlCol="0">
            <a:normAutofit/>
          </a:bodyPr>
          <a:lstStyle/>
          <a:p>
            <a:pPr>
              <a:buNone/>
            </a:pPr>
            <a:r>
              <a:rPr lang="fr-FR" sz="2000" b="1">
                <a:ea typeface="+mn-lt"/>
                <a:cs typeface="+mn-lt"/>
              </a:rPr>
              <a:t>A . L’essor des mobilités touristiques</a:t>
            </a:r>
            <a:endParaRPr lang="fr-FR" sz="2000">
              <a:ea typeface="+mn-lt"/>
              <a:cs typeface="+mn-lt"/>
            </a:endParaRPr>
          </a:p>
          <a:p>
            <a:pPr>
              <a:buNone/>
            </a:pPr>
            <a:endParaRPr lang="fr-FR" sz="2000">
              <a:ea typeface="+mn-lt"/>
              <a:cs typeface="+mn-lt"/>
            </a:endParaRPr>
          </a:p>
          <a:p>
            <a:pPr marL="0" indent="0">
              <a:buNone/>
            </a:pPr>
            <a:endParaRPr lang="fr-FR" sz="2000">
              <a:cs typeface="Calibri" panose="020F0502020204030204"/>
            </a:endParaRPr>
          </a:p>
        </p:txBody>
      </p:sp>
      <p:sp>
        <p:nvSpPr>
          <p:cNvPr id="6" name="ZoneTexte 5">
            <a:extLst>
              <a:ext uri="{FF2B5EF4-FFF2-40B4-BE49-F238E27FC236}">
                <a16:creationId xmlns:a16="http://schemas.microsoft.com/office/drawing/2014/main" id="{0C02D9AA-ECE4-423B-84AB-EB619053F8B2}"/>
              </a:ext>
            </a:extLst>
          </p:cNvPr>
          <p:cNvSpPr txBox="1"/>
          <p:nvPr/>
        </p:nvSpPr>
        <p:spPr>
          <a:xfrm>
            <a:off x="4724400" y="6077712"/>
            <a:ext cx="274320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a:t>Manuel de seconde, le livre scolaire, 2019</a:t>
            </a:r>
            <a:endParaRPr lang="fr-FR">
              <a:cs typeface="Calibri"/>
            </a:endParaRPr>
          </a:p>
        </p:txBody>
      </p:sp>
      <p:sp>
        <p:nvSpPr>
          <p:cNvPr id="5" name="Espace réservé du pied de page 4">
            <a:extLst>
              <a:ext uri="{FF2B5EF4-FFF2-40B4-BE49-F238E27FC236}">
                <a16:creationId xmlns:a16="http://schemas.microsoft.com/office/drawing/2014/main" id="{41DEA525-C7C5-EF40-BF0E-E1FB80972ACE}"/>
              </a:ext>
            </a:extLst>
          </p:cNvPr>
          <p:cNvSpPr>
            <a:spLocks noGrp="1"/>
          </p:cNvSpPr>
          <p:nvPr>
            <p:ph type="ftr" sz="quarter" idx="11"/>
          </p:nvPr>
        </p:nvSpPr>
        <p:spPr/>
        <p:txBody>
          <a:bodyPr/>
          <a:lstStyle/>
          <a:p>
            <a:r>
              <a:rPr lang="fr-FR"/>
              <a:t>Seconde 2019 - Elsa JUSTON LGT Bellevue</a:t>
            </a:r>
          </a:p>
        </p:txBody>
      </p:sp>
    </p:spTree>
    <p:extLst>
      <p:ext uri="{BB962C8B-B14F-4D97-AF65-F5344CB8AC3E}">
        <p14:creationId xmlns:p14="http://schemas.microsoft.com/office/powerpoint/2010/main" val="2180108274"/>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DC9B012-A570-424B-8B2B-6E3DBAD8B1A3}"/>
              </a:ext>
            </a:extLst>
          </p:cNvPr>
          <p:cNvSpPr>
            <a:spLocks noGrp="1"/>
          </p:cNvSpPr>
          <p:nvPr>
            <p:ph type="title"/>
          </p:nvPr>
        </p:nvSpPr>
        <p:spPr/>
        <p:txBody>
          <a:bodyPr>
            <a:normAutofit/>
          </a:bodyPr>
          <a:lstStyle/>
          <a:p>
            <a:r>
              <a:rPr lang="fr-FR" sz="3200" b="1" dirty="0">
                <a:ea typeface="+mj-lt"/>
                <a:cs typeface="+mj-lt"/>
              </a:rPr>
              <a:t>Doc 3 : Aux origines du tourisme</a:t>
            </a:r>
            <a:endParaRPr lang="fr-FR" sz="3200" dirty="0">
              <a:cs typeface="Calibri Light"/>
            </a:endParaRPr>
          </a:p>
        </p:txBody>
      </p:sp>
      <p:sp>
        <p:nvSpPr>
          <p:cNvPr id="4" name="ZoneTexte 3">
            <a:extLst>
              <a:ext uri="{FF2B5EF4-FFF2-40B4-BE49-F238E27FC236}">
                <a16:creationId xmlns:a16="http://schemas.microsoft.com/office/drawing/2014/main" id="{459A034E-E9F7-4D5E-AFF0-C5F889F94C67}"/>
              </a:ext>
            </a:extLst>
          </p:cNvPr>
          <p:cNvSpPr txBox="1"/>
          <p:nvPr/>
        </p:nvSpPr>
        <p:spPr>
          <a:xfrm>
            <a:off x="670560" y="1347216"/>
            <a:ext cx="11265408" cy="501675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1600" dirty="0">
                <a:latin typeface="Arial"/>
                <a:cs typeface="Segoe UI"/>
              </a:rPr>
              <a:t>À la fin du XVIIe siècle, Blaise Pascal écrivait que « tout le malheur des hommes vient d’une seule chose, qui est de ne savoir pas demeurer en repos dans une chambre » (Pensées). Au même moment, les jeunes aristocrates britanniques s’inquiétaient plutôt d’obtenir « une chambre avec vue » à chacune des étapes du grand tour qui les conduisait déjà jusqu’au Sud de l’Italie. Cette étape obligée de la formation des jeunes Anglais de bonne naissance marque le point de départ du tourisme. D’un loisir jadis exclusif, celui-ci est devenu, pendant la seconde moitié du XXe siècle, une migration saisonnière amplement partagée, sans pour autant, loin s’en faut, avoir effacé toutes les barrières sociales.​</a:t>
            </a:r>
          </a:p>
          <a:p>
            <a:endParaRPr lang="fr-FR" sz="1600" dirty="0">
              <a:latin typeface="Arial"/>
              <a:cs typeface="Segoe UI"/>
            </a:endParaRPr>
          </a:p>
          <a:p>
            <a:r>
              <a:rPr lang="fr-FR" sz="1600" dirty="0">
                <a:latin typeface="Arial"/>
                <a:cs typeface="Segoe UI"/>
              </a:rPr>
              <a:t>Accompagnés d’un tuteur, les nobles britanniques se rendaient d’abord à Paris en passant par Amiens, Chantilly et l’abbaye de Saint-Denis, sans s’attarder dans les campagnes. La capitale française était déjà une attraction majeure en Europe : on y visitait des monuments, on y profitait des fêtes. Puis l’on se rendait en Italie, en passant par la vallée du Rhône, de préférence à travers la route des Alpes, moins hasardeuse et imprévisible que la Méditerranée, avec ses tempêtes et ses pirates.​</a:t>
            </a:r>
          </a:p>
          <a:p>
            <a:endParaRPr lang="fr-FR" sz="1600" dirty="0">
              <a:latin typeface="Arial"/>
              <a:cs typeface="Segoe UI"/>
            </a:endParaRPr>
          </a:p>
          <a:p>
            <a:r>
              <a:rPr lang="fr-FR" sz="1600" dirty="0">
                <a:latin typeface="Arial"/>
                <a:cs typeface="Segoe UI"/>
              </a:rPr>
              <a:t> L’Italie était recherchée pour son climat, ses opéras à </a:t>
            </a:r>
            <a:r>
              <a:rPr lang="fr-FR" sz="1600" dirty="0" err="1">
                <a:latin typeface="Arial"/>
                <a:cs typeface="Segoe UI"/>
              </a:rPr>
              <a:t>Reggio</a:t>
            </a:r>
            <a:r>
              <a:rPr lang="fr-FR" sz="1600" dirty="0">
                <a:latin typeface="Arial"/>
                <a:cs typeface="Segoe UI"/>
              </a:rPr>
              <a:t>, Bologne ou Milan, ses carnavals de Naples et de Venise, sans oublier les cérémonies religieuses, les peintures et les antiquités de Rome. Les visites de monuments sont vite ennuyeuses, mais il faut pouvoir dire que l’on a vu beaucoup de choses en très peu de temps, et rapporter les observations attendues. N’ayant besoin ni de gagner leur vie, ni de mettre en pratique leur connaissance des pays visités, leur souci est plutôt de savoir comment passer le temps. Ils sont jeunes, en bonne santé, riches et loin de la contrainte familiale. Le jeu, l’alcool et les opportunités d’aventures amoureuses sont un élément fort de leur voyage, régulièrement dénoncé par les moralistes de l’époque.​</a:t>
            </a:r>
          </a:p>
        </p:txBody>
      </p:sp>
      <p:sp>
        <p:nvSpPr>
          <p:cNvPr id="5" name="ZoneTexte 4">
            <a:extLst>
              <a:ext uri="{FF2B5EF4-FFF2-40B4-BE49-F238E27FC236}">
                <a16:creationId xmlns:a16="http://schemas.microsoft.com/office/drawing/2014/main" id="{A7C1B40D-A3D4-47B5-B810-D701137C8CC2}"/>
              </a:ext>
            </a:extLst>
          </p:cNvPr>
          <p:cNvSpPr txBox="1"/>
          <p:nvPr/>
        </p:nvSpPr>
        <p:spPr>
          <a:xfrm>
            <a:off x="2359152" y="6181344"/>
            <a:ext cx="866851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cs typeface="Calibri"/>
              </a:rPr>
              <a:t>Source: S. Cousin et </a:t>
            </a:r>
            <a:r>
              <a:rPr lang="en-US" dirty="0" err="1">
                <a:cs typeface="Calibri"/>
              </a:rPr>
              <a:t>B.Réau</a:t>
            </a:r>
            <a:r>
              <a:rPr lang="en-US" dirty="0">
                <a:cs typeface="Calibri"/>
              </a:rPr>
              <a:t>, </a:t>
            </a:r>
            <a:r>
              <a:rPr lang="en-US" dirty="0" err="1">
                <a:cs typeface="Calibri"/>
              </a:rPr>
              <a:t>Sociologie</a:t>
            </a:r>
            <a:r>
              <a:rPr lang="en-US" dirty="0">
                <a:cs typeface="Calibri"/>
              </a:rPr>
              <a:t> du </a:t>
            </a:r>
            <a:r>
              <a:rPr lang="en-US" dirty="0" err="1">
                <a:cs typeface="Calibri"/>
              </a:rPr>
              <a:t>tourisme</a:t>
            </a:r>
            <a:r>
              <a:rPr lang="en-US" dirty="0">
                <a:cs typeface="Calibri"/>
              </a:rPr>
              <a:t>, la </a:t>
            </a:r>
            <a:r>
              <a:rPr lang="en-US" dirty="0" err="1">
                <a:cs typeface="Calibri"/>
              </a:rPr>
              <a:t>découverte</a:t>
            </a:r>
            <a:r>
              <a:rPr lang="en-US" dirty="0">
                <a:cs typeface="Calibri"/>
              </a:rPr>
              <a:t>, </a:t>
            </a:r>
            <a:r>
              <a:rPr lang="en-US" dirty="0" err="1">
                <a:cs typeface="Calibri"/>
              </a:rPr>
              <a:t>coll</a:t>
            </a:r>
            <a:r>
              <a:rPr lang="en-US" dirty="0">
                <a:cs typeface="Calibri"/>
              </a:rPr>
              <a:t>.”</a:t>
            </a:r>
            <a:r>
              <a:rPr lang="en-US" dirty="0" err="1">
                <a:cs typeface="Calibri"/>
              </a:rPr>
              <a:t>Repères</a:t>
            </a:r>
            <a:r>
              <a:rPr lang="en-US" dirty="0">
                <a:cs typeface="Calibri"/>
              </a:rPr>
              <a:t> » 2009</a:t>
            </a:r>
          </a:p>
        </p:txBody>
      </p:sp>
      <p:sp>
        <p:nvSpPr>
          <p:cNvPr id="3" name="Espace réservé du pied de page 2">
            <a:extLst>
              <a:ext uri="{FF2B5EF4-FFF2-40B4-BE49-F238E27FC236}">
                <a16:creationId xmlns:a16="http://schemas.microsoft.com/office/drawing/2014/main" id="{747A7D0F-418A-FD4B-9D60-9A8768C77378}"/>
              </a:ext>
            </a:extLst>
          </p:cNvPr>
          <p:cNvSpPr>
            <a:spLocks noGrp="1"/>
          </p:cNvSpPr>
          <p:nvPr>
            <p:ph type="ftr" sz="quarter" idx="11"/>
          </p:nvPr>
        </p:nvSpPr>
        <p:spPr/>
        <p:txBody>
          <a:bodyPr/>
          <a:lstStyle/>
          <a:p>
            <a:r>
              <a:rPr lang="fr-FR"/>
              <a:t>Seconde 2019 - Elsa JUSTON LGT Bellevue</a:t>
            </a:r>
          </a:p>
        </p:txBody>
      </p:sp>
    </p:spTree>
    <p:extLst>
      <p:ext uri="{BB962C8B-B14F-4D97-AF65-F5344CB8AC3E}">
        <p14:creationId xmlns:p14="http://schemas.microsoft.com/office/powerpoint/2010/main" val="276134995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B45A142-4255-493C-8284-5D566C121B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21177"/>
            <a:ext cx="4332307" cy="6179552"/>
          </a:xfrm>
          <a:prstGeom prst="rect">
            <a:avLst/>
          </a:prstGeom>
          <a:solidFill>
            <a:srgbClr val="404040">
              <a:alpha val="89804"/>
            </a:srgbClr>
          </a:solidFill>
          <a:ln w="127000" cap="sq" cmpd="thinThick">
            <a:solidFill>
              <a:srgbClr val="595959">
                <a:alpha val="8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97AE504B-1690-4595-8A9B-BD33AB93F325}"/>
              </a:ext>
            </a:extLst>
          </p:cNvPr>
          <p:cNvSpPr>
            <a:spLocks noGrp="1"/>
          </p:cNvSpPr>
          <p:nvPr>
            <p:ph type="title"/>
          </p:nvPr>
        </p:nvSpPr>
        <p:spPr>
          <a:xfrm>
            <a:off x="674237" y="914400"/>
            <a:ext cx="3657600" cy="2887579"/>
          </a:xfrm>
        </p:spPr>
        <p:txBody>
          <a:bodyPr vert="horz" lIns="91440" tIns="45720" rIns="91440" bIns="45720" rtlCol="0" anchor="b">
            <a:normAutofit/>
          </a:bodyPr>
          <a:lstStyle/>
          <a:p>
            <a:pPr algn="ctr"/>
            <a:r>
              <a:rPr lang="en-US" kern="1200">
                <a:solidFill>
                  <a:srgbClr val="FFFFFF"/>
                </a:solidFill>
                <a:latin typeface="+mj-lt"/>
                <a:ea typeface="+mj-ea"/>
                <a:cs typeface="+mj-cs"/>
              </a:rPr>
              <a:t>I. La mondialisation du tourisme</a:t>
            </a:r>
          </a:p>
          <a:p>
            <a:pPr algn="ctr"/>
            <a:endParaRPr lang="en-US" kern="1200">
              <a:solidFill>
                <a:srgbClr val="FFFFFF"/>
              </a:solidFill>
              <a:latin typeface="+mj-lt"/>
              <a:ea typeface="+mj-ea"/>
              <a:cs typeface="+mj-cs"/>
            </a:endParaRPr>
          </a:p>
        </p:txBody>
      </p:sp>
      <p:sp>
        <p:nvSpPr>
          <p:cNvPr id="3" name="Espace réservé du contenu 2">
            <a:extLst>
              <a:ext uri="{FF2B5EF4-FFF2-40B4-BE49-F238E27FC236}">
                <a16:creationId xmlns:a16="http://schemas.microsoft.com/office/drawing/2014/main" id="{54E786C9-BFFA-48AD-B52B-DCBF52AB1A70}"/>
              </a:ext>
            </a:extLst>
          </p:cNvPr>
          <p:cNvSpPr>
            <a:spLocks noGrp="1"/>
          </p:cNvSpPr>
          <p:nvPr>
            <p:ph idx="1"/>
          </p:nvPr>
        </p:nvSpPr>
        <p:spPr>
          <a:xfrm>
            <a:off x="674237" y="4170501"/>
            <a:ext cx="3657600" cy="1525597"/>
          </a:xfrm>
        </p:spPr>
        <p:txBody>
          <a:bodyPr vert="horz" lIns="91440" tIns="45720" rIns="91440" bIns="45720" rtlCol="0">
            <a:normAutofit/>
          </a:bodyPr>
          <a:lstStyle/>
          <a:p>
            <a:pPr marL="0" indent="0" algn="ctr">
              <a:buNone/>
            </a:pPr>
            <a:r>
              <a:rPr lang="en-US" sz="2000" b="1" kern="1200">
                <a:solidFill>
                  <a:srgbClr val="FFFFFF"/>
                </a:solidFill>
                <a:latin typeface="+mn-lt"/>
                <a:ea typeface="+mn-ea"/>
                <a:cs typeface="+mn-cs"/>
              </a:rPr>
              <a:t>B. Des flux croissants mais sélectifs</a:t>
            </a:r>
            <a:endParaRPr lang="en-US" sz="2000" kern="1200">
              <a:solidFill>
                <a:srgbClr val="FFFFFF"/>
              </a:solidFill>
              <a:latin typeface="+mn-lt"/>
              <a:ea typeface="+mn-ea"/>
              <a:cs typeface="+mn-cs"/>
            </a:endParaRPr>
          </a:p>
        </p:txBody>
      </p:sp>
      <p:cxnSp>
        <p:nvCxnSpPr>
          <p:cNvPr id="11" name="Straight Connector 10">
            <a:extLst>
              <a:ext uri="{FF2B5EF4-FFF2-40B4-BE49-F238E27FC236}">
                <a16:creationId xmlns:a16="http://schemas.microsoft.com/office/drawing/2014/main" id="{38FB9660-F42F-4313-BBC4-47C007FE484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1126" y="3910267"/>
            <a:ext cx="258679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sp>
        <p:nvSpPr>
          <p:cNvPr id="6" name="ZoneTexte 5">
            <a:extLst>
              <a:ext uri="{FF2B5EF4-FFF2-40B4-BE49-F238E27FC236}">
                <a16:creationId xmlns:a16="http://schemas.microsoft.com/office/drawing/2014/main" id="{0F210D3C-1BB2-47F7-A4BD-ACEFB4BCDD70}"/>
              </a:ext>
            </a:extLst>
          </p:cNvPr>
          <p:cNvSpPr txBox="1"/>
          <p:nvPr/>
        </p:nvSpPr>
        <p:spPr>
          <a:xfrm>
            <a:off x="5647267" y="6248400"/>
            <a:ext cx="598017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a:cs typeface="Calibri"/>
              </a:rPr>
              <a:t>Manuel de seconde Hachette</a:t>
            </a:r>
            <a:r>
              <a:rPr lang="fr-FR" dirty="0">
                <a:cs typeface="Calibri"/>
              </a:rPr>
              <a:t>, 2019</a:t>
            </a:r>
          </a:p>
        </p:txBody>
      </p:sp>
      <p:pic>
        <p:nvPicPr>
          <p:cNvPr id="8" name="Image 9" descr="Une image contenant texte, carte&#10;&#10;Description générée avec un niveau de confiance très élevé">
            <a:extLst>
              <a:ext uri="{FF2B5EF4-FFF2-40B4-BE49-F238E27FC236}">
                <a16:creationId xmlns:a16="http://schemas.microsoft.com/office/drawing/2014/main" id="{3B58F23E-8527-4275-837C-26D4FB18A6D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852416" y="-55928"/>
            <a:ext cx="6327648" cy="6299296"/>
          </a:xfrm>
          <a:prstGeom prst="rect">
            <a:avLst/>
          </a:prstGeom>
        </p:spPr>
      </p:pic>
      <p:sp>
        <p:nvSpPr>
          <p:cNvPr id="4" name="Espace réservé du pied de page 3">
            <a:extLst>
              <a:ext uri="{FF2B5EF4-FFF2-40B4-BE49-F238E27FC236}">
                <a16:creationId xmlns:a16="http://schemas.microsoft.com/office/drawing/2014/main" id="{37550BC2-EFE9-514C-99AE-EAE2512EBC22}"/>
              </a:ext>
            </a:extLst>
          </p:cNvPr>
          <p:cNvSpPr>
            <a:spLocks noGrp="1"/>
          </p:cNvSpPr>
          <p:nvPr>
            <p:ph type="ftr" sz="quarter" idx="11"/>
          </p:nvPr>
        </p:nvSpPr>
        <p:spPr/>
        <p:txBody>
          <a:bodyPr/>
          <a:lstStyle/>
          <a:p>
            <a:r>
              <a:rPr lang="fr-FR"/>
              <a:t>Seconde 2019 - Elsa JUSTON LGT Bellevue</a:t>
            </a:r>
          </a:p>
        </p:txBody>
      </p:sp>
    </p:spTree>
    <p:extLst>
      <p:ext uri="{BB962C8B-B14F-4D97-AF65-F5344CB8AC3E}">
        <p14:creationId xmlns:p14="http://schemas.microsoft.com/office/powerpoint/2010/main" val="2803017973"/>
      </p:ext>
    </p:extLst>
  </p:cSld>
  <p:clrMapOvr>
    <a:masterClrMapping/>
  </p:clrMapOvr>
  <p:transition spd="slow">
    <p:wheel spokes="1"/>
  </p:transition>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B45A142-4255-493C-8284-5D566C121B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21177"/>
            <a:ext cx="4332307" cy="6179552"/>
          </a:xfrm>
          <a:prstGeom prst="rect">
            <a:avLst/>
          </a:prstGeom>
          <a:solidFill>
            <a:srgbClr val="404040">
              <a:alpha val="89804"/>
            </a:srgbClr>
          </a:solidFill>
          <a:ln w="127000" cap="sq" cmpd="thinThick">
            <a:solidFill>
              <a:srgbClr val="595959">
                <a:alpha val="8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97AE504B-1690-4595-8A9B-BD33AB93F325}"/>
              </a:ext>
            </a:extLst>
          </p:cNvPr>
          <p:cNvSpPr>
            <a:spLocks noGrp="1"/>
          </p:cNvSpPr>
          <p:nvPr>
            <p:ph type="title"/>
          </p:nvPr>
        </p:nvSpPr>
        <p:spPr>
          <a:xfrm>
            <a:off x="674237" y="914400"/>
            <a:ext cx="3657600" cy="2887579"/>
          </a:xfrm>
        </p:spPr>
        <p:txBody>
          <a:bodyPr vert="horz" lIns="91440" tIns="45720" rIns="91440" bIns="45720" rtlCol="0" anchor="b">
            <a:normAutofit/>
          </a:bodyPr>
          <a:lstStyle/>
          <a:p>
            <a:pPr algn="ctr"/>
            <a:r>
              <a:rPr lang="en-US" kern="1200">
                <a:solidFill>
                  <a:srgbClr val="FFFFFF"/>
                </a:solidFill>
                <a:latin typeface="+mj-lt"/>
                <a:ea typeface="+mj-ea"/>
                <a:cs typeface="+mj-cs"/>
              </a:rPr>
              <a:t>I. La mondialisation du tourisme</a:t>
            </a:r>
          </a:p>
          <a:p>
            <a:pPr algn="ctr"/>
            <a:endParaRPr lang="en-US" kern="1200">
              <a:solidFill>
                <a:srgbClr val="FFFFFF"/>
              </a:solidFill>
              <a:latin typeface="+mj-lt"/>
              <a:ea typeface="+mj-ea"/>
              <a:cs typeface="+mj-cs"/>
            </a:endParaRPr>
          </a:p>
        </p:txBody>
      </p:sp>
      <p:sp>
        <p:nvSpPr>
          <p:cNvPr id="3" name="Espace réservé du contenu 2">
            <a:extLst>
              <a:ext uri="{FF2B5EF4-FFF2-40B4-BE49-F238E27FC236}">
                <a16:creationId xmlns:a16="http://schemas.microsoft.com/office/drawing/2014/main" id="{54E786C9-BFFA-48AD-B52B-DCBF52AB1A70}"/>
              </a:ext>
            </a:extLst>
          </p:cNvPr>
          <p:cNvSpPr>
            <a:spLocks noGrp="1"/>
          </p:cNvSpPr>
          <p:nvPr>
            <p:ph idx="1"/>
          </p:nvPr>
        </p:nvSpPr>
        <p:spPr>
          <a:xfrm>
            <a:off x="674237" y="4170501"/>
            <a:ext cx="3657600" cy="1525597"/>
          </a:xfrm>
        </p:spPr>
        <p:txBody>
          <a:bodyPr vert="horz" lIns="91440" tIns="45720" rIns="91440" bIns="45720" rtlCol="0">
            <a:normAutofit/>
          </a:bodyPr>
          <a:lstStyle/>
          <a:p>
            <a:pPr marL="0" indent="0" algn="ctr">
              <a:buNone/>
            </a:pPr>
            <a:r>
              <a:rPr lang="en-US" sz="2000" b="1" kern="1200">
                <a:solidFill>
                  <a:srgbClr val="FFFFFF"/>
                </a:solidFill>
                <a:latin typeface="+mn-lt"/>
                <a:ea typeface="+mn-ea"/>
                <a:cs typeface="+mn-cs"/>
              </a:rPr>
              <a:t>B. Des flux croissants mais sélectifs</a:t>
            </a:r>
            <a:endParaRPr lang="en-US" sz="2000" kern="1200">
              <a:solidFill>
                <a:srgbClr val="FFFFFF"/>
              </a:solidFill>
              <a:latin typeface="+mn-lt"/>
              <a:ea typeface="+mn-ea"/>
              <a:cs typeface="+mn-cs"/>
            </a:endParaRPr>
          </a:p>
        </p:txBody>
      </p:sp>
      <p:cxnSp>
        <p:nvCxnSpPr>
          <p:cNvPr id="11" name="Straight Connector 10">
            <a:extLst>
              <a:ext uri="{FF2B5EF4-FFF2-40B4-BE49-F238E27FC236}">
                <a16:creationId xmlns:a16="http://schemas.microsoft.com/office/drawing/2014/main" id="{38FB9660-F42F-4313-BBC4-47C007FE484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1126" y="3910267"/>
            <a:ext cx="258679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4" name="Image 4" descr="Une image contenant texte, carte&#10;&#10;Description générée avec un niveau de confiance très élevé">
            <a:extLst>
              <a:ext uri="{FF2B5EF4-FFF2-40B4-BE49-F238E27FC236}">
                <a16:creationId xmlns:a16="http://schemas.microsoft.com/office/drawing/2014/main" id="{8E249DA0-7598-409B-BA2D-2467FC6848B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234510" y="492573"/>
            <a:ext cx="6392169" cy="5880796"/>
          </a:xfrm>
          <a:prstGeom prst="rect">
            <a:avLst/>
          </a:prstGeom>
        </p:spPr>
      </p:pic>
      <p:sp>
        <p:nvSpPr>
          <p:cNvPr id="6" name="ZoneTexte 5">
            <a:extLst>
              <a:ext uri="{FF2B5EF4-FFF2-40B4-BE49-F238E27FC236}">
                <a16:creationId xmlns:a16="http://schemas.microsoft.com/office/drawing/2014/main" id="{0F210D3C-1BB2-47F7-A4BD-ACEFB4BCDD70}"/>
              </a:ext>
            </a:extLst>
          </p:cNvPr>
          <p:cNvSpPr txBox="1"/>
          <p:nvPr/>
        </p:nvSpPr>
        <p:spPr>
          <a:xfrm>
            <a:off x="5647267" y="6248400"/>
            <a:ext cx="598017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dirty="0">
                <a:cs typeface="Calibri"/>
              </a:rPr>
              <a:t>Manuel de seconde Magnard, 2019</a:t>
            </a:r>
          </a:p>
        </p:txBody>
      </p:sp>
      <p:sp>
        <p:nvSpPr>
          <p:cNvPr id="5" name="Espace réservé du pied de page 4">
            <a:extLst>
              <a:ext uri="{FF2B5EF4-FFF2-40B4-BE49-F238E27FC236}">
                <a16:creationId xmlns:a16="http://schemas.microsoft.com/office/drawing/2014/main" id="{8FF96812-4061-3946-B4C9-AE16246AB389}"/>
              </a:ext>
            </a:extLst>
          </p:cNvPr>
          <p:cNvSpPr>
            <a:spLocks noGrp="1"/>
          </p:cNvSpPr>
          <p:nvPr>
            <p:ph type="ftr" sz="quarter" idx="11"/>
          </p:nvPr>
        </p:nvSpPr>
        <p:spPr/>
        <p:txBody>
          <a:bodyPr/>
          <a:lstStyle/>
          <a:p>
            <a:r>
              <a:rPr lang="fr-FR"/>
              <a:t>Seconde 2019 - Elsa JUSTON LGT Bellevue</a:t>
            </a:r>
          </a:p>
        </p:txBody>
      </p:sp>
    </p:spTree>
    <p:extLst>
      <p:ext uri="{BB962C8B-B14F-4D97-AF65-F5344CB8AC3E}">
        <p14:creationId xmlns:p14="http://schemas.microsoft.com/office/powerpoint/2010/main" val="333703557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945E29B-B971-41C6-A57B-B29BBB108A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1" name="Group 10">
            <a:extLst>
              <a:ext uri="{FF2B5EF4-FFF2-40B4-BE49-F238E27FC236}">
                <a16:creationId xmlns:a16="http://schemas.microsoft.com/office/drawing/2014/main" id="{4C76015D-CFEA-4204-9A50-352560FFC25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55481" y="498348"/>
            <a:ext cx="9902663" cy="5861304"/>
            <a:chOff x="1155481" y="498348"/>
            <a:chExt cx="9902663" cy="5861304"/>
          </a:xfrm>
        </p:grpSpPr>
        <p:sp>
          <p:nvSpPr>
            <p:cNvPr id="12" name="Oval 5">
              <a:extLst>
                <a:ext uri="{FF2B5EF4-FFF2-40B4-BE49-F238E27FC236}">
                  <a16:creationId xmlns:a16="http://schemas.microsoft.com/office/drawing/2014/main" id="{7325C43C-72B5-4DC9-B386-90859B58BF0D}"/>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55481" y="498348"/>
              <a:ext cx="5861304" cy="5861304"/>
            </a:xfrm>
            <a:prstGeom prst="ellipse">
              <a:avLst/>
            </a:prstGeom>
            <a:solidFill>
              <a:schemeClr val="accent1">
                <a:alpha val="55000"/>
              </a:schemeClr>
            </a:solidFill>
            <a:ln>
              <a:noFill/>
            </a:ln>
          </p:spPr>
        </p:sp>
        <p:sp>
          <p:nvSpPr>
            <p:cNvPr id="13" name="Oval 12">
              <a:extLst>
                <a:ext uri="{FF2B5EF4-FFF2-40B4-BE49-F238E27FC236}">
                  <a16:creationId xmlns:a16="http://schemas.microsoft.com/office/drawing/2014/main" id="{C95AD9A4-5AF5-48C4-BC2A-635316433A45}"/>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5196840" y="498348"/>
              <a:ext cx="5861304" cy="5861304"/>
            </a:xfrm>
            <a:prstGeom prst="ellipse">
              <a:avLst/>
            </a:prstGeom>
            <a:solidFill>
              <a:schemeClr val="accent1">
                <a:alpha val="55000"/>
              </a:schemeClr>
            </a:solidFill>
            <a:ln>
              <a:noFill/>
            </a:ln>
          </p:spPr>
        </p:sp>
        <p:sp>
          <p:nvSpPr>
            <p:cNvPr id="14" name="Oval 5">
              <a:extLst>
                <a:ext uri="{FF2B5EF4-FFF2-40B4-BE49-F238E27FC236}">
                  <a16:creationId xmlns:a16="http://schemas.microsoft.com/office/drawing/2014/main" id="{AF4A3D62-D56C-4A32-8C75-100D383EC615}"/>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3165348" y="498348"/>
              <a:ext cx="5861304" cy="5861304"/>
            </a:xfrm>
            <a:prstGeom prst="ellipse">
              <a:avLst/>
            </a:prstGeom>
            <a:solidFill>
              <a:schemeClr val="accent1">
                <a:alpha val="70000"/>
              </a:schemeClr>
            </a:solidFill>
            <a:ln>
              <a:noFill/>
            </a:ln>
          </p:spPr>
        </p:sp>
      </p:grpSp>
      <p:sp useBgFill="1">
        <p:nvSpPr>
          <p:cNvPr id="16" name="Rectangle 15">
            <a:extLst>
              <a:ext uri="{FF2B5EF4-FFF2-40B4-BE49-F238E27FC236}">
                <a16:creationId xmlns:a16="http://schemas.microsoft.com/office/drawing/2014/main" id="{3E1F47E4-066D-4C27-98C8-B2B2C7BABF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438772"/>
            <a:ext cx="12192000" cy="398045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re 1">
            <a:extLst>
              <a:ext uri="{FF2B5EF4-FFF2-40B4-BE49-F238E27FC236}">
                <a16:creationId xmlns:a16="http://schemas.microsoft.com/office/drawing/2014/main" id="{5654DDB7-03CF-4877-B050-0A7B0F90A489}"/>
              </a:ext>
            </a:extLst>
          </p:cNvPr>
          <p:cNvSpPr>
            <a:spLocks noGrp="1"/>
          </p:cNvSpPr>
          <p:nvPr>
            <p:ph type="title"/>
          </p:nvPr>
        </p:nvSpPr>
        <p:spPr>
          <a:xfrm>
            <a:off x="838200" y="1760505"/>
            <a:ext cx="10515600" cy="935025"/>
          </a:xfrm>
        </p:spPr>
        <p:txBody>
          <a:bodyPr>
            <a:normAutofit/>
          </a:bodyPr>
          <a:lstStyle/>
          <a:p>
            <a:pPr algn="ctr"/>
            <a:r>
              <a:rPr lang="fr-FR" b="1" dirty="0">
                <a:solidFill>
                  <a:schemeClr val="tx2"/>
                </a:solidFill>
                <a:cs typeface="Calibri Light"/>
              </a:rPr>
              <a:t>I. La mondialisation du tourisme</a:t>
            </a:r>
            <a:endParaRPr lang="fr-FR" b="1" dirty="0">
              <a:solidFill>
                <a:schemeClr val="tx2"/>
              </a:solidFill>
            </a:endParaRPr>
          </a:p>
        </p:txBody>
      </p:sp>
      <p:sp>
        <p:nvSpPr>
          <p:cNvPr id="3" name="Espace réservé du contenu 2">
            <a:extLst>
              <a:ext uri="{FF2B5EF4-FFF2-40B4-BE49-F238E27FC236}">
                <a16:creationId xmlns:a16="http://schemas.microsoft.com/office/drawing/2014/main" id="{1F0EFDD5-3DF7-4E61-A939-0CBB7D72F860}"/>
              </a:ext>
            </a:extLst>
          </p:cNvPr>
          <p:cNvSpPr>
            <a:spLocks noGrp="1"/>
          </p:cNvSpPr>
          <p:nvPr>
            <p:ph idx="1"/>
          </p:nvPr>
        </p:nvSpPr>
        <p:spPr>
          <a:xfrm>
            <a:off x="2384952" y="3012928"/>
            <a:ext cx="7422096" cy="2109445"/>
          </a:xfrm>
        </p:spPr>
        <p:txBody>
          <a:bodyPr vert="horz" lIns="91440" tIns="45720" rIns="91440" bIns="45720" rtlCol="0">
            <a:normAutofit/>
          </a:bodyPr>
          <a:lstStyle/>
          <a:p>
            <a:pPr marL="0" indent="0">
              <a:buNone/>
            </a:pPr>
            <a:r>
              <a:rPr lang="fr-FR" b="1" dirty="0">
                <a:solidFill>
                  <a:schemeClr val="tx2"/>
                </a:solidFill>
                <a:ea typeface="+mn-lt"/>
                <a:cs typeface="+mn-lt"/>
              </a:rPr>
              <a:t>C. Des conséquences sur les territoires</a:t>
            </a:r>
            <a:endParaRPr lang="fr-FR" dirty="0">
              <a:solidFill>
                <a:schemeClr val="tx2"/>
              </a:solidFill>
              <a:ea typeface="+mn-lt"/>
              <a:cs typeface="+mn-lt"/>
            </a:endParaRPr>
          </a:p>
          <a:p>
            <a:pPr marL="0" indent="0">
              <a:buNone/>
            </a:pPr>
            <a:endParaRPr lang="fr-FR" sz="1800" dirty="0">
              <a:solidFill>
                <a:schemeClr val="tx2"/>
              </a:solidFill>
              <a:cs typeface="Calibri" panose="020F0502020204030204"/>
            </a:endParaRPr>
          </a:p>
        </p:txBody>
      </p:sp>
      <p:sp>
        <p:nvSpPr>
          <p:cNvPr id="4" name="Espace réservé du pied de page 3">
            <a:extLst>
              <a:ext uri="{FF2B5EF4-FFF2-40B4-BE49-F238E27FC236}">
                <a16:creationId xmlns:a16="http://schemas.microsoft.com/office/drawing/2014/main" id="{EF0ECE5F-BFD7-364C-8556-FBAF471DF54B}"/>
              </a:ext>
            </a:extLst>
          </p:cNvPr>
          <p:cNvSpPr>
            <a:spLocks noGrp="1"/>
          </p:cNvSpPr>
          <p:nvPr>
            <p:ph type="ftr" sz="quarter" idx="11"/>
          </p:nvPr>
        </p:nvSpPr>
        <p:spPr>
          <a:xfrm>
            <a:off x="4038600" y="6356350"/>
            <a:ext cx="4114800" cy="365125"/>
          </a:xfrm>
        </p:spPr>
        <p:txBody>
          <a:bodyPr>
            <a:normAutofit/>
          </a:bodyPr>
          <a:lstStyle/>
          <a:p>
            <a:pPr>
              <a:spcAft>
                <a:spcPts val="600"/>
              </a:spcAft>
            </a:pPr>
            <a:r>
              <a:rPr lang="fr-FR">
                <a:solidFill>
                  <a:schemeClr val="bg1">
                    <a:lumMod val="75000"/>
                    <a:lumOff val="25000"/>
                  </a:schemeClr>
                </a:solidFill>
              </a:rPr>
              <a:t>Seconde 2019 - Elsa JUSTON LGT Bellevue</a:t>
            </a:r>
          </a:p>
        </p:txBody>
      </p:sp>
    </p:spTree>
    <p:extLst>
      <p:ext uri="{BB962C8B-B14F-4D97-AF65-F5344CB8AC3E}">
        <p14:creationId xmlns:p14="http://schemas.microsoft.com/office/powerpoint/2010/main" val="394533623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age 4" descr="Une image contenant eau, ciel, extérieur, bateau&#10;&#10;Description générée avec un niveau de confiance très élevé">
            <a:extLst>
              <a:ext uri="{FF2B5EF4-FFF2-40B4-BE49-F238E27FC236}">
                <a16:creationId xmlns:a16="http://schemas.microsoft.com/office/drawing/2014/main" id="{2070D6BC-0261-4D94-B9E1-D862253629C1}"/>
              </a:ext>
            </a:extLst>
          </p:cNvPr>
          <p:cNvPicPr>
            <a:picLocks noGrp="1" noChangeAspect="1"/>
          </p:cNvPicPr>
          <p:nvPr>
            <p:ph idx="1"/>
          </p:nvPr>
        </p:nvPicPr>
        <p:blipFill rotWithShape="1">
          <a:blip r:embed="rId2" cstate="screen">
            <a:extLst>
              <a:ext uri="{28A0092B-C50C-407E-A947-70E740481C1C}">
                <a14:useLocalDpi xmlns:a14="http://schemas.microsoft.com/office/drawing/2010/main"/>
              </a:ext>
            </a:extLst>
          </a:blip>
          <a:srcRect/>
          <a:stretch/>
        </p:blipFill>
        <p:spPr>
          <a:xfrm>
            <a:off x="20" y="10"/>
            <a:ext cx="12191980" cy="6857990"/>
          </a:xfrm>
          <a:prstGeom prst="rect">
            <a:avLst/>
          </a:prstGeom>
        </p:spPr>
      </p:pic>
      <p:sp>
        <p:nvSpPr>
          <p:cNvPr id="6" name="ZoneTexte 5">
            <a:extLst>
              <a:ext uri="{FF2B5EF4-FFF2-40B4-BE49-F238E27FC236}">
                <a16:creationId xmlns:a16="http://schemas.microsoft.com/office/drawing/2014/main" id="{3127257F-2BD1-4A31-A938-270D0135B4AA}"/>
              </a:ext>
            </a:extLst>
          </p:cNvPr>
          <p:cNvSpPr txBox="1"/>
          <p:nvPr/>
        </p:nvSpPr>
        <p:spPr>
          <a:xfrm>
            <a:off x="6714836" y="5987018"/>
            <a:ext cx="460586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b="1" dirty="0">
                <a:solidFill>
                  <a:schemeClr val="bg1"/>
                </a:solidFill>
              </a:rPr>
              <a:t>La plage de </a:t>
            </a:r>
            <a:r>
              <a:rPr lang="fr-FR" b="1" dirty="0" err="1">
                <a:solidFill>
                  <a:schemeClr val="bg1"/>
                </a:solidFill>
              </a:rPr>
              <a:t>Cancùn</a:t>
            </a:r>
            <a:r>
              <a:rPr lang="fr-FR" b="1" dirty="0">
                <a:solidFill>
                  <a:schemeClr val="bg1"/>
                </a:solidFill>
              </a:rPr>
              <a:t>, </a:t>
            </a:r>
            <a:r>
              <a:rPr lang="fr-FR" b="1" dirty="0" err="1">
                <a:solidFill>
                  <a:schemeClr val="bg1"/>
                </a:solidFill>
              </a:rPr>
              <a:t>Wikipedia</a:t>
            </a:r>
            <a:endParaRPr lang="fr-FR" b="1" dirty="0">
              <a:solidFill>
                <a:schemeClr val="bg1"/>
              </a:solidFill>
              <a:cs typeface="Calibri"/>
            </a:endParaRPr>
          </a:p>
        </p:txBody>
      </p:sp>
      <p:sp>
        <p:nvSpPr>
          <p:cNvPr id="2" name="Espace réservé du pied de page 1">
            <a:extLst>
              <a:ext uri="{FF2B5EF4-FFF2-40B4-BE49-F238E27FC236}">
                <a16:creationId xmlns:a16="http://schemas.microsoft.com/office/drawing/2014/main" id="{D1854842-2629-2447-AAD6-C24D3F05F10B}"/>
              </a:ext>
            </a:extLst>
          </p:cNvPr>
          <p:cNvSpPr>
            <a:spLocks noGrp="1"/>
          </p:cNvSpPr>
          <p:nvPr>
            <p:ph type="ftr" sz="quarter" idx="11"/>
          </p:nvPr>
        </p:nvSpPr>
        <p:spPr/>
        <p:txBody>
          <a:bodyPr/>
          <a:lstStyle/>
          <a:p>
            <a:r>
              <a:rPr lang="fr-FR"/>
              <a:t>Seconde 2019 - Elsa JUSTON LGT Bellevue</a:t>
            </a:r>
          </a:p>
        </p:txBody>
      </p:sp>
    </p:spTree>
    <p:extLst>
      <p:ext uri="{BB962C8B-B14F-4D97-AF65-F5344CB8AC3E}">
        <p14:creationId xmlns:p14="http://schemas.microsoft.com/office/powerpoint/2010/main" val="263526969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age 4" descr="Une image contenant neige, extérieur, ciel, montagne&#10;&#10;Description générée avec un niveau de confiance très élevé">
            <a:extLst>
              <a:ext uri="{FF2B5EF4-FFF2-40B4-BE49-F238E27FC236}">
                <a16:creationId xmlns:a16="http://schemas.microsoft.com/office/drawing/2014/main" id="{F9DFFFBD-54F6-4A84-A756-D35AE91FEE5A}"/>
              </a:ext>
            </a:extLst>
          </p:cNvPr>
          <p:cNvPicPr>
            <a:picLocks noGrp="1" noChangeAspect="1"/>
          </p:cNvPicPr>
          <p:nvPr>
            <p:ph idx="1"/>
          </p:nvPr>
        </p:nvPicPr>
        <p:blipFill rotWithShape="1">
          <a:blip r:embed="rId2" cstate="screen">
            <a:extLst>
              <a:ext uri="{28A0092B-C50C-407E-A947-70E740481C1C}">
                <a14:useLocalDpi xmlns:a14="http://schemas.microsoft.com/office/drawing/2010/main"/>
              </a:ext>
            </a:extLst>
          </a:blip>
          <a:srcRect/>
          <a:stretch/>
        </p:blipFill>
        <p:spPr>
          <a:xfrm>
            <a:off x="20" y="10"/>
            <a:ext cx="12191980" cy="6857990"/>
          </a:xfrm>
          <a:prstGeom prst="rect">
            <a:avLst/>
          </a:prstGeom>
        </p:spPr>
      </p:pic>
      <p:sp>
        <p:nvSpPr>
          <p:cNvPr id="2" name="Titre 1">
            <a:extLst>
              <a:ext uri="{FF2B5EF4-FFF2-40B4-BE49-F238E27FC236}">
                <a16:creationId xmlns:a16="http://schemas.microsoft.com/office/drawing/2014/main" id="{19172BBA-7060-4BD3-B1A0-C5F801C5FB78}"/>
              </a:ext>
            </a:extLst>
          </p:cNvPr>
          <p:cNvSpPr>
            <a:spLocks noGrp="1"/>
          </p:cNvSpPr>
          <p:nvPr>
            <p:ph type="title"/>
          </p:nvPr>
        </p:nvSpPr>
        <p:spPr>
          <a:xfrm>
            <a:off x="640080" y="640080"/>
            <a:ext cx="2752354" cy="2709275"/>
          </a:xfrm>
          <a:prstGeom prst="ellipse">
            <a:avLst/>
          </a:prstGeom>
          <a:solidFill>
            <a:srgbClr val="231815"/>
          </a:solidFill>
          <a:ln w="174625" cmpd="thinThick">
            <a:solidFill>
              <a:srgbClr val="231815"/>
            </a:solidFill>
          </a:ln>
        </p:spPr>
        <p:txBody>
          <a:bodyPr vert="horz" lIns="91440" tIns="45720" rIns="91440" bIns="45720" rtlCol="0" anchor="ctr">
            <a:normAutofit/>
          </a:bodyPr>
          <a:lstStyle/>
          <a:p>
            <a:pPr algn="ctr"/>
            <a:r>
              <a:rPr lang="en-US" sz="2800">
                <a:solidFill>
                  <a:srgbClr val="FFFFFF"/>
                </a:solidFill>
                <a:cs typeface="Calibri Light"/>
              </a:rPr>
              <a:t>Les Arcs – Savoie </a:t>
            </a:r>
            <a:br>
              <a:rPr lang="en-US" sz="2800" dirty="0">
                <a:solidFill>
                  <a:srgbClr val="FFFFFF"/>
                </a:solidFill>
                <a:cs typeface="Calibri Light"/>
              </a:rPr>
            </a:br>
            <a:r>
              <a:rPr lang="en-US" sz="2800">
                <a:solidFill>
                  <a:srgbClr val="FFFFFF"/>
                </a:solidFill>
                <a:cs typeface="Calibri Light"/>
              </a:rPr>
              <a:t>(Wikipedia)</a:t>
            </a:r>
            <a:endParaRPr lang="en-US" sz="2800">
              <a:solidFill>
                <a:srgbClr val="FFFFFF"/>
              </a:solidFill>
            </a:endParaRPr>
          </a:p>
        </p:txBody>
      </p:sp>
      <p:sp>
        <p:nvSpPr>
          <p:cNvPr id="3" name="Espace réservé du pied de page 2">
            <a:extLst>
              <a:ext uri="{FF2B5EF4-FFF2-40B4-BE49-F238E27FC236}">
                <a16:creationId xmlns:a16="http://schemas.microsoft.com/office/drawing/2014/main" id="{98586CBB-87C6-2948-87BD-909E79DE39C9}"/>
              </a:ext>
            </a:extLst>
          </p:cNvPr>
          <p:cNvSpPr>
            <a:spLocks noGrp="1"/>
          </p:cNvSpPr>
          <p:nvPr>
            <p:ph type="ftr" sz="quarter" idx="11"/>
          </p:nvPr>
        </p:nvSpPr>
        <p:spPr/>
        <p:txBody>
          <a:bodyPr/>
          <a:lstStyle/>
          <a:p>
            <a:r>
              <a:rPr lang="fr-FR"/>
              <a:t>Seconde 2019 - Elsa JUSTON LGT Bellevue</a:t>
            </a:r>
          </a:p>
        </p:txBody>
      </p:sp>
    </p:spTree>
    <p:extLst>
      <p:ext uri="{BB962C8B-B14F-4D97-AF65-F5344CB8AC3E}">
        <p14:creationId xmlns:p14="http://schemas.microsoft.com/office/powerpoint/2010/main" val="320387325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7F8B96A-FAF1-4D80-9E9A-26D4FD0F4622}"/>
              </a:ext>
            </a:extLst>
          </p:cNvPr>
          <p:cNvSpPr>
            <a:spLocks noGrp="1"/>
          </p:cNvSpPr>
          <p:nvPr>
            <p:ph type="title"/>
          </p:nvPr>
        </p:nvSpPr>
        <p:spPr>
          <a:xfrm>
            <a:off x="433136" y="5091762"/>
            <a:ext cx="11203926" cy="1264588"/>
          </a:xfrm>
        </p:spPr>
        <p:txBody>
          <a:bodyPr vert="horz" lIns="91440" tIns="45720" rIns="91440" bIns="45720" rtlCol="0" anchor="ctr">
            <a:normAutofit fontScale="90000"/>
          </a:bodyPr>
          <a:lstStyle/>
          <a:p>
            <a:pPr algn="r"/>
            <a:r>
              <a:rPr lang="en-US" sz="6000">
                <a:cs typeface="Calibri Light"/>
              </a:rPr>
              <a:t>Le parc à thème</a:t>
            </a:r>
            <a:br>
              <a:rPr lang="en-US" sz="6000" dirty="0">
                <a:cs typeface="Calibri Light"/>
              </a:rPr>
            </a:br>
            <a:r>
              <a:rPr lang="en-US" sz="3600">
                <a:cs typeface="Calibri Light"/>
              </a:rPr>
              <a:t>La maison de Mickey Disneyland Paris (Wikipedia)</a:t>
            </a:r>
            <a:r>
              <a:rPr lang="en-US" sz="6000" dirty="0">
                <a:cs typeface="Calibri Light"/>
              </a:rPr>
              <a:t> </a:t>
            </a:r>
            <a:endParaRPr lang="en-US" sz="6000" dirty="0"/>
          </a:p>
        </p:txBody>
      </p:sp>
      <p:pic>
        <p:nvPicPr>
          <p:cNvPr id="4" name="Image 4" descr="Une image contenant ciel, arbre, extérieur, bâtiment&#10;&#10;Description générée avec un niveau de confiance très élevé">
            <a:extLst>
              <a:ext uri="{FF2B5EF4-FFF2-40B4-BE49-F238E27FC236}">
                <a16:creationId xmlns:a16="http://schemas.microsoft.com/office/drawing/2014/main" id="{91D8BFC3-01F7-4619-BF9E-356F1DB6CA00}"/>
              </a:ext>
            </a:extLst>
          </p:cNvPr>
          <p:cNvPicPr>
            <a:picLocks noGrp="1" noChangeAspect="1"/>
          </p:cNvPicPr>
          <p:nvPr>
            <p:ph idx="1"/>
          </p:nvPr>
        </p:nvPicPr>
        <p:blipFill rotWithShape="1">
          <a:blip r:embed="rId2" cstate="screen">
            <a:extLst>
              <a:ext uri="{28A0092B-C50C-407E-A947-70E740481C1C}">
                <a14:useLocalDpi xmlns:a14="http://schemas.microsoft.com/office/drawing/2010/main"/>
              </a:ext>
            </a:extLst>
          </a:blip>
          <a:srcRect/>
          <a:stretch/>
        </p:blipFill>
        <p:spPr>
          <a:xfrm>
            <a:off x="-3983" y="10"/>
            <a:ext cx="12192000" cy="4571990"/>
          </a:xfrm>
          <a:prstGeom prst="rect">
            <a:avLst/>
          </a:prstGeom>
        </p:spPr>
      </p:pic>
      <p:cxnSp>
        <p:nvCxnSpPr>
          <p:cNvPr id="9" name="Straight Connector 8">
            <a:extLst>
              <a:ext uri="{FF2B5EF4-FFF2-40B4-BE49-F238E27FC236}">
                <a16:creationId xmlns:a16="http://schemas.microsoft.com/office/drawing/2014/main" id="{E126E481-B945-4179-BD79-05E96E9B29E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sp>
        <p:nvSpPr>
          <p:cNvPr id="3" name="Espace réservé du pied de page 2">
            <a:extLst>
              <a:ext uri="{FF2B5EF4-FFF2-40B4-BE49-F238E27FC236}">
                <a16:creationId xmlns:a16="http://schemas.microsoft.com/office/drawing/2014/main" id="{8BAACC9F-3B27-9C48-B2CE-38F051D58E49}"/>
              </a:ext>
            </a:extLst>
          </p:cNvPr>
          <p:cNvSpPr>
            <a:spLocks noGrp="1"/>
          </p:cNvSpPr>
          <p:nvPr>
            <p:ph type="ftr" sz="quarter" idx="11"/>
          </p:nvPr>
        </p:nvSpPr>
        <p:spPr/>
        <p:txBody>
          <a:bodyPr/>
          <a:lstStyle/>
          <a:p>
            <a:r>
              <a:rPr lang="fr-FR"/>
              <a:t>Seconde 2019 - Elsa JUSTON LGT Bellevue</a:t>
            </a:r>
          </a:p>
        </p:txBody>
      </p:sp>
    </p:spTree>
    <p:extLst>
      <p:ext uri="{BB962C8B-B14F-4D97-AF65-F5344CB8AC3E}">
        <p14:creationId xmlns:p14="http://schemas.microsoft.com/office/powerpoint/2010/main" val="415943860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27AB9929-D680-B848-83D3-3347165335EF}"/>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0" y="10"/>
            <a:ext cx="12191980" cy="6857990"/>
          </a:xfrm>
          <a:prstGeom prst="rect">
            <a:avLst/>
          </a:prstGeom>
        </p:spPr>
      </p:pic>
      <p:sp>
        <p:nvSpPr>
          <p:cNvPr id="5" name="ZoneTexte 4">
            <a:extLst>
              <a:ext uri="{FF2B5EF4-FFF2-40B4-BE49-F238E27FC236}">
                <a16:creationId xmlns:a16="http://schemas.microsoft.com/office/drawing/2014/main" id="{05139ADD-1FDD-564B-9C12-E41348E2385A}"/>
              </a:ext>
            </a:extLst>
          </p:cNvPr>
          <p:cNvSpPr txBox="1"/>
          <p:nvPr/>
        </p:nvSpPr>
        <p:spPr>
          <a:xfrm>
            <a:off x="6714836" y="5987018"/>
            <a:ext cx="460586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b="1" dirty="0">
                <a:solidFill>
                  <a:schemeClr val="bg1"/>
                </a:solidFill>
              </a:rPr>
              <a:t>Les Maldives, </a:t>
            </a:r>
            <a:r>
              <a:rPr lang="fr-FR" b="1" dirty="0" err="1">
                <a:solidFill>
                  <a:schemeClr val="bg1"/>
                </a:solidFill>
              </a:rPr>
              <a:t>Wikipedia</a:t>
            </a:r>
            <a:endParaRPr lang="fr-FR" b="1" dirty="0">
              <a:solidFill>
                <a:schemeClr val="bg1"/>
              </a:solidFill>
              <a:cs typeface="Calibri"/>
            </a:endParaRPr>
          </a:p>
        </p:txBody>
      </p:sp>
    </p:spTree>
    <p:extLst>
      <p:ext uri="{BB962C8B-B14F-4D97-AF65-F5344CB8AC3E}">
        <p14:creationId xmlns:p14="http://schemas.microsoft.com/office/powerpoint/2010/main" val="27713869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755AE7D3-4F98-264C-B7C6-2E25081F12D5}"/>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0" y="10"/>
            <a:ext cx="12191980" cy="6857990"/>
          </a:xfrm>
          <a:prstGeom prst="rect">
            <a:avLst/>
          </a:prstGeom>
        </p:spPr>
      </p:pic>
      <p:sp>
        <p:nvSpPr>
          <p:cNvPr id="4" name="ZoneTexte 3">
            <a:extLst>
              <a:ext uri="{FF2B5EF4-FFF2-40B4-BE49-F238E27FC236}">
                <a16:creationId xmlns:a16="http://schemas.microsoft.com/office/drawing/2014/main" id="{0E668147-9DAB-F549-B919-7B6F4507F472}"/>
              </a:ext>
            </a:extLst>
          </p:cNvPr>
          <p:cNvSpPr txBox="1"/>
          <p:nvPr/>
        </p:nvSpPr>
        <p:spPr>
          <a:xfrm>
            <a:off x="6714836" y="5987018"/>
            <a:ext cx="460586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b="1" dirty="0">
                <a:solidFill>
                  <a:schemeClr val="bg1"/>
                </a:solidFill>
              </a:rPr>
              <a:t>Les Maldives, </a:t>
            </a:r>
            <a:r>
              <a:rPr lang="fr-FR" b="1" dirty="0" err="1">
                <a:solidFill>
                  <a:schemeClr val="bg1"/>
                </a:solidFill>
              </a:rPr>
              <a:t>Wikipedia</a:t>
            </a:r>
            <a:endParaRPr lang="fr-FR" b="1" dirty="0">
              <a:solidFill>
                <a:schemeClr val="bg1"/>
              </a:solidFill>
              <a:cs typeface="Calibri"/>
            </a:endParaRPr>
          </a:p>
        </p:txBody>
      </p:sp>
    </p:spTree>
    <p:extLst>
      <p:ext uri="{BB962C8B-B14F-4D97-AF65-F5344CB8AC3E}">
        <p14:creationId xmlns:p14="http://schemas.microsoft.com/office/powerpoint/2010/main" val="277672247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F31EBC88-D059-0342-9876-FF95756E4FC5}"/>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0" y="10"/>
            <a:ext cx="12191980" cy="6857990"/>
          </a:xfrm>
          <a:prstGeom prst="rect">
            <a:avLst/>
          </a:prstGeom>
        </p:spPr>
      </p:pic>
      <p:sp>
        <p:nvSpPr>
          <p:cNvPr id="4" name="ZoneTexte 3">
            <a:extLst>
              <a:ext uri="{FF2B5EF4-FFF2-40B4-BE49-F238E27FC236}">
                <a16:creationId xmlns:a16="http://schemas.microsoft.com/office/drawing/2014/main" id="{44EEB3E0-C6D6-1B45-937C-96566024E0CE}"/>
              </a:ext>
            </a:extLst>
          </p:cNvPr>
          <p:cNvSpPr txBox="1"/>
          <p:nvPr/>
        </p:nvSpPr>
        <p:spPr>
          <a:xfrm>
            <a:off x="6714836" y="5987018"/>
            <a:ext cx="460586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b="1" dirty="0">
                <a:solidFill>
                  <a:schemeClr val="bg1"/>
                </a:solidFill>
              </a:rPr>
              <a:t>Les Maldives, </a:t>
            </a:r>
            <a:r>
              <a:rPr lang="fr-FR" b="1" dirty="0" err="1">
                <a:solidFill>
                  <a:schemeClr val="bg1"/>
                </a:solidFill>
              </a:rPr>
              <a:t>Wikipedia</a:t>
            </a:r>
            <a:endParaRPr lang="fr-FR" b="1" dirty="0">
              <a:solidFill>
                <a:schemeClr val="bg1"/>
              </a:solidFill>
              <a:cs typeface="Calibri"/>
            </a:endParaRPr>
          </a:p>
        </p:txBody>
      </p:sp>
    </p:spTree>
    <p:extLst>
      <p:ext uri="{BB962C8B-B14F-4D97-AF65-F5344CB8AC3E}">
        <p14:creationId xmlns:p14="http://schemas.microsoft.com/office/powerpoint/2010/main" val="2949524325"/>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DF9D0FE7-C43C-2D40-85C2-277C7FFE19B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42333"/>
            <a:ext cx="12192000" cy="6942667"/>
          </a:xfrm>
          <a:prstGeom prst="rect">
            <a:avLst/>
          </a:prstGeom>
        </p:spPr>
      </p:pic>
    </p:spTree>
    <p:extLst>
      <p:ext uri="{BB962C8B-B14F-4D97-AF65-F5344CB8AC3E}">
        <p14:creationId xmlns:p14="http://schemas.microsoft.com/office/powerpoint/2010/main" val="753482518"/>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childTnLst>
            <p:seq concurrent="1">
              <p:cTn id="2" repeatCount="indefinite" restart="whenNotActive" fill="hold" evtFilter="cancelBubble" nodeType="interactiveSeq">
                <p:stCondLst>
                  <p:cond delay="indefinite"/>
                  <p:cond evt="onBegin" delay="0">
                    <p:tn val="1"/>
                  </p:cond>
                </p:stCondLst>
                <p:endSync evt="end" delay="0">
                  <p:rtn val="all"/>
                </p:endSync>
                <p:childTnLst>
                  <p:par>
                    <p:cTn id="3" fill="hold">
                      <p:stCondLst>
                        <p:cond delay="0"/>
                      </p:stCondLst>
                      <p:childTnLst>
                        <p:par>
                          <p:cTn id="4" fill="hold">
                            <p:stCondLst>
                              <p:cond delay="0"/>
                            </p:stCondLst>
                            <p:childTnLst>
                              <p:par>
                                <p:cTn id="5" presetID="0" presetClass="path" presetSubtype="0" accel="50000" decel="50000" fill="hold" nodeType="clickEffect">
                                  <p:stCondLst>
                                    <p:cond delay="0"/>
                                  </p:stCondLst>
                                  <p:childTnLst>
                                    <p:animMotion origin="layout" path="M 0 0 L -0.24922 0.08481" pathEditMode="relative" ptsTypes="AA">
                                      <p:cBhvr>
                                        <p:cTn id="6" dur="30000" fill="hold"/>
                                        <p:tgtEl>
                                          <p:spTgt spid="4"/>
                                        </p:tgtEl>
                                        <p:attrNameLst>
                                          <p:attrName>ppt_x</p:attrName>
                                          <p:attrName>ppt_y</p:attrName>
                                        </p:attrNameLst>
                                      </p:cBhvr>
                                    </p:animMotion>
                                  </p:childTnLst>
                                </p:cTn>
                              </p:par>
                              <p:par>
                                <p:cTn id="7" presetID="6" presetClass="emph" presetSubtype="0" accel="50000" decel="50000" fill="hold" nodeType="withEffect">
                                  <p:stCondLst>
                                    <p:cond delay="0"/>
                                  </p:stCondLst>
                                  <p:childTnLst>
                                    <p:animScale>
                                      <p:cBhvr>
                                        <p:cTn id="8" dur="30000" fill="hold"/>
                                        <p:tgtEl>
                                          <p:spTgt spid="4"/>
                                        </p:tgtEl>
                                      </p:cBhvr>
                                      <p:by x="150000" y="150000"/>
                                    </p:animScale>
                                  </p:childTnLst>
                                </p:cTn>
                              </p:par>
                            </p:childTnLst>
                          </p:cTn>
                        </p:par>
                        <p:par>
                          <p:cTn id="9" fill="hold">
                            <p:stCondLst>
                              <p:cond delay="30000"/>
                            </p:stCondLst>
                            <p:childTnLst>
                              <p:par>
                                <p:cTn id="10" presetID="0" presetClass="path" presetSubtype="0" accel="50000" decel="50000" fill="hold" nodeType="afterEffect">
                                  <p:stCondLst>
                                    <p:cond delay="5000"/>
                                  </p:stCondLst>
                                  <p:childTnLst>
                                    <p:animMotion origin="layout" path="M -0.24922 0.08481 L 0 0" pathEditMode="relative" ptsTypes="AA">
                                      <p:cBhvr>
                                        <p:cTn id="11" dur="30000" fill="hold"/>
                                        <p:tgtEl>
                                          <p:spTgt spid="4"/>
                                        </p:tgtEl>
                                        <p:attrNameLst>
                                          <p:attrName>ppt_x</p:attrName>
                                          <p:attrName>ppt_y</p:attrName>
                                        </p:attrNameLst>
                                      </p:cBhvr>
                                    </p:animMotion>
                                  </p:childTnLst>
                                </p:cTn>
                              </p:par>
                              <p:par>
                                <p:cTn id="12" presetID="6" presetClass="emph" presetSubtype="0" accel="50000" decel="50000" fill="hold" nodeType="withEffect">
                                  <p:stCondLst>
                                    <p:cond delay="5000"/>
                                  </p:stCondLst>
                                  <p:childTnLst>
                                    <p:animScale>
                                      <p:cBhvr>
                                        <p:cTn id="13" dur="30000" fill="hold"/>
                                        <p:tgtEl>
                                          <p:spTgt spid="4"/>
                                        </p:tgtEl>
                                      </p:cBhvr>
                                      <p:by x="150000" y="150000"/>
                                      <p:to x="100000" y="100000"/>
                                    </p:animScale>
                                  </p:childTnLst>
                                </p:cTn>
                              </p:par>
                            </p:childTnLst>
                          </p:cTn>
                        </p:par>
                        <p:par>
                          <p:cTn id="14" fill="hold">
                            <p:stCondLst>
                              <p:cond delay="65000"/>
                            </p:stCondLst>
                            <p:childTnLst>
                              <p:par>
                                <p:cTn id="15" presetID="0" presetClass="path" presetSubtype="0" accel="50000" decel="50000" fill="hold" nodeType="afterEffect">
                                  <p:stCondLst>
                                    <p:cond delay="0"/>
                                  </p:stCondLst>
                                  <p:childTnLst>
                                    <p:animMotion origin="layout" path="M 0 0 L 0 0" pathEditMode="relative" ptsTypes="AA">
                                      <p:cBhvr>
                                        <p:cTn id="16" dur="5000" fill="hold"/>
                                        <p:tgtEl>
                                          <p:spTgt spid="4"/>
                                        </p:tgtEl>
                                        <p:attrNameLst>
                                          <p:attrName>ppt_x</p:attrName>
                                          <p:attrName>ppt_y</p:attrName>
                                        </p:attrNameLst>
                                      </p:cBhvr>
                                    </p:animMotion>
                                  </p:childTnLst>
                                </p:cTn>
                              </p:par>
                            </p:childTnLst>
                          </p:cTn>
                        </p:par>
                      </p:childTnLst>
                    </p:cTn>
                  </p:par>
                </p:childTnLst>
              </p:cTn>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D2B5C9EC-DA20-5546-97ED-4C8EBEBF307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772627" y="708438"/>
            <a:ext cx="8651609" cy="5407256"/>
          </a:xfrm>
          <a:prstGeom prst="rect">
            <a:avLst/>
          </a:prstGeom>
        </p:spPr>
      </p:pic>
    </p:spTree>
    <p:extLst>
      <p:ext uri="{BB962C8B-B14F-4D97-AF65-F5344CB8AC3E}">
        <p14:creationId xmlns:p14="http://schemas.microsoft.com/office/powerpoint/2010/main" val="3098017702"/>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B881D2B9-D189-6A43-B19D-907A02D0EFB7}"/>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b="-1"/>
          <a:stretch/>
        </p:blipFill>
        <p:spPr>
          <a:xfrm>
            <a:off x="6083808" y="10"/>
            <a:ext cx="6108192" cy="6857990"/>
          </a:xfrm>
          <a:prstGeom prst="rect">
            <a:avLst/>
          </a:prstGeom>
        </p:spPr>
      </p:pic>
      <p:pic>
        <p:nvPicPr>
          <p:cNvPr id="3" name="Image 2">
            <a:extLst>
              <a:ext uri="{FF2B5EF4-FFF2-40B4-BE49-F238E27FC236}">
                <a16:creationId xmlns:a16="http://schemas.microsoft.com/office/drawing/2014/main" id="{9A08A894-F225-294B-AA32-9E60C319536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b="-1"/>
          <a:stretch/>
        </p:blipFill>
        <p:spPr>
          <a:xfrm>
            <a:off x="20" y="10"/>
            <a:ext cx="6099028" cy="6857990"/>
          </a:xfrm>
          <a:prstGeom prst="rect">
            <a:avLst/>
          </a:prstGeom>
        </p:spPr>
      </p:pic>
      <p:sp>
        <p:nvSpPr>
          <p:cNvPr id="4" name="Rectangle 3">
            <a:extLst>
              <a:ext uri="{FF2B5EF4-FFF2-40B4-BE49-F238E27FC236}">
                <a16:creationId xmlns:a16="http://schemas.microsoft.com/office/drawing/2014/main" id="{2983B040-E7A8-4547-8BF9-55C9C0CC7747}"/>
              </a:ext>
            </a:extLst>
          </p:cNvPr>
          <p:cNvSpPr/>
          <p:nvPr/>
        </p:nvSpPr>
        <p:spPr>
          <a:xfrm>
            <a:off x="1690253" y="6209437"/>
            <a:ext cx="7897091" cy="369332"/>
          </a:xfrm>
          <a:prstGeom prst="rect">
            <a:avLst/>
          </a:prstGeom>
        </p:spPr>
        <p:txBody>
          <a:bodyPr wrap="square">
            <a:spAutoFit/>
          </a:bodyPr>
          <a:lstStyle/>
          <a:p>
            <a:r>
              <a:rPr lang="fr-FR" b="1" dirty="0">
                <a:solidFill>
                  <a:schemeClr val="bg1"/>
                </a:solidFill>
              </a:rPr>
              <a:t>http://</a:t>
            </a:r>
            <a:r>
              <a:rPr lang="fr-FR" b="1" dirty="0" err="1">
                <a:solidFill>
                  <a:schemeClr val="bg1"/>
                </a:solidFill>
              </a:rPr>
              <a:t>www.verdicite.fr</a:t>
            </a:r>
            <a:r>
              <a:rPr lang="fr-FR" b="1" dirty="0">
                <a:solidFill>
                  <a:schemeClr val="bg1"/>
                </a:solidFill>
              </a:rPr>
              <a:t>/2019/01/02/ile-de-</a:t>
            </a:r>
            <a:r>
              <a:rPr lang="fr-FR" b="1" dirty="0" err="1">
                <a:solidFill>
                  <a:schemeClr val="bg1"/>
                </a:solidFill>
              </a:rPr>
              <a:t>dechets</a:t>
            </a:r>
            <a:r>
              <a:rPr lang="fr-FR" b="1" dirty="0">
                <a:solidFill>
                  <a:schemeClr val="bg1"/>
                </a:solidFill>
              </a:rPr>
              <a:t>-des-</a:t>
            </a:r>
            <a:r>
              <a:rPr lang="fr-FR" b="1" dirty="0" err="1">
                <a:solidFill>
                  <a:schemeClr val="bg1"/>
                </a:solidFill>
              </a:rPr>
              <a:t>maldives</a:t>
            </a:r>
            <a:r>
              <a:rPr lang="fr-FR" b="1" dirty="0">
                <a:solidFill>
                  <a:schemeClr val="bg1"/>
                </a:solidFill>
              </a:rPr>
              <a:t>/</a:t>
            </a:r>
          </a:p>
        </p:txBody>
      </p:sp>
    </p:spTree>
    <p:extLst>
      <p:ext uri="{BB962C8B-B14F-4D97-AF65-F5344CB8AC3E}">
        <p14:creationId xmlns:p14="http://schemas.microsoft.com/office/powerpoint/2010/main" val="39966310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age 4" descr="Une image contenant ciel, bâtiment, extérieur, eau&#10;&#10;Description générée avec un niveau de confiance très élevé">
            <a:extLst>
              <a:ext uri="{FF2B5EF4-FFF2-40B4-BE49-F238E27FC236}">
                <a16:creationId xmlns:a16="http://schemas.microsoft.com/office/drawing/2014/main" id="{DA08B564-7DB6-44F3-AC54-4AC208017CD9}"/>
              </a:ext>
            </a:extLst>
          </p:cNvPr>
          <p:cNvPicPr>
            <a:picLocks noGrp="1" noChangeAspect="1"/>
          </p:cNvPicPr>
          <p:nvPr>
            <p:ph idx="1"/>
          </p:nvPr>
        </p:nvPicPr>
        <p:blipFill rotWithShape="1">
          <a:blip r:embed="rId2" cstate="screen">
            <a:extLst>
              <a:ext uri="{28A0092B-C50C-407E-A947-70E740481C1C}">
                <a14:useLocalDpi xmlns:a14="http://schemas.microsoft.com/office/drawing/2010/main"/>
              </a:ext>
            </a:extLst>
          </a:blip>
          <a:srcRect/>
          <a:stretch/>
        </p:blipFill>
        <p:spPr>
          <a:xfrm>
            <a:off x="20" y="10"/>
            <a:ext cx="12191980" cy="6857990"/>
          </a:xfrm>
          <a:prstGeom prst="rect">
            <a:avLst/>
          </a:prstGeom>
        </p:spPr>
      </p:pic>
      <p:sp>
        <p:nvSpPr>
          <p:cNvPr id="6" name="ZoneTexte 5">
            <a:extLst>
              <a:ext uri="{FF2B5EF4-FFF2-40B4-BE49-F238E27FC236}">
                <a16:creationId xmlns:a16="http://schemas.microsoft.com/office/drawing/2014/main" id="{6E432CF5-6AAD-4ADF-9D7B-7309A62783C0}"/>
              </a:ext>
            </a:extLst>
          </p:cNvPr>
          <p:cNvSpPr txBox="1"/>
          <p:nvPr/>
        </p:nvSpPr>
        <p:spPr>
          <a:xfrm>
            <a:off x="5980515" y="6214533"/>
            <a:ext cx="6022848"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fr-FR" dirty="0">
                <a:solidFill>
                  <a:schemeClr val="bg1"/>
                </a:solidFill>
                <a:ea typeface="+mn-lt"/>
                <a:cs typeface="+mn-lt"/>
              </a:rPr>
              <a:t>https://www.professionvoyages.com/tourisme-masse-venise/</a:t>
            </a:r>
            <a:endParaRPr lang="fr-FR" dirty="0">
              <a:solidFill>
                <a:schemeClr val="bg1"/>
              </a:solidFill>
            </a:endParaRPr>
          </a:p>
        </p:txBody>
      </p:sp>
      <p:sp>
        <p:nvSpPr>
          <p:cNvPr id="2" name="Espace réservé du pied de page 1">
            <a:extLst>
              <a:ext uri="{FF2B5EF4-FFF2-40B4-BE49-F238E27FC236}">
                <a16:creationId xmlns:a16="http://schemas.microsoft.com/office/drawing/2014/main" id="{A77C2BD9-5E42-D048-B8A9-DC6BBEA09DC1}"/>
              </a:ext>
            </a:extLst>
          </p:cNvPr>
          <p:cNvSpPr>
            <a:spLocks noGrp="1"/>
          </p:cNvSpPr>
          <p:nvPr>
            <p:ph type="ftr" sz="quarter" idx="11"/>
          </p:nvPr>
        </p:nvSpPr>
        <p:spPr/>
        <p:txBody>
          <a:bodyPr/>
          <a:lstStyle/>
          <a:p>
            <a:r>
              <a:rPr lang="fr-FR"/>
              <a:t>Seconde 2019 - Elsa JUSTON LGT Bellevue</a:t>
            </a:r>
          </a:p>
        </p:txBody>
      </p:sp>
    </p:spTree>
    <p:extLst>
      <p:ext uri="{BB962C8B-B14F-4D97-AF65-F5344CB8AC3E}">
        <p14:creationId xmlns:p14="http://schemas.microsoft.com/office/powerpoint/2010/main" val="798175731"/>
      </p:ext>
    </p:extLst>
  </p:cSld>
  <p:clrMapOvr>
    <a:masterClrMapping/>
  </p:clrMapOvr>
  <p:transition spd="slow">
    <p:wheel spokes="1"/>
  </p:transition>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AB45A142-4255-493C-8284-5D566C121B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21177"/>
            <a:ext cx="4332307" cy="6179552"/>
          </a:xfrm>
          <a:prstGeom prst="rect">
            <a:avLst/>
          </a:prstGeom>
          <a:solidFill>
            <a:srgbClr val="404040">
              <a:alpha val="89804"/>
            </a:srgbClr>
          </a:solidFill>
          <a:ln w="127000" cap="sq" cmpd="thinThick">
            <a:solidFill>
              <a:srgbClr val="595959">
                <a:alpha val="8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re 6">
            <a:extLst>
              <a:ext uri="{FF2B5EF4-FFF2-40B4-BE49-F238E27FC236}">
                <a16:creationId xmlns:a16="http://schemas.microsoft.com/office/drawing/2014/main" id="{0EB8E6B9-D8CB-664F-AF8F-81F09AC9DABA}"/>
              </a:ext>
            </a:extLst>
          </p:cNvPr>
          <p:cNvSpPr>
            <a:spLocks noGrp="1"/>
          </p:cNvSpPr>
          <p:nvPr>
            <p:ph type="title"/>
          </p:nvPr>
        </p:nvSpPr>
        <p:spPr>
          <a:xfrm>
            <a:off x="674237" y="914400"/>
            <a:ext cx="3657600" cy="2887579"/>
          </a:xfrm>
        </p:spPr>
        <p:txBody>
          <a:bodyPr vert="horz" lIns="91440" tIns="45720" rIns="91440" bIns="45720" rtlCol="0" anchor="b">
            <a:normAutofit/>
          </a:bodyPr>
          <a:lstStyle/>
          <a:p>
            <a:pPr algn="ctr"/>
            <a:r>
              <a:rPr lang="en-US" sz="3700" b="1" kern="1200">
                <a:solidFill>
                  <a:srgbClr val="FFFFFF"/>
                </a:solidFill>
                <a:latin typeface="+mj-lt"/>
                <a:ea typeface="+mj-ea"/>
                <a:cs typeface="+mj-cs"/>
              </a:rPr>
              <a:t>II. Des migrations internationales croissantes </a:t>
            </a:r>
            <a:br>
              <a:rPr lang="en-US" sz="3700" kern="1200">
                <a:solidFill>
                  <a:srgbClr val="FFFFFF"/>
                </a:solidFill>
                <a:latin typeface="+mj-lt"/>
                <a:ea typeface="+mj-ea"/>
                <a:cs typeface="+mj-cs"/>
              </a:rPr>
            </a:br>
            <a:endParaRPr lang="en-US" sz="3700" kern="1200">
              <a:solidFill>
                <a:srgbClr val="FFFFFF"/>
              </a:solidFill>
              <a:latin typeface="+mj-lt"/>
              <a:ea typeface="+mj-ea"/>
              <a:cs typeface="+mj-cs"/>
            </a:endParaRPr>
          </a:p>
        </p:txBody>
      </p:sp>
      <p:cxnSp>
        <p:nvCxnSpPr>
          <p:cNvPr id="17" name="Straight Connector 16">
            <a:extLst>
              <a:ext uri="{FF2B5EF4-FFF2-40B4-BE49-F238E27FC236}">
                <a16:creationId xmlns:a16="http://schemas.microsoft.com/office/drawing/2014/main" id="{38FB9660-F42F-4313-BBC4-47C007FE484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1126" y="3910267"/>
            <a:ext cx="258679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10" name="Espace réservé du contenu 9">
            <a:extLst>
              <a:ext uri="{FF2B5EF4-FFF2-40B4-BE49-F238E27FC236}">
                <a16:creationId xmlns:a16="http://schemas.microsoft.com/office/drawing/2014/main" id="{6C8D8FB5-C40F-E34A-8D6D-7734AAEB517C}"/>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5153822" y="500260"/>
            <a:ext cx="6553545" cy="5865422"/>
          </a:xfrm>
          <a:prstGeom prst="rect">
            <a:avLst/>
          </a:prstGeom>
        </p:spPr>
      </p:pic>
      <p:sp>
        <p:nvSpPr>
          <p:cNvPr id="4" name="Espace réservé du pied de page 3">
            <a:extLst>
              <a:ext uri="{FF2B5EF4-FFF2-40B4-BE49-F238E27FC236}">
                <a16:creationId xmlns:a16="http://schemas.microsoft.com/office/drawing/2014/main" id="{3E63019A-1388-CD4A-AF43-86D0026CD8CB}"/>
              </a:ext>
            </a:extLst>
          </p:cNvPr>
          <p:cNvSpPr>
            <a:spLocks noGrp="1"/>
          </p:cNvSpPr>
          <p:nvPr>
            <p:ph type="ftr" sz="quarter" idx="11"/>
          </p:nvPr>
        </p:nvSpPr>
        <p:spPr>
          <a:xfrm>
            <a:off x="5153822" y="6356350"/>
            <a:ext cx="4615820" cy="365125"/>
          </a:xfrm>
        </p:spPr>
        <p:txBody>
          <a:bodyPr vert="horz" lIns="91440" tIns="45720" rIns="91440" bIns="45720" rtlCol="0" anchor="ctr">
            <a:normAutofit/>
          </a:bodyPr>
          <a:lstStyle/>
          <a:p>
            <a:pPr algn="l">
              <a:spcAft>
                <a:spcPts val="600"/>
              </a:spcAft>
            </a:pPr>
            <a:r>
              <a:rPr lang="en-US" kern="1200">
                <a:solidFill>
                  <a:srgbClr val="595959"/>
                </a:solidFill>
                <a:latin typeface="+mn-lt"/>
                <a:ea typeface="+mn-ea"/>
                <a:cs typeface="+mn-cs"/>
              </a:rPr>
              <a:t>Seconde 2019 - Elsa JUSTON LGT Bellevue</a:t>
            </a:r>
          </a:p>
        </p:txBody>
      </p:sp>
      <p:sp>
        <p:nvSpPr>
          <p:cNvPr id="8" name="ZoneTexte 7">
            <a:extLst>
              <a:ext uri="{FF2B5EF4-FFF2-40B4-BE49-F238E27FC236}">
                <a16:creationId xmlns:a16="http://schemas.microsoft.com/office/drawing/2014/main" id="{D3471125-9787-DA40-BB0C-EB9E4ABCC6A8}"/>
              </a:ext>
            </a:extLst>
          </p:cNvPr>
          <p:cNvSpPr txBox="1"/>
          <p:nvPr/>
        </p:nvSpPr>
        <p:spPr>
          <a:xfrm>
            <a:off x="8174654" y="6352143"/>
            <a:ext cx="598017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dirty="0">
                <a:cs typeface="Calibri"/>
              </a:rPr>
              <a:t>Manuel de seconde Magnard, 2019</a:t>
            </a:r>
          </a:p>
        </p:txBody>
      </p:sp>
    </p:spTree>
    <p:extLst>
      <p:ext uri="{BB962C8B-B14F-4D97-AF65-F5344CB8AC3E}">
        <p14:creationId xmlns:p14="http://schemas.microsoft.com/office/powerpoint/2010/main" val="167197854"/>
      </p:ext>
    </p:extLst>
  </p:cSld>
  <p:clrMapOvr>
    <a:masterClrMapping/>
  </p:clrMapOvr>
  <p:transition spd="slow">
    <p:comb/>
  </p:transition>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6140025A-DDE1-2D48-9B2B-2445A357E1E8}"/>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300" kern="1200">
                <a:solidFill>
                  <a:srgbClr val="FFFFFF"/>
                </a:solidFill>
                <a:latin typeface="+mj-lt"/>
                <a:ea typeface="+mj-ea"/>
                <a:cs typeface="+mj-cs"/>
              </a:rPr>
              <a:t>La Méditerranée, un espace migratoire</a:t>
            </a:r>
          </a:p>
        </p:txBody>
      </p:sp>
      <p:pic>
        <p:nvPicPr>
          <p:cNvPr id="6" name="Espace réservé du contenu 5">
            <a:extLst>
              <a:ext uri="{FF2B5EF4-FFF2-40B4-BE49-F238E27FC236}">
                <a16:creationId xmlns:a16="http://schemas.microsoft.com/office/drawing/2014/main" id="{81C3472A-845D-9A4F-8CFC-F0A070BFD93F}"/>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5205571" y="643466"/>
            <a:ext cx="5924190" cy="5568739"/>
          </a:xfrm>
          <a:prstGeom prst="rect">
            <a:avLst/>
          </a:prstGeom>
        </p:spPr>
      </p:pic>
      <p:sp>
        <p:nvSpPr>
          <p:cNvPr id="4" name="Espace réservé du pied de page 3">
            <a:extLst>
              <a:ext uri="{FF2B5EF4-FFF2-40B4-BE49-F238E27FC236}">
                <a16:creationId xmlns:a16="http://schemas.microsoft.com/office/drawing/2014/main" id="{0F317C05-0DCD-554A-A024-782F4CAED5F3}"/>
              </a:ext>
            </a:extLst>
          </p:cNvPr>
          <p:cNvSpPr>
            <a:spLocks noGrp="1"/>
          </p:cNvSpPr>
          <p:nvPr>
            <p:ph type="ftr" sz="quarter" idx="11"/>
          </p:nvPr>
        </p:nvSpPr>
        <p:spPr>
          <a:xfrm>
            <a:off x="1028700" y="6356350"/>
            <a:ext cx="6210300" cy="365125"/>
          </a:xfrm>
        </p:spPr>
        <p:txBody>
          <a:bodyPr vert="horz" lIns="91440" tIns="45720" rIns="91440" bIns="45720" rtlCol="0" anchor="ctr">
            <a:normAutofit/>
          </a:bodyPr>
          <a:lstStyle/>
          <a:p>
            <a:pPr algn="l">
              <a:spcAft>
                <a:spcPts val="600"/>
              </a:spcAft>
            </a:pPr>
            <a:r>
              <a:rPr lang="en-US" kern="1200" dirty="0" err="1">
                <a:solidFill>
                  <a:schemeClr val="tx1">
                    <a:alpha val="80000"/>
                  </a:schemeClr>
                </a:solidFill>
                <a:latin typeface="+mn-lt"/>
                <a:ea typeface="+mn-ea"/>
                <a:cs typeface="+mn-cs"/>
              </a:rPr>
              <a:t>Seconde</a:t>
            </a:r>
            <a:r>
              <a:rPr lang="en-US" kern="1200" dirty="0">
                <a:solidFill>
                  <a:schemeClr val="tx1">
                    <a:alpha val="80000"/>
                  </a:schemeClr>
                </a:solidFill>
                <a:latin typeface="+mn-lt"/>
                <a:ea typeface="+mn-ea"/>
                <a:cs typeface="+mn-cs"/>
              </a:rPr>
              <a:t> 2019 - Elsa JUSTON LGT Bellevue</a:t>
            </a:r>
          </a:p>
        </p:txBody>
      </p:sp>
      <p:sp>
        <p:nvSpPr>
          <p:cNvPr id="7" name="ZoneTexte 6">
            <a:extLst>
              <a:ext uri="{FF2B5EF4-FFF2-40B4-BE49-F238E27FC236}">
                <a16:creationId xmlns:a16="http://schemas.microsoft.com/office/drawing/2014/main" id="{D5440CA4-F969-B645-A090-0B913D606048}"/>
              </a:ext>
            </a:extLst>
          </p:cNvPr>
          <p:cNvSpPr txBox="1"/>
          <p:nvPr/>
        </p:nvSpPr>
        <p:spPr>
          <a:xfrm>
            <a:off x="436858" y="5283981"/>
            <a:ext cx="3812583" cy="923330"/>
          </a:xfrm>
          <a:prstGeom prst="rect">
            <a:avLst/>
          </a:prstGeom>
          <a:noFill/>
        </p:spPr>
        <p:txBody>
          <a:bodyPr wrap="square" rtlCol="0">
            <a:spAutoFit/>
          </a:bodyPr>
          <a:lstStyle/>
          <a:p>
            <a:r>
              <a:rPr lang="fr-FR" b="1" dirty="0">
                <a:solidFill>
                  <a:srgbClr val="FF0000"/>
                </a:solidFill>
              </a:rPr>
              <a:t>Relevez les facteurs qui peuvent être à l’origine de flux migratoires d’une rive à l’autre de la méditerranée.</a:t>
            </a:r>
          </a:p>
        </p:txBody>
      </p:sp>
      <p:sp>
        <p:nvSpPr>
          <p:cNvPr id="8" name="ZoneTexte 7">
            <a:extLst>
              <a:ext uri="{FF2B5EF4-FFF2-40B4-BE49-F238E27FC236}">
                <a16:creationId xmlns:a16="http://schemas.microsoft.com/office/drawing/2014/main" id="{AA9CE04F-1FD3-8B49-82A5-660736F862E2}"/>
              </a:ext>
            </a:extLst>
          </p:cNvPr>
          <p:cNvSpPr txBox="1"/>
          <p:nvPr/>
        </p:nvSpPr>
        <p:spPr>
          <a:xfrm>
            <a:off x="5755755" y="6395336"/>
            <a:ext cx="598017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dirty="0">
                <a:cs typeface="Calibri"/>
              </a:rPr>
              <a:t>Manuel de seconde Le livre scolaire, 2019</a:t>
            </a:r>
          </a:p>
        </p:txBody>
      </p:sp>
    </p:spTree>
    <p:extLst>
      <p:ext uri="{BB962C8B-B14F-4D97-AF65-F5344CB8AC3E}">
        <p14:creationId xmlns:p14="http://schemas.microsoft.com/office/powerpoint/2010/main" val="3437945191"/>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Espace réservé du contenu 5">
            <a:extLst>
              <a:ext uri="{FF2B5EF4-FFF2-40B4-BE49-F238E27FC236}">
                <a16:creationId xmlns:a16="http://schemas.microsoft.com/office/drawing/2014/main" id="{D4E9C195-2517-4D42-BE7D-68DB6FE9A838}"/>
              </a:ext>
            </a:extLst>
          </p:cNvPr>
          <p:cNvPicPr>
            <a:picLocks noGrp="1" noChangeAspect="1"/>
          </p:cNvPicPr>
          <p:nvPr>
            <p:ph idx="1"/>
          </p:nvPr>
        </p:nvPicPr>
        <p:blipFill>
          <a:blip r:embed="rId2"/>
          <a:stretch>
            <a:fillRect/>
          </a:stretch>
        </p:blipFill>
        <p:spPr>
          <a:xfrm>
            <a:off x="1777343" y="0"/>
            <a:ext cx="8637313" cy="5571067"/>
          </a:xfrm>
          <a:prstGeom prst="rect">
            <a:avLst/>
          </a:prstGeom>
        </p:spPr>
      </p:pic>
      <p:sp>
        <p:nvSpPr>
          <p:cNvPr id="4" name="Espace réservé du pied de page 3">
            <a:extLst>
              <a:ext uri="{FF2B5EF4-FFF2-40B4-BE49-F238E27FC236}">
                <a16:creationId xmlns:a16="http://schemas.microsoft.com/office/drawing/2014/main" id="{C327B6A8-D5A1-D04C-8017-1EA88590E5C8}"/>
              </a:ext>
            </a:extLst>
          </p:cNvPr>
          <p:cNvSpPr>
            <a:spLocks noGrp="1"/>
          </p:cNvSpPr>
          <p:nvPr>
            <p:ph type="ftr" sz="quarter" idx="11"/>
          </p:nvPr>
        </p:nvSpPr>
        <p:spPr>
          <a:xfrm>
            <a:off x="4038600" y="6356350"/>
            <a:ext cx="4114800" cy="365125"/>
          </a:xfrm>
        </p:spPr>
        <p:txBody>
          <a:bodyPr vert="horz" lIns="91440" tIns="45720" rIns="91440" bIns="45720" rtlCol="0" anchor="ctr">
            <a:normAutofit/>
          </a:bodyPr>
          <a:lstStyle/>
          <a:p>
            <a:pPr>
              <a:spcAft>
                <a:spcPts val="600"/>
              </a:spcAft>
            </a:pPr>
            <a:r>
              <a:rPr lang="en-US" kern="1200">
                <a:solidFill>
                  <a:schemeClr val="tx1">
                    <a:tint val="75000"/>
                  </a:schemeClr>
                </a:solidFill>
                <a:latin typeface="+mn-lt"/>
                <a:ea typeface="+mn-ea"/>
                <a:cs typeface="+mn-cs"/>
              </a:rPr>
              <a:t>Seconde 2019 - Elsa JUSTON LGT Bellevue</a:t>
            </a:r>
          </a:p>
        </p:txBody>
      </p:sp>
      <p:sp>
        <p:nvSpPr>
          <p:cNvPr id="7" name="ZoneTexte 6">
            <a:extLst>
              <a:ext uri="{FF2B5EF4-FFF2-40B4-BE49-F238E27FC236}">
                <a16:creationId xmlns:a16="http://schemas.microsoft.com/office/drawing/2014/main" id="{9B064F8D-3AC3-8147-9717-A503371F703A}"/>
              </a:ext>
            </a:extLst>
          </p:cNvPr>
          <p:cNvSpPr txBox="1"/>
          <p:nvPr/>
        </p:nvSpPr>
        <p:spPr>
          <a:xfrm>
            <a:off x="170480" y="5779042"/>
            <a:ext cx="12424475" cy="369332"/>
          </a:xfrm>
          <a:prstGeom prst="rect">
            <a:avLst/>
          </a:prstGeom>
          <a:noFill/>
        </p:spPr>
        <p:txBody>
          <a:bodyPr wrap="square" rtlCol="0">
            <a:spAutoFit/>
          </a:bodyPr>
          <a:lstStyle/>
          <a:p>
            <a:r>
              <a:rPr lang="fr-FR" b="1" dirty="0">
                <a:solidFill>
                  <a:srgbClr val="FF0000"/>
                </a:solidFill>
              </a:rPr>
              <a:t>Evaluez le différentiel de richesse entre les rives de la Méditerranée. En quoi est-ce un moteur majeur des migrations? </a:t>
            </a:r>
          </a:p>
        </p:txBody>
      </p:sp>
      <p:sp>
        <p:nvSpPr>
          <p:cNvPr id="8" name="ZoneTexte 7">
            <a:extLst>
              <a:ext uri="{FF2B5EF4-FFF2-40B4-BE49-F238E27FC236}">
                <a16:creationId xmlns:a16="http://schemas.microsoft.com/office/drawing/2014/main" id="{399522E0-4452-3E47-906C-D15B7DC03040}"/>
              </a:ext>
            </a:extLst>
          </p:cNvPr>
          <p:cNvSpPr txBox="1"/>
          <p:nvPr/>
        </p:nvSpPr>
        <p:spPr>
          <a:xfrm>
            <a:off x="6211824" y="5490388"/>
            <a:ext cx="598017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dirty="0">
                <a:cs typeface="Calibri"/>
              </a:rPr>
              <a:t>Manuel de seconde Le livre scolaire, 2019</a:t>
            </a:r>
          </a:p>
        </p:txBody>
      </p:sp>
    </p:spTree>
    <p:extLst>
      <p:ext uri="{BB962C8B-B14F-4D97-AF65-F5344CB8AC3E}">
        <p14:creationId xmlns:p14="http://schemas.microsoft.com/office/powerpoint/2010/main" val="16808653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5B81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Espace réservé du contenu 5">
            <a:extLst>
              <a:ext uri="{FF2B5EF4-FFF2-40B4-BE49-F238E27FC236}">
                <a16:creationId xmlns:a16="http://schemas.microsoft.com/office/drawing/2014/main" id="{5CE1201B-4427-FB44-8A46-704DB159DCAC}"/>
              </a:ext>
            </a:extLst>
          </p:cNvPr>
          <p:cNvPicPr>
            <a:picLocks noGrp="1" noChangeAspect="1"/>
          </p:cNvPicPr>
          <p:nvPr>
            <p:ph idx="1"/>
          </p:nvPr>
        </p:nvPicPr>
        <p:blipFill>
          <a:blip r:embed="rId2"/>
          <a:stretch>
            <a:fillRect/>
          </a:stretch>
        </p:blipFill>
        <p:spPr>
          <a:xfrm>
            <a:off x="3609912" y="643467"/>
            <a:ext cx="4972176" cy="5571066"/>
          </a:xfrm>
          <a:prstGeom prst="rect">
            <a:avLst/>
          </a:prstGeom>
        </p:spPr>
      </p:pic>
      <p:sp>
        <p:nvSpPr>
          <p:cNvPr id="4" name="Espace réservé du pied de page 3">
            <a:extLst>
              <a:ext uri="{FF2B5EF4-FFF2-40B4-BE49-F238E27FC236}">
                <a16:creationId xmlns:a16="http://schemas.microsoft.com/office/drawing/2014/main" id="{914F7001-CB93-A84B-9192-AD001F36606C}"/>
              </a:ext>
            </a:extLst>
          </p:cNvPr>
          <p:cNvSpPr>
            <a:spLocks noGrp="1"/>
          </p:cNvSpPr>
          <p:nvPr>
            <p:ph type="ftr" sz="quarter" idx="11"/>
          </p:nvPr>
        </p:nvSpPr>
        <p:spPr>
          <a:xfrm>
            <a:off x="4038600" y="6356350"/>
            <a:ext cx="4114800" cy="365125"/>
          </a:xfrm>
        </p:spPr>
        <p:txBody>
          <a:bodyPr vert="horz" lIns="91440" tIns="45720" rIns="91440" bIns="45720" rtlCol="0" anchor="ctr">
            <a:normAutofit/>
          </a:bodyPr>
          <a:lstStyle/>
          <a:p>
            <a:pPr>
              <a:spcAft>
                <a:spcPts val="600"/>
              </a:spcAft>
            </a:pPr>
            <a:r>
              <a:rPr lang="en-US" kern="1200">
                <a:solidFill>
                  <a:srgbClr val="FFFFFF"/>
                </a:solidFill>
                <a:latin typeface="+mn-lt"/>
                <a:ea typeface="+mn-ea"/>
                <a:cs typeface="+mn-cs"/>
              </a:rPr>
              <a:t>Seconde 2019 - Elsa JUSTON LGT Bellevue</a:t>
            </a:r>
          </a:p>
        </p:txBody>
      </p:sp>
      <p:sp>
        <p:nvSpPr>
          <p:cNvPr id="9" name="ZoneTexte 8">
            <a:extLst>
              <a:ext uri="{FF2B5EF4-FFF2-40B4-BE49-F238E27FC236}">
                <a16:creationId xmlns:a16="http://schemas.microsoft.com/office/drawing/2014/main" id="{B8BC8302-9F68-F246-8DDF-E4CD66785000}"/>
              </a:ext>
            </a:extLst>
          </p:cNvPr>
          <p:cNvSpPr txBox="1"/>
          <p:nvPr/>
        </p:nvSpPr>
        <p:spPr>
          <a:xfrm>
            <a:off x="3840584" y="6008608"/>
            <a:ext cx="598017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dirty="0">
                <a:cs typeface="Calibri"/>
              </a:rPr>
              <a:t>Manuel de seconde Le livre scolaire, 2019</a:t>
            </a:r>
          </a:p>
        </p:txBody>
      </p:sp>
    </p:spTree>
    <p:extLst>
      <p:ext uri="{BB962C8B-B14F-4D97-AF65-F5344CB8AC3E}">
        <p14:creationId xmlns:p14="http://schemas.microsoft.com/office/powerpoint/2010/main" val="179648243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Image 5">
            <a:hlinkClick r:id="rId2"/>
            <a:extLst>
              <a:ext uri="{FF2B5EF4-FFF2-40B4-BE49-F238E27FC236}">
                <a16:creationId xmlns:a16="http://schemas.microsoft.com/office/drawing/2014/main" id="{B914E0E4-6F89-0D49-A4CD-7C088451C5D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0" y="10"/>
            <a:ext cx="12191980" cy="6857990"/>
          </a:xfrm>
          <a:prstGeom prst="rect">
            <a:avLst/>
          </a:prstGeom>
        </p:spPr>
      </p:pic>
      <p:sp>
        <p:nvSpPr>
          <p:cNvPr id="4" name="Espace réservé du pied de page 3">
            <a:extLst>
              <a:ext uri="{FF2B5EF4-FFF2-40B4-BE49-F238E27FC236}">
                <a16:creationId xmlns:a16="http://schemas.microsoft.com/office/drawing/2014/main" id="{2437EFB0-01EE-BB40-94E4-4DDE038C2268}"/>
              </a:ext>
            </a:extLst>
          </p:cNvPr>
          <p:cNvSpPr>
            <a:spLocks noGrp="1"/>
          </p:cNvSpPr>
          <p:nvPr>
            <p:ph type="ftr" sz="quarter" idx="11"/>
          </p:nvPr>
        </p:nvSpPr>
        <p:spPr>
          <a:xfrm>
            <a:off x="4038600" y="6356350"/>
            <a:ext cx="4114800" cy="365125"/>
          </a:xfrm>
        </p:spPr>
        <p:txBody>
          <a:bodyPr vert="horz" lIns="91440" tIns="45720" rIns="91440" bIns="45720" rtlCol="0" anchor="ctr">
            <a:normAutofit/>
          </a:bodyPr>
          <a:lstStyle/>
          <a:p>
            <a:pPr>
              <a:spcAft>
                <a:spcPts val="600"/>
              </a:spcAft>
            </a:pPr>
            <a:r>
              <a:rPr lang="en-US" kern="1200">
                <a:solidFill>
                  <a:srgbClr val="FFFFFF"/>
                </a:solidFill>
                <a:latin typeface="+mn-lt"/>
                <a:ea typeface="+mn-ea"/>
                <a:cs typeface="+mn-cs"/>
              </a:rPr>
              <a:t>Seconde 2019 - Elsa JUSTON LGT Bellevue</a:t>
            </a:r>
          </a:p>
        </p:txBody>
      </p:sp>
    </p:spTree>
    <p:extLst>
      <p:ext uri="{BB962C8B-B14F-4D97-AF65-F5344CB8AC3E}">
        <p14:creationId xmlns:p14="http://schemas.microsoft.com/office/powerpoint/2010/main" val="28363483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Espace réservé du contenu 5">
            <a:extLst>
              <a:ext uri="{FF2B5EF4-FFF2-40B4-BE49-F238E27FC236}">
                <a16:creationId xmlns:a16="http://schemas.microsoft.com/office/drawing/2014/main" id="{8C8AB819-E26B-F64F-B263-B3BB62E3E7D3}"/>
              </a:ext>
            </a:extLst>
          </p:cNvPr>
          <p:cNvPicPr>
            <a:picLocks noGrp="1" noChangeAspect="1"/>
          </p:cNvPicPr>
          <p:nvPr>
            <p:ph idx="1"/>
          </p:nvPr>
        </p:nvPicPr>
        <p:blipFill>
          <a:blip r:embed="rId2"/>
          <a:stretch>
            <a:fillRect/>
          </a:stretch>
        </p:blipFill>
        <p:spPr>
          <a:xfrm>
            <a:off x="622882" y="410991"/>
            <a:ext cx="7846573" cy="5571067"/>
          </a:xfrm>
          <a:prstGeom prst="rect">
            <a:avLst/>
          </a:prstGeom>
        </p:spPr>
      </p:pic>
      <p:sp>
        <p:nvSpPr>
          <p:cNvPr id="4" name="Espace réservé du pied de page 3">
            <a:extLst>
              <a:ext uri="{FF2B5EF4-FFF2-40B4-BE49-F238E27FC236}">
                <a16:creationId xmlns:a16="http://schemas.microsoft.com/office/drawing/2014/main" id="{23D53142-057B-9C49-819C-019200FC632B}"/>
              </a:ext>
            </a:extLst>
          </p:cNvPr>
          <p:cNvSpPr>
            <a:spLocks noGrp="1"/>
          </p:cNvSpPr>
          <p:nvPr>
            <p:ph type="ftr" sz="quarter" idx="11"/>
          </p:nvPr>
        </p:nvSpPr>
        <p:spPr>
          <a:xfrm>
            <a:off x="4038600" y="6356350"/>
            <a:ext cx="4114800" cy="365125"/>
          </a:xfrm>
        </p:spPr>
        <p:txBody>
          <a:bodyPr vert="horz" lIns="91440" tIns="45720" rIns="91440" bIns="45720" rtlCol="0" anchor="ctr">
            <a:normAutofit/>
          </a:bodyPr>
          <a:lstStyle/>
          <a:p>
            <a:pPr>
              <a:spcAft>
                <a:spcPts val="600"/>
              </a:spcAft>
            </a:pPr>
            <a:r>
              <a:rPr lang="en-US" kern="1200">
                <a:solidFill>
                  <a:schemeClr val="tx1">
                    <a:tint val="75000"/>
                  </a:schemeClr>
                </a:solidFill>
                <a:latin typeface="+mn-lt"/>
                <a:ea typeface="+mn-ea"/>
                <a:cs typeface="+mn-cs"/>
              </a:rPr>
              <a:t>Seconde 2019 - Elsa JUSTON LGT Bellevue</a:t>
            </a:r>
          </a:p>
        </p:txBody>
      </p:sp>
      <p:sp>
        <p:nvSpPr>
          <p:cNvPr id="7" name="ZoneTexte 6">
            <a:extLst>
              <a:ext uri="{FF2B5EF4-FFF2-40B4-BE49-F238E27FC236}">
                <a16:creationId xmlns:a16="http://schemas.microsoft.com/office/drawing/2014/main" id="{6818FE3A-F00F-E844-A5F5-CF14BF348D75}"/>
              </a:ext>
            </a:extLst>
          </p:cNvPr>
          <p:cNvSpPr txBox="1"/>
          <p:nvPr/>
        </p:nvSpPr>
        <p:spPr>
          <a:xfrm>
            <a:off x="9376476" y="1534332"/>
            <a:ext cx="2340244" cy="2585323"/>
          </a:xfrm>
          <a:prstGeom prst="rect">
            <a:avLst/>
          </a:prstGeom>
          <a:noFill/>
        </p:spPr>
        <p:txBody>
          <a:bodyPr wrap="square" rtlCol="0">
            <a:spAutoFit/>
          </a:bodyPr>
          <a:lstStyle/>
          <a:p>
            <a:r>
              <a:rPr lang="fr-FR" dirty="0"/>
              <a:t>ET/ Ou un article plus récent</a:t>
            </a:r>
          </a:p>
          <a:p>
            <a:endParaRPr lang="fr-FR" dirty="0"/>
          </a:p>
          <a:p>
            <a:r>
              <a:rPr lang="fr-FR" dirty="0"/>
              <a:t>https://www.france24.com/</a:t>
            </a:r>
            <a:r>
              <a:rPr lang="fr-FR" dirty="0" err="1"/>
              <a:t>fr</a:t>
            </a:r>
            <a:r>
              <a:rPr lang="fr-FR" dirty="0"/>
              <a:t>/20190725-libye-migrants-portes-disparus-oim-naufrage-mer-mediterranee</a:t>
            </a:r>
          </a:p>
        </p:txBody>
      </p:sp>
      <p:sp>
        <p:nvSpPr>
          <p:cNvPr id="8" name="Rectangle 7">
            <a:extLst>
              <a:ext uri="{FF2B5EF4-FFF2-40B4-BE49-F238E27FC236}">
                <a16:creationId xmlns:a16="http://schemas.microsoft.com/office/drawing/2014/main" id="{4249522B-617A-B045-8A6B-9F796C265F28}"/>
              </a:ext>
            </a:extLst>
          </p:cNvPr>
          <p:cNvSpPr/>
          <p:nvPr/>
        </p:nvSpPr>
        <p:spPr>
          <a:xfrm>
            <a:off x="622882" y="5982058"/>
            <a:ext cx="9461712" cy="703591"/>
          </a:xfrm>
          <a:prstGeom prst="rect">
            <a:avLst/>
          </a:prstGeom>
        </p:spPr>
        <p:txBody>
          <a:bodyPr wrap="square">
            <a:spAutoFit/>
          </a:bodyPr>
          <a:lstStyle/>
          <a:p>
            <a:pPr algn="just">
              <a:lnSpc>
                <a:spcPct val="115000"/>
              </a:lnSpc>
              <a:spcAft>
                <a:spcPts val="0"/>
              </a:spcAft>
            </a:pPr>
            <a:r>
              <a:rPr lang="fr-FR" b="1" dirty="0">
                <a:solidFill>
                  <a:srgbClr val="FF0000"/>
                </a:solidFill>
                <a:latin typeface="Arial" panose="020B0604020202020204" pitchFamily="34" charset="0"/>
                <a:ea typeface="Arial" panose="020B0604020202020204" pitchFamily="34" charset="0"/>
              </a:rPr>
              <a:t>Identifiez les acteurs qui sont de plus en plus impliqués dans la crise migratoire. </a:t>
            </a:r>
            <a:endParaRPr lang="fr-FR" sz="2000" dirty="0">
              <a:solidFill>
                <a:srgbClr val="FF0000"/>
              </a:solidFill>
              <a:latin typeface="Times New Roman" panose="02020603050405020304" pitchFamily="18" charset="0"/>
              <a:ea typeface="Times New Roman" panose="02020603050405020304" pitchFamily="18" charset="0"/>
            </a:endParaRPr>
          </a:p>
          <a:p>
            <a:pPr algn="just">
              <a:lnSpc>
                <a:spcPct val="115000"/>
              </a:lnSpc>
              <a:spcAft>
                <a:spcPts val="0"/>
              </a:spcAft>
            </a:pPr>
            <a:r>
              <a:rPr lang="fr-FR" b="1" dirty="0">
                <a:solidFill>
                  <a:srgbClr val="FF0000"/>
                </a:solidFill>
                <a:latin typeface="Arial" panose="020B0604020202020204" pitchFamily="34" charset="0"/>
                <a:ea typeface="Arial" panose="020B0604020202020204" pitchFamily="34" charset="0"/>
              </a:rPr>
              <a:t>Pourquoi l’accueil des migrants représente-t-il un défi pour l’Europe ? </a:t>
            </a:r>
            <a:endParaRPr lang="fr-FR" sz="2000" dirty="0">
              <a:solidFill>
                <a:srgbClr val="FF0000"/>
              </a:solidFill>
              <a:effectLst/>
              <a:latin typeface="Times New Roman" panose="02020603050405020304" pitchFamily="18" charset="0"/>
              <a:ea typeface="Times New Roman" panose="02020603050405020304" pitchFamily="18" charset="0"/>
            </a:endParaRPr>
          </a:p>
        </p:txBody>
      </p:sp>
      <p:sp>
        <p:nvSpPr>
          <p:cNvPr id="9" name="ZoneTexte 8">
            <a:extLst>
              <a:ext uri="{FF2B5EF4-FFF2-40B4-BE49-F238E27FC236}">
                <a16:creationId xmlns:a16="http://schemas.microsoft.com/office/drawing/2014/main" id="{9A80EF3D-9C61-5F4A-8668-1F62058CBB85}"/>
              </a:ext>
            </a:extLst>
          </p:cNvPr>
          <p:cNvSpPr txBox="1"/>
          <p:nvPr/>
        </p:nvSpPr>
        <p:spPr>
          <a:xfrm>
            <a:off x="1556080" y="5612726"/>
            <a:ext cx="598017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dirty="0">
                <a:cs typeface="Calibri"/>
              </a:rPr>
              <a:t>Manuel de seconde Le livre scolaire, 2019</a:t>
            </a:r>
          </a:p>
        </p:txBody>
      </p:sp>
    </p:spTree>
    <p:extLst>
      <p:ext uri="{BB962C8B-B14F-4D97-AF65-F5344CB8AC3E}">
        <p14:creationId xmlns:p14="http://schemas.microsoft.com/office/powerpoint/2010/main" val="263081536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TotalTime>
  <Words>903</Words>
  <Application>Microsoft Macintosh PowerPoint</Application>
  <PresentationFormat>Grand écran</PresentationFormat>
  <Paragraphs>76</Paragraphs>
  <Slides>30</Slides>
  <Notes>1</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30</vt:i4>
      </vt:variant>
    </vt:vector>
  </HeadingPairs>
  <TitlesOfParts>
    <vt:vector size="35" baseType="lpstr">
      <vt:lpstr>Arial</vt:lpstr>
      <vt:lpstr>Calibri</vt:lpstr>
      <vt:lpstr>Calibri Light</vt:lpstr>
      <vt:lpstr>Times New Roman</vt:lpstr>
      <vt:lpstr>Thème Office</vt:lpstr>
      <vt:lpstr>Thème 3 :Des mobilités généralisées </vt:lpstr>
      <vt:lpstr>Que dit le B.O.? </vt:lpstr>
      <vt:lpstr>Présentation PowerPoint</vt:lpstr>
      <vt:lpstr>Présentation PowerPoint</vt:lpstr>
      <vt:lpstr>ACCROCHE</vt:lpstr>
      <vt:lpstr>Présentation PowerPoint</vt:lpstr>
      <vt:lpstr>L’original:  Le Radeau de la méduse  Théodore Géricault (1918-1919)</vt:lpstr>
      <vt:lpstr>Présentation PowerPoint</vt:lpstr>
      <vt:lpstr>MISE EN PERSPECTIVE (2 à 3 heures) </vt:lpstr>
      <vt:lpstr>I. La mondialisation du tourisme</vt:lpstr>
      <vt:lpstr>Doc 3 : Aux origines du tourisme</vt:lpstr>
      <vt:lpstr>I. La mondialisation du tourisme </vt:lpstr>
      <vt:lpstr>I. La mondialisation du tourisme </vt:lpstr>
      <vt:lpstr>I. La mondialisation du tourisme</vt:lpstr>
      <vt:lpstr>Présentation PowerPoint</vt:lpstr>
      <vt:lpstr>Les Arcs – Savoie  (Wikipedia)</vt:lpstr>
      <vt:lpstr>Le parc à thème La maison de Mickey Disneyland Paris (Wikipedia)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II. Des migrations internationales croissantes  </vt:lpstr>
      <vt:lpstr>La Méditerranée, un espace migratoire</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Thème 3 :Des mobilités généralisées </dc:title>
  <dc:creator>Elsa JUSTON</dc:creator>
  <cp:lastModifiedBy>Elsa JUSTON</cp:lastModifiedBy>
  <cp:revision>4</cp:revision>
  <dcterms:created xsi:type="dcterms:W3CDTF">2019-11-12T22:29:39Z</dcterms:created>
  <dcterms:modified xsi:type="dcterms:W3CDTF">2020-01-06T15:12:23Z</dcterms:modified>
</cp:coreProperties>
</file>