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74" r:id="rId5"/>
    <p:sldId id="259" r:id="rId6"/>
    <p:sldId id="260" r:id="rId7"/>
    <p:sldId id="261" r:id="rId8"/>
    <p:sldId id="262" r:id="rId9"/>
    <p:sldId id="263" r:id="rId10"/>
    <p:sldId id="264" r:id="rId11"/>
    <p:sldId id="269" r:id="rId12"/>
    <p:sldId id="270" r:id="rId13"/>
    <p:sldId id="271" r:id="rId14"/>
    <p:sldId id="272" r:id="rId15"/>
    <p:sldId id="27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0" d="100"/>
          <a:sy n="60" d="100"/>
        </p:scale>
        <p:origin x="96" y="342"/>
      </p:cViewPr>
      <p:guideLst/>
    </p:cSldViewPr>
  </p:slideViewPr>
  <p:notesTextViewPr>
    <p:cViewPr>
      <p:scale>
        <a:sx n="1" d="1"/>
        <a:sy n="1" d="1"/>
      </p:scale>
      <p:origin x="0" y="0"/>
    </p:cViewPr>
  </p:notesTextViewPr>
  <p:sorterViewPr>
    <p:cViewPr>
      <p:scale>
        <a:sx n="100" d="100"/>
        <a:sy n="100" d="100"/>
      </p:scale>
      <p:origin x="0" y="-239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fr-FR" smtClean="0"/>
              <a:t>Modifiez le style du titre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fr-FR" smtClean="0"/>
              <a:t>Modifiez le style du titre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8DFA1846-DA80-1C48-A609-854EA85C59AD}" type="datetimeFigureOut">
              <a:rPr lang="en-US" dirty="0"/>
              <a:pPr/>
              <a:t>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2/1/2016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2/1/2016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fr-FR" smtClean="0"/>
              <a:t>Modifiez le style du titre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D0DF5E60-9974-AC48-9591-99C2BB44B7CF}" type="datetimeFigureOut">
              <a:rPr lang="en-US" dirty="0"/>
              <a:pPr/>
              <a:t>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fr-FR" smtClean="0"/>
              <a:t>Modifiez le style du titre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2/1/2016</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fr-FR" smtClean="0"/>
              <a:t>Modifiez le style du titre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18C79C5D-2A6F-F04D-97DA-BEF2467B64E4}" type="datetimeFigureOut">
              <a:rPr lang="en-US" dirty="0"/>
              <a:pPr/>
              <a:t>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fr-FR" smtClean="0"/>
              <a:t>Modifiez le style du titre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8DFA1846-DA80-1C48-A609-854EA85C59AD}" type="datetimeFigureOut">
              <a:rPr lang="en-US" dirty="0"/>
              <a:pPr/>
              <a:t>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fr-FR" smtClean="0"/>
              <a:t>Modifiez le style du titre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fr-FR" smtClean="0"/>
              <a:t>Modifiez les styles du texte du masque</a:t>
            </a:r>
          </a:p>
        </p:txBody>
      </p:sp>
      <p:sp>
        <p:nvSpPr>
          <p:cNvPr id="2" name="Date Placeholder 1"/>
          <p:cNvSpPr>
            <a:spLocks noGrp="1"/>
          </p:cNvSpPr>
          <p:nvPr>
            <p:ph type="dt" sz="half" idx="10"/>
          </p:nvPr>
        </p:nvSpPr>
        <p:spPr/>
        <p:txBody>
          <a:bodyPr/>
          <a:lstStyle/>
          <a:p>
            <a:fld id="{FBF54567-0DE4-3F47-BF90-CB84690072F9}" type="datetimeFigureOut">
              <a:rPr lang="en-US" dirty="0"/>
              <a:pPr/>
              <a:t>2/1/2016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fr-FR" smtClean="0"/>
              <a:t>Modifiez le style du titre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2/1/2016</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Formation Disciplinaire aux Nouveaux Programmes</a:t>
            </a:r>
            <a:endParaRPr lang="fr-FR" dirty="0"/>
          </a:p>
        </p:txBody>
      </p:sp>
      <p:sp>
        <p:nvSpPr>
          <p:cNvPr id="3" name="Sous-titre 2"/>
          <p:cNvSpPr>
            <a:spLocks noGrp="1"/>
          </p:cNvSpPr>
          <p:nvPr>
            <p:ph type="subTitle" idx="1"/>
          </p:nvPr>
        </p:nvSpPr>
        <p:spPr/>
        <p:txBody>
          <a:bodyPr>
            <a:noAutofit/>
          </a:bodyPr>
          <a:lstStyle/>
          <a:p>
            <a:r>
              <a:rPr lang="fr-FR" sz="4000" dirty="0" smtClean="0"/>
              <a:t>Lettres – Cycle 4</a:t>
            </a:r>
            <a:endParaRPr lang="fr-FR" sz="4000" dirty="0"/>
          </a:p>
        </p:txBody>
      </p:sp>
    </p:spTree>
    <p:extLst>
      <p:ext uri="{BB962C8B-B14F-4D97-AF65-F5344CB8AC3E}">
        <p14:creationId xmlns:p14="http://schemas.microsoft.com/office/powerpoint/2010/main" val="2305760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réforme : le prétexte à une refondation</a:t>
            </a:r>
            <a:endParaRPr lang="fr-FR" dirty="0"/>
          </a:p>
        </p:txBody>
      </p:sp>
      <p:sp>
        <p:nvSpPr>
          <p:cNvPr id="3" name="Espace réservé du contenu 2"/>
          <p:cNvSpPr>
            <a:spLocks noGrp="1"/>
          </p:cNvSpPr>
          <p:nvPr>
            <p:ph idx="1"/>
          </p:nvPr>
        </p:nvSpPr>
        <p:spPr/>
        <p:txBody>
          <a:bodyPr>
            <a:normAutofit lnSpcReduction="10000"/>
          </a:bodyPr>
          <a:lstStyle/>
          <a:p>
            <a:pPr marL="0" indent="0">
              <a:buNone/>
            </a:pPr>
            <a:r>
              <a:rPr lang="fr-FR" sz="3200" dirty="0" smtClean="0"/>
              <a:t>Redonner un sens plus vif à la lecture des textes</a:t>
            </a:r>
          </a:p>
          <a:p>
            <a:pPr marL="0" indent="0">
              <a:buNone/>
            </a:pPr>
            <a:endParaRPr lang="fr-FR" dirty="0" smtClean="0"/>
          </a:p>
          <a:p>
            <a:pPr marL="0" indent="0">
              <a:buNone/>
            </a:pPr>
            <a:r>
              <a:rPr lang="fr-FR" dirty="0"/>
              <a:t>	</a:t>
            </a:r>
            <a:r>
              <a:rPr lang="fr-FR" dirty="0" smtClean="0"/>
              <a:t>	- La précision des étiquettes ne doit pas empêcher de mettre les doigts dans la confiture… </a:t>
            </a:r>
          </a:p>
          <a:p>
            <a:pPr marL="0" indent="0">
              <a:buNone/>
            </a:pPr>
            <a:r>
              <a:rPr lang="fr-FR" dirty="0"/>
              <a:t>	</a:t>
            </a:r>
            <a:r>
              <a:rPr lang="fr-FR" dirty="0" smtClean="0"/>
              <a:t>	- Lutte contre un excès de formalisme, contre l’utilisation des textes comme prétextes didactiques à l’étude d’une notion</a:t>
            </a:r>
          </a:p>
          <a:p>
            <a:pPr marL="0" indent="0">
              <a:buNone/>
            </a:pPr>
            <a:r>
              <a:rPr lang="fr-FR" dirty="0"/>
              <a:t>	</a:t>
            </a:r>
            <a:r>
              <a:rPr lang="fr-FR" dirty="0" smtClean="0"/>
              <a:t>	- retrouver le plaisir de lire et la mission culturelle qui est la nôtre</a:t>
            </a:r>
            <a:endParaRPr lang="fr-FR" dirty="0"/>
          </a:p>
          <a:p>
            <a:pPr marL="0" indent="0">
              <a:buNone/>
            </a:pPr>
            <a:endParaRPr lang="fr-FR" dirty="0"/>
          </a:p>
          <a:p>
            <a:pPr marL="0" indent="0">
              <a:buNone/>
            </a:pPr>
            <a:r>
              <a:rPr lang="fr-FR" sz="3200" dirty="0" smtClean="0"/>
              <a:t>Refonder l’étude de la langue</a:t>
            </a:r>
          </a:p>
        </p:txBody>
      </p:sp>
    </p:spTree>
    <p:extLst>
      <p:ext uri="{BB962C8B-B14F-4D97-AF65-F5344CB8AC3E}">
        <p14:creationId xmlns:p14="http://schemas.microsoft.com/office/powerpoint/2010/main" val="1422912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Orientations générales</a:t>
            </a:r>
            <a:endParaRPr lang="fr-FR" dirty="0"/>
          </a:p>
        </p:txBody>
      </p:sp>
      <p:sp>
        <p:nvSpPr>
          <p:cNvPr id="3" name="Espace réservé du contenu 2"/>
          <p:cNvSpPr>
            <a:spLocks noGrp="1"/>
          </p:cNvSpPr>
          <p:nvPr>
            <p:ph idx="1"/>
          </p:nvPr>
        </p:nvSpPr>
        <p:spPr/>
        <p:txBody>
          <a:bodyPr/>
          <a:lstStyle/>
          <a:p>
            <a:r>
              <a:rPr lang="fr-FR" sz="2000" dirty="0" smtClean="0"/>
              <a:t>Le mot séquence n’est pas employé mais l’idée de la séquence est présente en filigrane : pas de changement</a:t>
            </a:r>
          </a:p>
          <a:p>
            <a:r>
              <a:rPr lang="fr-FR" sz="2000" dirty="0" smtClean="0"/>
              <a:t>Intégration plus forte au corpus de chaque séquence : </a:t>
            </a:r>
          </a:p>
          <a:p>
            <a:pPr lvl="2"/>
            <a:r>
              <a:rPr lang="fr-FR" sz="2000" dirty="0" smtClean="0"/>
              <a:t>- de l’histoire des arts</a:t>
            </a:r>
          </a:p>
          <a:p>
            <a:pPr lvl="2"/>
            <a:r>
              <a:rPr lang="fr-FR" sz="2000" dirty="0" smtClean="0"/>
              <a:t>- de l’éducation aux médias</a:t>
            </a:r>
          </a:p>
          <a:p>
            <a:pPr lvl="2"/>
            <a:r>
              <a:rPr lang="fr-FR" sz="2000" dirty="0" smtClean="0"/>
              <a:t>- de l’enseignement moral à travers des questionnements presque philosophiques</a:t>
            </a:r>
          </a:p>
          <a:p>
            <a:pPr lvl="2"/>
            <a:endParaRPr lang="fr-FR" dirty="0"/>
          </a:p>
          <a:p>
            <a:pPr lvl="2"/>
            <a:endParaRPr lang="fr-FR" dirty="0" smtClean="0"/>
          </a:p>
          <a:p>
            <a:pPr lvl="2"/>
            <a:endParaRPr lang="fr-FR" dirty="0"/>
          </a:p>
        </p:txBody>
      </p:sp>
    </p:spTree>
    <p:extLst>
      <p:ext uri="{BB962C8B-B14F-4D97-AF65-F5344CB8AC3E}">
        <p14:creationId xmlns:p14="http://schemas.microsoft.com/office/powerpoint/2010/main" val="1948106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Enseignement de l’oral</a:t>
            </a:r>
            <a:endParaRPr lang="fr-FR" dirty="0"/>
          </a:p>
        </p:txBody>
      </p:sp>
      <p:sp>
        <p:nvSpPr>
          <p:cNvPr id="3" name="Espace réservé du contenu 2"/>
          <p:cNvSpPr>
            <a:spLocks noGrp="1"/>
          </p:cNvSpPr>
          <p:nvPr>
            <p:ph idx="1"/>
          </p:nvPr>
        </p:nvSpPr>
        <p:spPr/>
        <p:txBody>
          <a:bodyPr/>
          <a:lstStyle/>
          <a:p>
            <a:r>
              <a:rPr lang="fr-FR" dirty="0" smtClean="0"/>
              <a:t>Il devient un enseignement explicite. </a:t>
            </a:r>
          </a:p>
          <a:p>
            <a:r>
              <a:rPr lang="fr-FR" dirty="0" smtClean="0"/>
              <a:t>Des séances doivent être consacrées à l’expression orale comme à l’expression écrite.</a:t>
            </a:r>
          </a:p>
          <a:p>
            <a:r>
              <a:rPr lang="fr-FR" dirty="0" smtClean="0"/>
              <a:t>L’utilisation des TICE pour travailler sur les enregistrements des élèves est presque indispensable.</a:t>
            </a:r>
          </a:p>
          <a:p>
            <a:r>
              <a:rPr lang="fr-FR" dirty="0" smtClean="0"/>
              <a:t>L’oral comprend la capacité à écouter.</a:t>
            </a:r>
          </a:p>
          <a:p>
            <a:r>
              <a:rPr lang="fr-FR" dirty="0" smtClean="0"/>
              <a:t>La relation oral / écrit doit être spécifiquement travaillée.</a:t>
            </a:r>
            <a:endParaRPr lang="fr-FR" dirty="0"/>
          </a:p>
        </p:txBody>
      </p:sp>
    </p:spTree>
    <p:extLst>
      <p:ext uri="{BB962C8B-B14F-4D97-AF65-F5344CB8AC3E}">
        <p14:creationId xmlns:p14="http://schemas.microsoft.com/office/powerpoint/2010/main" val="4216689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Lecture / Compréhension / Interprétation</a:t>
            </a:r>
            <a:endParaRPr lang="fr-FR" dirty="0"/>
          </a:p>
        </p:txBody>
      </p:sp>
      <p:sp>
        <p:nvSpPr>
          <p:cNvPr id="3" name="Espace réservé du contenu 2"/>
          <p:cNvSpPr>
            <a:spLocks noGrp="1"/>
          </p:cNvSpPr>
          <p:nvPr>
            <p:ph idx="1"/>
          </p:nvPr>
        </p:nvSpPr>
        <p:spPr/>
        <p:txBody>
          <a:bodyPr>
            <a:normAutofit/>
          </a:bodyPr>
          <a:lstStyle/>
          <a:p>
            <a:r>
              <a:rPr lang="fr-FR" sz="2000" dirty="0" smtClean="0"/>
              <a:t>La compréhension est étudiée à part et fait l’objet d’un enseignement explicite (construction du sens, prise d’indices, émission d’hypothèses)</a:t>
            </a:r>
          </a:p>
          <a:p>
            <a:r>
              <a:rPr lang="fr-FR" sz="2000" dirty="0" smtClean="0"/>
              <a:t>Faire place à l’idée du sujet lecteur : se fonder sur la réception du texte par les élèves, ce qu’ils en retiennent, ce qui les touche, ce que cela fait résonner chez eux</a:t>
            </a:r>
          </a:p>
          <a:p>
            <a:r>
              <a:rPr lang="fr-FR" sz="2000" dirty="0" smtClean="0"/>
              <a:t>L’interprétation doit se fonder sur des outils d’analyse SIMPLES et PEU NOMBREUX. L’analyse littéraire de la cohérence interne du texte n’est pas la priorité. Il faut privilégier sa mise en relation externe avec le lecteur, les autres œuvres, le monde.</a:t>
            </a:r>
          </a:p>
          <a:p>
            <a:endParaRPr lang="fr-FR" sz="2000" dirty="0"/>
          </a:p>
        </p:txBody>
      </p:sp>
    </p:spTree>
    <p:extLst>
      <p:ext uri="{BB962C8B-B14F-4D97-AF65-F5344CB8AC3E}">
        <p14:creationId xmlns:p14="http://schemas.microsoft.com/office/powerpoint/2010/main" val="610860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Une entrée intéressante : les 4 pôles de la lecture</a:t>
            </a:r>
            <a:endParaRPr lang="fr-FR" dirty="0"/>
          </a:p>
        </p:txBody>
      </p:sp>
      <p:sp>
        <p:nvSpPr>
          <p:cNvPr id="3" name="Espace réservé du contenu 2"/>
          <p:cNvSpPr>
            <a:spLocks noGrp="1"/>
          </p:cNvSpPr>
          <p:nvPr>
            <p:ph idx="1"/>
          </p:nvPr>
        </p:nvSpPr>
        <p:spPr>
          <a:xfrm>
            <a:off x="818712" y="2222287"/>
            <a:ext cx="10554574" cy="4295744"/>
          </a:xfrm>
        </p:spPr>
        <p:txBody>
          <a:bodyPr>
            <a:normAutofit/>
          </a:bodyPr>
          <a:lstStyle/>
          <a:p>
            <a:r>
              <a:rPr lang="fr-FR" sz="2800" dirty="0" smtClean="0"/>
              <a:t>La compréhension ( littérale)</a:t>
            </a:r>
          </a:p>
          <a:p>
            <a:r>
              <a:rPr lang="fr-FR" sz="2800" dirty="0" smtClean="0"/>
              <a:t>Le rapport avec soi : ce que j’en pense, ce que cela me fait</a:t>
            </a:r>
          </a:p>
          <a:p>
            <a:r>
              <a:rPr lang="fr-FR" sz="2800" dirty="0" smtClean="0"/>
              <a:t>L’analyse littéraire</a:t>
            </a:r>
          </a:p>
          <a:p>
            <a:r>
              <a:rPr lang="fr-FR" sz="2800" dirty="0" smtClean="0"/>
              <a:t>La mise en réseau culturelle avec d’autres œuvres, arts, disciplines</a:t>
            </a:r>
          </a:p>
          <a:p>
            <a:pPr marL="0" indent="0">
              <a:buNone/>
            </a:pPr>
            <a:endParaRPr lang="fr-FR" sz="2800" dirty="0"/>
          </a:p>
        </p:txBody>
      </p:sp>
    </p:spTree>
    <p:extLst>
      <p:ext uri="{BB962C8B-B14F-4D97-AF65-F5344CB8AC3E}">
        <p14:creationId xmlns:p14="http://schemas.microsoft.com/office/powerpoint/2010/main" val="2667426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Ces 4 pôles de la lecture permettent de…</a:t>
            </a:r>
            <a:endParaRPr lang="fr-FR" dirty="0"/>
          </a:p>
        </p:txBody>
      </p:sp>
      <p:sp>
        <p:nvSpPr>
          <p:cNvPr id="3" name="Espace réservé du contenu 2"/>
          <p:cNvSpPr>
            <a:spLocks noGrp="1"/>
          </p:cNvSpPr>
          <p:nvPr>
            <p:ph idx="1"/>
          </p:nvPr>
        </p:nvSpPr>
        <p:spPr/>
        <p:txBody>
          <a:bodyPr/>
          <a:lstStyle/>
          <a:p>
            <a:r>
              <a:rPr lang="fr-FR" sz="2800" dirty="0" smtClean="0"/>
              <a:t>Différencier</a:t>
            </a:r>
          </a:p>
          <a:p>
            <a:r>
              <a:rPr lang="fr-FR" sz="2800" dirty="0" smtClean="0"/>
              <a:t>Diversifier</a:t>
            </a:r>
          </a:p>
          <a:p>
            <a:r>
              <a:rPr lang="fr-FR" sz="2800" dirty="0" smtClean="0"/>
              <a:t>Traiter de l’éducation morale et civique et de l’histoire des arts</a:t>
            </a:r>
          </a:p>
          <a:p>
            <a:r>
              <a:rPr lang="fr-FR" sz="2800" dirty="0" smtClean="0"/>
              <a:t>Faire écrire les élèves ( Journal du lecteur </a:t>
            </a:r>
            <a:r>
              <a:rPr lang="fr-FR" dirty="0" smtClean="0"/>
              <a:t>)</a:t>
            </a:r>
          </a:p>
        </p:txBody>
      </p:sp>
    </p:spTree>
    <p:extLst>
      <p:ext uri="{BB962C8B-B14F-4D97-AF65-F5344CB8AC3E}">
        <p14:creationId xmlns:p14="http://schemas.microsoft.com/office/powerpoint/2010/main" val="1479754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L’étude de la langue : axée sur la production</a:t>
            </a:r>
            <a:endParaRPr lang="fr-FR" dirty="0"/>
          </a:p>
        </p:txBody>
      </p:sp>
      <p:sp>
        <p:nvSpPr>
          <p:cNvPr id="3" name="Espace réservé du contenu 2"/>
          <p:cNvSpPr>
            <a:spLocks noGrp="1"/>
          </p:cNvSpPr>
          <p:nvPr>
            <p:ph idx="1"/>
          </p:nvPr>
        </p:nvSpPr>
        <p:spPr/>
        <p:txBody>
          <a:bodyPr/>
          <a:lstStyle/>
          <a:p>
            <a:r>
              <a:rPr lang="fr-FR" dirty="0" smtClean="0"/>
              <a:t>Priorité cycle 3 : l’orthographe. </a:t>
            </a:r>
            <a:r>
              <a:rPr lang="fr-FR" dirty="0" err="1" smtClean="0"/>
              <a:t>Cylcle</a:t>
            </a:r>
            <a:r>
              <a:rPr lang="fr-FR" dirty="0" smtClean="0"/>
              <a:t> 4: la syntaxe</a:t>
            </a:r>
          </a:p>
          <a:p>
            <a:r>
              <a:rPr lang="fr-FR" dirty="0" smtClean="0"/>
              <a:t>Idée de </a:t>
            </a:r>
            <a:r>
              <a:rPr lang="fr-FR" b="1" dirty="0" smtClean="0"/>
              <a:t>compétence langagière </a:t>
            </a:r>
            <a:r>
              <a:rPr lang="fr-FR" dirty="0" smtClean="0"/>
              <a:t>: un accent très fort est mis sur les situations de production orale et écrite. Pas d’exercices d’application. Imaginer des activités spécifiques de transfert, des consignes d’écriture originales intégrant des contraintes grammaticales.</a:t>
            </a:r>
          </a:p>
          <a:p>
            <a:r>
              <a:rPr lang="fr-FR" dirty="0" smtClean="0"/>
              <a:t>La connaissance encyclopédique n’est pas privilégiée : lutte contre l’inflation des termes. La terminologie est donnée dans les nouveaux programmes. L’objectif n’est pas la mémorisation des règles ou des étiquettes, mais </a:t>
            </a:r>
            <a:r>
              <a:rPr lang="fr-FR" b="1" dirty="0" smtClean="0"/>
              <a:t>la capacité à écrire</a:t>
            </a:r>
            <a:r>
              <a:rPr lang="fr-FR" dirty="0" smtClean="0"/>
              <a:t>.</a:t>
            </a:r>
          </a:p>
        </p:txBody>
      </p:sp>
    </p:spTree>
    <p:extLst>
      <p:ext uri="{BB962C8B-B14F-4D97-AF65-F5344CB8AC3E}">
        <p14:creationId xmlns:p14="http://schemas.microsoft.com/office/powerpoint/2010/main" val="3494647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Etude de la langue </a:t>
            </a:r>
            <a:endParaRPr lang="fr-FR" dirty="0"/>
          </a:p>
        </p:txBody>
      </p:sp>
      <p:sp>
        <p:nvSpPr>
          <p:cNvPr id="3" name="Espace réservé du contenu 2"/>
          <p:cNvSpPr>
            <a:spLocks noGrp="1"/>
          </p:cNvSpPr>
          <p:nvPr>
            <p:ph idx="1"/>
          </p:nvPr>
        </p:nvSpPr>
        <p:spPr/>
        <p:txBody>
          <a:bodyPr>
            <a:normAutofit fontScale="92500" lnSpcReduction="20000"/>
          </a:bodyPr>
          <a:lstStyle/>
          <a:p>
            <a:pPr marL="285750" indent="-285750">
              <a:buFontTx/>
              <a:buChar char="-"/>
            </a:pPr>
            <a:r>
              <a:rPr lang="fr-FR" dirty="0"/>
              <a:t>La séparation grammaire/orthographe/conjugaison n’a pas lieu d’être. Exemple : une entrée par « le verbe » qui permet de couvrir tous les aspects. </a:t>
            </a:r>
          </a:p>
          <a:p>
            <a:pPr marL="285750" indent="-285750">
              <a:buFontTx/>
              <a:buChar char="-"/>
            </a:pPr>
            <a:r>
              <a:rPr lang="fr-FR" dirty="0"/>
              <a:t>La conjugaison est approchée par ses régularités ( apprendre les terminaisons par personnes plutôt que par temps par exemple)</a:t>
            </a:r>
          </a:p>
          <a:p>
            <a:pPr marL="285750" indent="-285750">
              <a:buFontTx/>
              <a:buChar char="-"/>
            </a:pPr>
            <a:r>
              <a:rPr lang="fr-FR" dirty="0"/>
              <a:t>- pour le lexique, privilégier la mise en relation du sens et de l’orthographe, à travers des travaux sur </a:t>
            </a:r>
            <a:r>
              <a:rPr lang="fr-FR" dirty="0" smtClean="0"/>
              <a:t>l’étymologie </a:t>
            </a:r>
            <a:r>
              <a:rPr lang="fr-FR" dirty="0"/>
              <a:t>et la dérivation…</a:t>
            </a:r>
          </a:p>
          <a:p>
            <a:pPr marL="285750" indent="-285750">
              <a:buFontTx/>
              <a:buChar char="-"/>
            </a:pPr>
            <a:r>
              <a:rPr lang="fr-FR" dirty="0"/>
              <a:t>- Ne pas relier à toute force l’étude de la langue aux activités de lecture : on ne peut se contenter de saisir les occasions données par les textes littéraires. L’étude de la langue a besoin d’un horaire régulier et spécifique et d’une systématicité.</a:t>
            </a:r>
          </a:p>
          <a:p>
            <a:pPr marL="285750" indent="-285750">
              <a:buFontTx/>
              <a:buChar char="-"/>
            </a:pPr>
            <a:r>
              <a:rPr lang="fr-FR" dirty="0"/>
              <a:t>Des démarches préconisées et nouvelles :</a:t>
            </a:r>
          </a:p>
          <a:p>
            <a:pPr marL="285750" indent="-285750">
              <a:buFontTx/>
              <a:buChar char="-"/>
            </a:pPr>
            <a:r>
              <a:rPr lang="fr-FR" dirty="0"/>
              <a:t>- approche comparative écrit / oral</a:t>
            </a:r>
          </a:p>
          <a:p>
            <a:pPr marL="285750" indent="-285750">
              <a:buFontTx/>
              <a:buChar char="-"/>
            </a:pPr>
            <a:r>
              <a:rPr lang="fr-FR" dirty="0"/>
              <a:t>- travailler sur des corpus larges, provenant des écrits des élèves, des textes littéraires ou non, d’énoncés divers, et qui favorisent la comparaison / transformation / tri des occurrences</a:t>
            </a:r>
          </a:p>
          <a:p>
            <a:endParaRPr lang="fr-FR" dirty="0"/>
          </a:p>
        </p:txBody>
      </p:sp>
    </p:spTree>
    <p:extLst>
      <p:ext uri="{BB962C8B-B14F-4D97-AF65-F5344CB8AC3E}">
        <p14:creationId xmlns:p14="http://schemas.microsoft.com/office/powerpoint/2010/main" val="2728418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Didactique de l’écriture / Préconisations</a:t>
            </a:r>
            <a:endParaRPr lang="fr-FR" dirty="0"/>
          </a:p>
        </p:txBody>
      </p:sp>
      <p:sp>
        <p:nvSpPr>
          <p:cNvPr id="3" name="Espace réservé du contenu 2"/>
          <p:cNvSpPr>
            <a:spLocks noGrp="1"/>
          </p:cNvSpPr>
          <p:nvPr>
            <p:ph idx="1"/>
          </p:nvPr>
        </p:nvSpPr>
        <p:spPr/>
        <p:txBody>
          <a:bodyPr>
            <a:normAutofit lnSpcReduction="10000"/>
          </a:bodyPr>
          <a:lstStyle/>
          <a:p>
            <a:pPr marL="0" indent="0">
              <a:buNone/>
            </a:pPr>
            <a:r>
              <a:rPr lang="fr-FR" sz="2000" dirty="0" smtClean="0"/>
              <a:t>Proposer des activités d’écriture variées, fréquentes, courtes ou longues</a:t>
            </a:r>
          </a:p>
          <a:p>
            <a:pPr marL="0" indent="0">
              <a:buNone/>
            </a:pPr>
            <a:r>
              <a:rPr lang="fr-FR" sz="2000" dirty="0" smtClean="0"/>
              <a:t>Systématiser la production d’écrit en étude de la langue</a:t>
            </a:r>
          </a:p>
          <a:p>
            <a:pPr marL="0" indent="0">
              <a:buNone/>
            </a:pPr>
            <a:r>
              <a:rPr lang="fr-FR" sz="2000" dirty="0" smtClean="0"/>
              <a:t>Recourir régulièrement à l’écrit de travail : brouillon, compte-rendu, résumé…</a:t>
            </a:r>
          </a:p>
          <a:p>
            <a:pPr marL="0" indent="0">
              <a:buNone/>
            </a:pPr>
            <a:r>
              <a:rPr lang="fr-FR" sz="2000" dirty="0" smtClean="0"/>
              <a:t>Relire et faire évoluer son texte devient une compétence explicite : corriger mais aussi enrichir, faire des pastiches, écrire en transposant ou en modifiant les consignes</a:t>
            </a:r>
          </a:p>
          <a:p>
            <a:pPr marL="0" indent="0">
              <a:buNone/>
            </a:pPr>
            <a:r>
              <a:rPr lang="fr-FR" sz="2000" dirty="0" smtClean="0"/>
              <a:t>L’écrit ne doit pas être systématiquement évalué. Il doit être dédramatisé, et rendu fréquent. </a:t>
            </a:r>
          </a:p>
          <a:p>
            <a:pPr marL="0" indent="0">
              <a:buNone/>
            </a:pPr>
            <a:r>
              <a:rPr lang="fr-FR" sz="2000" dirty="0" smtClean="0"/>
              <a:t>Par exemple, le questionnaire de lecture peut être remplacé par un résumé ou « </a:t>
            </a:r>
            <a:r>
              <a:rPr lang="fr-FR" sz="2000" dirty="0" err="1" smtClean="0"/>
              <a:t>racontage</a:t>
            </a:r>
            <a:r>
              <a:rPr lang="fr-FR" sz="2000" dirty="0" smtClean="0"/>
              <a:t> » à écrire.</a:t>
            </a:r>
          </a:p>
          <a:p>
            <a:endParaRPr lang="fr-FR" dirty="0"/>
          </a:p>
        </p:txBody>
      </p:sp>
    </p:spTree>
    <p:extLst>
      <p:ext uri="{BB962C8B-B14F-4D97-AF65-F5344CB8AC3E}">
        <p14:creationId xmlns:p14="http://schemas.microsoft.com/office/powerpoint/2010/main" val="3812651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Nouvelles modalités d’enseignement : AP</a:t>
            </a:r>
            <a:endParaRPr lang="fr-FR" dirty="0"/>
          </a:p>
        </p:txBody>
      </p:sp>
      <p:sp>
        <p:nvSpPr>
          <p:cNvPr id="3" name="Espace réservé du contenu 2"/>
          <p:cNvSpPr>
            <a:spLocks noGrp="1"/>
          </p:cNvSpPr>
          <p:nvPr>
            <p:ph idx="1"/>
          </p:nvPr>
        </p:nvSpPr>
        <p:spPr/>
        <p:txBody>
          <a:bodyPr/>
          <a:lstStyle/>
          <a:p>
            <a:pPr lvl="0" fontAlgn="base"/>
            <a:r>
              <a:rPr lang="fr-FR" dirty="0"/>
              <a:t>plutôt une posture qu'un dispositif. C'est un levier pour réformer cette posture. </a:t>
            </a:r>
          </a:p>
          <a:p>
            <a:pPr lvl="0" fontAlgn="base"/>
            <a:r>
              <a:rPr lang="fr-FR" dirty="0"/>
              <a:t>Elève : une personne. Différenciation. c'est le sens de la notion de parcours.</a:t>
            </a:r>
          </a:p>
          <a:p>
            <a:pPr lvl="0" fontAlgn="base"/>
            <a:r>
              <a:rPr lang="fr-FR" dirty="0"/>
              <a:t>Il faut toujours des compétences clairement identifiées, et aider l'élève à faire le transfert/retour dans la classe. </a:t>
            </a:r>
          </a:p>
          <a:p>
            <a:endParaRPr lang="fr-FR" dirty="0"/>
          </a:p>
        </p:txBody>
      </p:sp>
    </p:spTree>
    <p:extLst>
      <p:ext uri="{BB962C8B-B14F-4D97-AF65-F5344CB8AC3E}">
        <p14:creationId xmlns:p14="http://schemas.microsoft.com/office/powerpoint/2010/main" val="3731100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Exemples de ce que l’on peut faire en AP</a:t>
            </a:r>
            <a:endParaRPr lang="fr-FR" dirty="0"/>
          </a:p>
        </p:txBody>
      </p:sp>
      <p:sp>
        <p:nvSpPr>
          <p:cNvPr id="3" name="Espace réservé du contenu 2"/>
          <p:cNvSpPr>
            <a:spLocks noGrp="1"/>
          </p:cNvSpPr>
          <p:nvPr>
            <p:ph idx="1"/>
          </p:nvPr>
        </p:nvSpPr>
        <p:spPr/>
        <p:txBody>
          <a:bodyPr/>
          <a:lstStyle/>
          <a:p>
            <a:pPr lvl="0" fontAlgn="base"/>
            <a:r>
              <a:rPr lang="en-US" dirty="0" err="1"/>
              <a:t>Explicitation</a:t>
            </a:r>
            <a:r>
              <a:rPr lang="en-US" dirty="0"/>
              <a:t> des </a:t>
            </a:r>
            <a:r>
              <a:rPr lang="en-US" dirty="0" err="1"/>
              <a:t>démarches</a:t>
            </a:r>
            <a:r>
              <a:rPr lang="en-US" dirty="0"/>
              <a:t>, </a:t>
            </a:r>
            <a:r>
              <a:rPr lang="en-US" dirty="0" err="1"/>
              <a:t>métacognition</a:t>
            </a:r>
            <a:r>
              <a:rPr lang="en-US" dirty="0"/>
              <a:t>. </a:t>
            </a:r>
            <a:r>
              <a:rPr lang="en-US" dirty="0" err="1"/>
              <a:t>Verbalisation</a:t>
            </a:r>
            <a:r>
              <a:rPr lang="en-US" dirty="0"/>
              <a:t> des </a:t>
            </a:r>
            <a:r>
              <a:rPr lang="en-US" dirty="0" err="1"/>
              <a:t>erreurs</a:t>
            </a:r>
            <a:r>
              <a:rPr lang="en-US" dirty="0"/>
              <a:t>, des </a:t>
            </a:r>
            <a:r>
              <a:rPr lang="en-US" dirty="0" err="1"/>
              <a:t>procédures</a:t>
            </a:r>
            <a:r>
              <a:rPr lang="en-US" dirty="0"/>
              <a:t> </a:t>
            </a:r>
            <a:r>
              <a:rPr lang="en-US" dirty="0" err="1"/>
              <a:t>employées</a:t>
            </a:r>
            <a:r>
              <a:rPr lang="en-US" dirty="0"/>
              <a:t>. </a:t>
            </a:r>
            <a:r>
              <a:rPr lang="en-US" dirty="0" err="1"/>
              <a:t>Travailler</a:t>
            </a:r>
            <a:r>
              <a:rPr lang="en-US" dirty="0"/>
              <a:t> sur les </a:t>
            </a:r>
            <a:r>
              <a:rPr lang="en-US" dirty="0" err="1"/>
              <a:t>représentations</a:t>
            </a:r>
            <a:r>
              <a:rPr lang="en-US" dirty="0"/>
              <a:t> des </a:t>
            </a:r>
            <a:r>
              <a:rPr lang="en-US" dirty="0" err="1"/>
              <a:t>élèves</a:t>
            </a:r>
            <a:r>
              <a:rPr lang="en-US" dirty="0"/>
              <a:t> (lire, </a:t>
            </a:r>
            <a:r>
              <a:rPr lang="en-US" dirty="0" err="1"/>
              <a:t>c'est</a:t>
            </a:r>
            <a:r>
              <a:rPr lang="en-US" dirty="0"/>
              <a:t> </a:t>
            </a:r>
            <a:r>
              <a:rPr lang="en-US" dirty="0" err="1"/>
              <a:t>répondre</a:t>
            </a:r>
            <a:r>
              <a:rPr lang="en-US" dirty="0"/>
              <a:t> à des questions, </a:t>
            </a:r>
            <a:r>
              <a:rPr lang="en-US" dirty="0" err="1"/>
              <a:t>écrire</a:t>
            </a:r>
            <a:r>
              <a:rPr lang="en-US" dirty="0"/>
              <a:t>, </a:t>
            </a:r>
            <a:r>
              <a:rPr lang="en-US" dirty="0" err="1"/>
              <a:t>c'est</a:t>
            </a:r>
            <a:r>
              <a:rPr lang="en-US" dirty="0"/>
              <a:t> ne pas faire de </a:t>
            </a:r>
            <a:r>
              <a:rPr lang="en-US" dirty="0" err="1" smtClean="0"/>
              <a:t>faute</a:t>
            </a:r>
            <a:r>
              <a:rPr lang="en-US" dirty="0" smtClean="0"/>
              <a:t>). </a:t>
            </a:r>
            <a:r>
              <a:rPr lang="en-US" dirty="0"/>
              <a:t>Faire place à la parole de </a:t>
            </a:r>
            <a:r>
              <a:rPr lang="en-US" dirty="0" err="1"/>
              <a:t>chacun</a:t>
            </a:r>
            <a:r>
              <a:rPr lang="en-US" dirty="0"/>
              <a:t>, </a:t>
            </a:r>
            <a:endParaRPr lang="en-US" dirty="0" smtClean="0"/>
          </a:p>
          <a:p>
            <a:pPr lvl="0" fontAlgn="base"/>
            <a:r>
              <a:rPr lang="fr-FR" dirty="0" smtClean="0"/>
              <a:t>Recherche </a:t>
            </a:r>
            <a:r>
              <a:rPr lang="fr-FR" dirty="0"/>
              <a:t>documentaire</a:t>
            </a:r>
          </a:p>
          <a:p>
            <a:pPr lvl="0" fontAlgn="base"/>
            <a:r>
              <a:rPr lang="fr-FR" dirty="0"/>
              <a:t>Travail en </a:t>
            </a:r>
            <a:r>
              <a:rPr lang="fr-FR" dirty="0" smtClean="0"/>
              <a:t>groupes</a:t>
            </a:r>
          </a:p>
          <a:p>
            <a:pPr fontAlgn="base"/>
            <a:r>
              <a:rPr lang="fr-FR" sz="2400" b="1" dirty="0"/>
              <a:t>Lecture silencieuse / journal du lecteur</a:t>
            </a:r>
            <a:endParaRPr lang="fr-FR" sz="2400" dirty="0"/>
          </a:p>
          <a:p>
            <a:pPr lvl="0" fontAlgn="base"/>
            <a:endParaRPr lang="fr-FR" dirty="0"/>
          </a:p>
          <a:p>
            <a:endParaRPr lang="fr-FR" dirty="0"/>
          </a:p>
        </p:txBody>
      </p:sp>
    </p:spTree>
    <p:extLst>
      <p:ext uri="{BB962C8B-B14F-4D97-AF65-F5344CB8AC3E}">
        <p14:creationId xmlns:p14="http://schemas.microsoft.com/office/powerpoint/2010/main" val="3133984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Co-intervention</a:t>
            </a:r>
            <a:endParaRPr lang="fr-FR" dirty="0"/>
          </a:p>
        </p:txBody>
      </p:sp>
      <p:sp>
        <p:nvSpPr>
          <p:cNvPr id="3" name="Espace réservé du contenu 2"/>
          <p:cNvSpPr>
            <a:spLocks noGrp="1"/>
          </p:cNvSpPr>
          <p:nvPr>
            <p:ph idx="1"/>
          </p:nvPr>
        </p:nvSpPr>
        <p:spPr/>
        <p:txBody>
          <a:bodyPr/>
          <a:lstStyle/>
          <a:p>
            <a:pPr lvl="0" fontAlgn="base"/>
            <a:r>
              <a:rPr lang="fr-FR" dirty="0" smtClean="0"/>
              <a:t>Cela </a:t>
            </a:r>
            <a:r>
              <a:rPr lang="fr-FR" dirty="0"/>
              <a:t>ne s'improvise pas. </a:t>
            </a:r>
            <a:endParaRPr lang="fr-FR" dirty="0" smtClean="0"/>
          </a:p>
          <a:p>
            <a:pPr lvl="0" fontAlgn="base"/>
            <a:r>
              <a:rPr lang="fr-FR" dirty="0" smtClean="0"/>
              <a:t>On doit préparer : ce </a:t>
            </a:r>
            <a:r>
              <a:rPr lang="fr-FR" dirty="0"/>
              <a:t>que chacun va faire, quand, avec quels élèves, à quel endroit </a:t>
            </a:r>
            <a:r>
              <a:rPr lang="fr-FR" dirty="0" smtClean="0"/>
              <a:t> </a:t>
            </a:r>
          </a:p>
          <a:p>
            <a:pPr lvl="0" fontAlgn="base"/>
            <a:r>
              <a:rPr lang="fr-FR" dirty="0" smtClean="0"/>
              <a:t>1er </a:t>
            </a:r>
            <a:r>
              <a:rPr lang="fr-FR" dirty="0"/>
              <a:t>scénario : le professeur en plus sert de coach pour certains élèves</a:t>
            </a:r>
            <a:r>
              <a:rPr lang="fr-FR" dirty="0" smtClean="0"/>
              <a:t>.</a:t>
            </a:r>
          </a:p>
          <a:p>
            <a:pPr lvl="0" fontAlgn="base"/>
            <a:r>
              <a:rPr lang="fr-FR" dirty="0" smtClean="0"/>
              <a:t> </a:t>
            </a:r>
            <a:r>
              <a:rPr lang="fr-FR" dirty="0"/>
              <a:t>2ème scénario : le professeur rassemble autour de lui des élèves pour faire autrement ce que les autres font avec le premier. </a:t>
            </a:r>
            <a:endParaRPr lang="fr-FR" dirty="0" smtClean="0"/>
          </a:p>
          <a:p>
            <a:pPr lvl="0" fontAlgn="base"/>
            <a:r>
              <a:rPr lang="fr-FR" dirty="0" smtClean="0"/>
              <a:t>3ème </a:t>
            </a:r>
            <a:r>
              <a:rPr lang="fr-FR" dirty="0"/>
              <a:t>scénario ( </a:t>
            </a:r>
            <a:r>
              <a:rPr lang="fr-FR" dirty="0" err="1"/>
              <a:t>cf</a:t>
            </a:r>
            <a:r>
              <a:rPr lang="fr-FR" dirty="0"/>
              <a:t> fiches qui accompagnent le référentiel de l'</a:t>
            </a:r>
            <a:r>
              <a:rPr lang="fr-FR" dirty="0" err="1"/>
              <a:t>education</a:t>
            </a:r>
            <a:r>
              <a:rPr lang="fr-FR" dirty="0"/>
              <a:t> prioritaire) : le deuxième professeur observe. Essentiel pour mettre en place les deux premiers scénarios. </a:t>
            </a:r>
          </a:p>
          <a:p>
            <a:endParaRPr lang="fr-FR" dirty="0"/>
          </a:p>
          <a:p>
            <a:endParaRPr lang="fr-FR" dirty="0"/>
          </a:p>
        </p:txBody>
      </p:sp>
    </p:spTree>
    <p:extLst>
      <p:ext uri="{BB962C8B-B14F-4D97-AF65-F5344CB8AC3E}">
        <p14:creationId xmlns:p14="http://schemas.microsoft.com/office/powerpoint/2010/main" val="3547547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LCA : enseignement de complément</a:t>
            </a:r>
            <a:endParaRPr lang="fr-FR" dirty="0"/>
          </a:p>
        </p:txBody>
      </p:sp>
      <p:sp>
        <p:nvSpPr>
          <p:cNvPr id="3" name="Espace réservé du contenu 2"/>
          <p:cNvSpPr>
            <a:spLocks noGrp="1"/>
          </p:cNvSpPr>
          <p:nvPr>
            <p:ph idx="1"/>
          </p:nvPr>
        </p:nvSpPr>
        <p:spPr/>
        <p:txBody>
          <a:bodyPr>
            <a:normAutofit/>
          </a:bodyPr>
          <a:lstStyle/>
          <a:p>
            <a:r>
              <a:rPr lang="fr-FR" sz="2400" dirty="0"/>
              <a:t>Selon le décret, ce sont les professeurs de LC qui prennent en charge cet enseignement. La mise en place est rendue possible par la DH supplémentaire. 1h / 2h / 2h au </a:t>
            </a:r>
            <a:r>
              <a:rPr lang="fr-FR" sz="2400" dirty="0" smtClean="0"/>
              <a:t>maximum</a:t>
            </a:r>
          </a:p>
          <a:p>
            <a:r>
              <a:rPr lang="fr-FR" sz="2400" dirty="0" smtClean="0"/>
              <a:t>Annualisation </a:t>
            </a:r>
            <a:r>
              <a:rPr lang="fr-FR" sz="2400" dirty="0"/>
              <a:t>: mettre l'EPI déclencheur, puis l'enseignement de complément ( par exemple 1h30 par semaine sur la moitié de l'année)</a:t>
            </a:r>
          </a:p>
          <a:p>
            <a:endParaRPr lang="fr-FR" dirty="0"/>
          </a:p>
          <a:p>
            <a:endParaRPr lang="fr-FR" dirty="0"/>
          </a:p>
        </p:txBody>
      </p:sp>
    </p:spTree>
    <p:extLst>
      <p:ext uri="{BB962C8B-B14F-4D97-AF65-F5344CB8AC3E}">
        <p14:creationId xmlns:p14="http://schemas.microsoft.com/office/powerpoint/2010/main" val="3933355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EPI LCA</a:t>
            </a:r>
            <a:endParaRPr lang="fr-FR" dirty="0"/>
          </a:p>
        </p:txBody>
      </p:sp>
      <p:sp>
        <p:nvSpPr>
          <p:cNvPr id="3" name="Espace réservé du contenu 2"/>
          <p:cNvSpPr>
            <a:spLocks noGrp="1"/>
          </p:cNvSpPr>
          <p:nvPr>
            <p:ph idx="1"/>
          </p:nvPr>
        </p:nvSpPr>
        <p:spPr>
          <a:xfrm>
            <a:off x="810000" y="2508738"/>
            <a:ext cx="9740769" cy="3350061"/>
          </a:xfrm>
        </p:spPr>
        <p:txBody>
          <a:bodyPr>
            <a:normAutofit fontScale="92500" lnSpcReduction="20000"/>
          </a:bodyPr>
          <a:lstStyle/>
          <a:p>
            <a:r>
              <a:rPr lang="fr-FR" sz="2000" dirty="0"/>
              <a:t>Démocratisation de l'enseignement des langues anciennes. </a:t>
            </a:r>
          </a:p>
          <a:p>
            <a:r>
              <a:rPr lang="fr-FR" sz="2000" dirty="0"/>
              <a:t>Au service de la construction des apprentissages disciplinaires : les objectifs sont en LCA. Les programmes de LCA  doivent intégrer des passerelles possibles avec les autres objectifs disciplinaires. </a:t>
            </a:r>
          </a:p>
          <a:p>
            <a:r>
              <a:rPr lang="fr-FR" sz="2000" dirty="0"/>
              <a:t>Deux scénarios possibles : présence ou absence du professeur de lettres classiques. </a:t>
            </a:r>
          </a:p>
          <a:p>
            <a:r>
              <a:rPr lang="fr-FR" sz="2000" dirty="0"/>
              <a:t>En cas d'absence, la tentation est forte de réduire l'EPI à la culture et de consacrer l'enseignement de complément à la langue... Ce serait dommage, il vaut mieux que les professeurs impliqués soient formés ou soient capables par eux-mêmes de proposer des activités linguistiques. Au </a:t>
            </a:r>
            <a:r>
              <a:rPr lang="fr-FR" sz="2000" dirty="0" smtClean="0"/>
              <a:t>cœur </a:t>
            </a:r>
            <a:r>
              <a:rPr lang="fr-FR" sz="2000" dirty="0"/>
              <a:t>de l'EPI LCA, il devrait y avoir au moins un peu de texte.</a:t>
            </a:r>
          </a:p>
          <a:p>
            <a:endParaRPr lang="fr-FR" sz="2000" dirty="0"/>
          </a:p>
          <a:p>
            <a:endParaRPr lang="fr-FR" dirty="0"/>
          </a:p>
          <a:p>
            <a:endParaRPr lang="fr-FR" dirty="0"/>
          </a:p>
        </p:txBody>
      </p:sp>
    </p:spTree>
    <p:extLst>
      <p:ext uri="{BB962C8B-B14F-4D97-AF65-F5344CB8AC3E}">
        <p14:creationId xmlns:p14="http://schemas.microsoft.com/office/powerpoint/2010/main" val="9375562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is">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TM03457503[[fn=Concis]]</Template>
  <TotalTime>1251</TotalTime>
  <Words>832</Words>
  <Application>Microsoft Office PowerPoint</Application>
  <PresentationFormat>Grand écran</PresentationFormat>
  <Paragraphs>80</Paragraphs>
  <Slides>15</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15</vt:i4>
      </vt:variant>
    </vt:vector>
  </HeadingPairs>
  <TitlesOfParts>
    <vt:vector size="18" baseType="lpstr">
      <vt:lpstr>Century Gothic</vt:lpstr>
      <vt:lpstr>Wingdings 2</vt:lpstr>
      <vt:lpstr>Concis</vt:lpstr>
      <vt:lpstr>Formation Disciplinaire aux Nouveaux Programmes</vt:lpstr>
      <vt:lpstr>La réforme : le prétexte à une refondation</vt:lpstr>
      <vt:lpstr>Orientations générales</vt:lpstr>
      <vt:lpstr>Enseignement de l’oral</vt:lpstr>
      <vt:lpstr>Lecture / Compréhension / Interprétation</vt:lpstr>
      <vt:lpstr>Une entrée intéressante : les 4 pôles de la lecture</vt:lpstr>
      <vt:lpstr>Ces 4 pôles de la lecture permettent de…</vt:lpstr>
      <vt:lpstr>L’étude de la langue : axée sur la production</vt:lpstr>
      <vt:lpstr>Etude de la langue </vt:lpstr>
      <vt:lpstr>Didactique de l’écriture / Préconisations</vt:lpstr>
      <vt:lpstr>Nouvelles modalités d’enseignement : AP</vt:lpstr>
      <vt:lpstr>Exemples de ce que l’on peut faire en AP</vt:lpstr>
      <vt:lpstr>Co-intervention</vt:lpstr>
      <vt:lpstr>LCA : enseignement de complément</vt:lpstr>
      <vt:lpstr>EPI LCA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 Disciplinaire aux Nouveaux Programmes</dc:title>
  <dc:creator>DSI</dc:creator>
  <cp:lastModifiedBy>Marius</cp:lastModifiedBy>
  <cp:revision>12</cp:revision>
  <dcterms:created xsi:type="dcterms:W3CDTF">2015-12-01T20:20:28Z</dcterms:created>
  <dcterms:modified xsi:type="dcterms:W3CDTF">2016-02-01T22:00:06Z</dcterms:modified>
</cp:coreProperties>
</file>