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79" r:id="rId3"/>
    <p:sldId id="280" r:id="rId4"/>
    <p:sldId id="257" r:id="rId5"/>
    <p:sldId id="259" r:id="rId6"/>
    <p:sldId id="258" r:id="rId7"/>
    <p:sldId id="260" r:id="rId8"/>
    <p:sldId id="261" r:id="rId9"/>
    <p:sldId id="262" r:id="rId10"/>
    <p:sldId id="264" r:id="rId11"/>
    <p:sldId id="281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3F4D2-2A8F-48A1-90CE-F9C808A8EFD6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3FDEC-EE9D-48A6-BF6D-73205CC7A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3FDEC-EE9D-48A6-BF6D-73205CC7A893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5BC6D-0C55-485F-998A-C6FE4DB3EA0E}" type="datetimeFigureOut">
              <a:rPr lang="fr-FR" smtClean="0"/>
              <a:pPr/>
              <a:t>14/04/2011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A0E9F-163C-4EF4-AA14-A8DCF8BBDBA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ll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1988840"/>
            <a:ext cx="7990656" cy="244827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bg2"/>
                </a:solidFill>
                <a:latin typeface="Californian FB" pitchFamily="18" charset="0"/>
              </a:rPr>
              <a:t>Le lexique dans les nouveaux programmes</a:t>
            </a:r>
            <a:r>
              <a:rPr lang="fr-FR" dirty="0" smtClean="0">
                <a:latin typeface="Californian FB" pitchFamily="18" charset="0"/>
              </a:rPr>
              <a:t/>
            </a:r>
            <a:br>
              <a:rPr lang="fr-FR" dirty="0" smtClean="0">
                <a:latin typeface="Californian FB" pitchFamily="18" charset="0"/>
              </a:rPr>
            </a:br>
            <a:endParaRPr lang="fr-FR" dirty="0">
              <a:latin typeface="Californian FB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2132856"/>
            <a:ext cx="7772400" cy="316835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bg2"/>
                </a:solidFill>
                <a:latin typeface="Californian FB" pitchFamily="18" charset="0"/>
              </a:rPr>
              <a:t>Dans le cadre de l’accompagnement personnalisé: </a:t>
            </a:r>
            <a:br>
              <a:rPr lang="fr-FR" dirty="0" smtClean="0">
                <a:solidFill>
                  <a:schemeClr val="bg2"/>
                </a:solidFill>
                <a:latin typeface="Californian FB" pitchFamily="18" charset="0"/>
              </a:rPr>
            </a:br>
            <a:r>
              <a:rPr lang="fr-FR" dirty="0" smtClean="0">
                <a:solidFill>
                  <a:schemeClr val="bg2"/>
                </a:solidFill>
                <a:latin typeface="Californian FB" pitchFamily="18" charset="0"/>
              </a:rPr>
              <a:t/>
            </a:r>
            <a:br>
              <a:rPr lang="fr-FR" dirty="0" smtClean="0">
                <a:solidFill>
                  <a:schemeClr val="bg2"/>
                </a:solidFill>
                <a:latin typeface="Californian FB" pitchFamily="18" charset="0"/>
              </a:rPr>
            </a:br>
            <a:r>
              <a:rPr lang="fr-FR" dirty="0" smtClean="0">
                <a:solidFill>
                  <a:schemeClr val="bg2"/>
                </a:solidFill>
                <a:latin typeface="Californian FB" pitchFamily="18" charset="0"/>
              </a:rPr>
              <a:t>un Exemple de mise en œuvre.</a:t>
            </a:r>
            <a:endParaRPr lang="fr-FR" dirty="0">
              <a:solidFill>
                <a:schemeClr val="bg2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04664"/>
            <a:ext cx="8363272" cy="59766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8000" dirty="0" smtClean="0">
                <a:latin typeface="Californian FB" pitchFamily="18" charset="0"/>
              </a:rPr>
              <a:t>Créez ses mots-croisés à partir d’</a:t>
            </a:r>
            <a:r>
              <a:rPr lang="fr-FR" sz="8000" dirty="0" err="1" smtClean="0">
                <a:latin typeface="Californian FB" pitchFamily="18" charset="0"/>
              </a:rPr>
              <a:t>HotPotatoes</a:t>
            </a:r>
            <a:r>
              <a:rPr lang="fr-FR" sz="4000" dirty="0" smtClean="0">
                <a:latin typeface="Californian FB" pitchFamily="18" charset="0"/>
              </a:rPr>
              <a:t>©</a:t>
            </a:r>
            <a:endParaRPr lang="fr-FR" sz="4000" dirty="0">
              <a:latin typeface="Californian FB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8094" t="833" r="25559" b="20281"/>
          <a:stretch>
            <a:fillRect/>
          </a:stretch>
        </p:blipFill>
        <p:spPr bwMode="auto">
          <a:xfrm>
            <a:off x="3995936" y="836712"/>
            <a:ext cx="486568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95536" y="980728"/>
            <a:ext cx="3008313" cy="9361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fr-FR" sz="1100" dirty="0" smtClean="0"/>
          </a:p>
          <a:p>
            <a:r>
              <a:rPr lang="fr-FR" sz="2400" dirty="0" smtClean="0">
                <a:latin typeface="Californian FB" pitchFamily="18" charset="0"/>
              </a:rPr>
              <a:t>Cliquez sur  JCROSS</a:t>
            </a:r>
            <a:endParaRPr lang="fr-FR" sz="2400" dirty="0">
              <a:latin typeface="Californian FB" pitchFamily="18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2411760" y="1916832"/>
            <a:ext cx="3096344" cy="2232248"/>
          </a:xfrm>
          <a:prstGeom prst="straightConnector1">
            <a:avLst/>
          </a:prstGeom>
          <a:ln w="38100" cmpd="sng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38736" cy="6046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Cette page apparait…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42958" b="4931"/>
          <a:stretch>
            <a:fillRect/>
          </a:stretch>
        </p:blipFill>
        <p:spPr bwMode="auto">
          <a:xfrm>
            <a:off x="4139952" y="1340768"/>
            <a:ext cx="482453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25025" b="18906"/>
          <a:stretch>
            <a:fillRect/>
          </a:stretch>
        </p:blipFill>
        <p:spPr bwMode="auto">
          <a:xfrm>
            <a:off x="3635896" y="476672"/>
            <a:ext cx="5112568" cy="5398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0" y="2276872"/>
            <a:ext cx="2195736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Californian FB" pitchFamily="18" charset="0"/>
              </a:rPr>
              <a:t>Cliquez sur   « Grille »</a:t>
            </a:r>
          </a:p>
          <a:p>
            <a:r>
              <a:rPr lang="fr-FR" sz="2400" dirty="0" smtClean="0">
                <a:latin typeface="Californian FB" pitchFamily="18" charset="0"/>
              </a:rPr>
              <a:t>puis sur « Générer grille automatique »</a:t>
            </a:r>
            <a:endParaRPr lang="fr-FR" sz="2400" dirty="0">
              <a:latin typeface="Californian FB" pitchFamily="18" charset="0"/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 rot="5400000" flipH="1" flipV="1">
            <a:off x="2195736" y="836712"/>
            <a:ext cx="2232248" cy="2232248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11720" b="20899"/>
          <a:stretch>
            <a:fillRect/>
          </a:stretch>
        </p:blipFill>
        <p:spPr bwMode="auto">
          <a:xfrm>
            <a:off x="3563888" y="404664"/>
            <a:ext cx="5149080" cy="534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51520" y="1700808"/>
            <a:ext cx="2808312" cy="30469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Californian FB" pitchFamily="18" charset="0"/>
              </a:rPr>
              <a:t>Dans la fenêtre qui s’affiche,  inscrivez vos </a:t>
            </a:r>
            <a:r>
              <a:rPr lang="fr-FR" sz="2400" b="1" u="sng" dirty="0" smtClean="0">
                <a:latin typeface="Californian FB" pitchFamily="18" charset="0"/>
              </a:rPr>
              <a:t>mots à deviner </a:t>
            </a:r>
            <a:r>
              <a:rPr lang="fr-FR" sz="2400" dirty="0" smtClean="0">
                <a:latin typeface="Californian FB" pitchFamily="18" charset="0"/>
              </a:rPr>
              <a:t>en majuscules.</a:t>
            </a:r>
          </a:p>
          <a:p>
            <a:endParaRPr lang="fr-FR" sz="2400" dirty="0" smtClean="0">
              <a:latin typeface="Californian FB" pitchFamily="18" charset="0"/>
            </a:endParaRPr>
          </a:p>
          <a:p>
            <a:r>
              <a:rPr lang="fr-FR" sz="2400" dirty="0" smtClean="0">
                <a:latin typeface="Californian FB" pitchFamily="18" charset="0"/>
              </a:rPr>
              <a:t>Cliquez sur entrée pour aller à la ligne pour chaque mot.</a:t>
            </a:r>
            <a:endParaRPr lang="fr-FR" sz="2400" dirty="0">
              <a:latin typeface="Californian FB" pitchFamily="18" charset="0"/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3059832" y="2276872"/>
            <a:ext cx="2304256" cy="576064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9512" y="1600201"/>
            <a:ext cx="2736304" cy="118072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Cliquez sur « Générer grille »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15077" b="18840"/>
          <a:stretch>
            <a:fillRect/>
          </a:stretch>
        </p:blipFill>
        <p:spPr bwMode="auto">
          <a:xfrm>
            <a:off x="3671392" y="548680"/>
            <a:ext cx="5472608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/>
          <p:nvPr/>
        </p:nvCxnSpPr>
        <p:spPr>
          <a:xfrm>
            <a:off x="2915816" y="1844824"/>
            <a:ext cx="4104456" cy="108012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1124744"/>
            <a:ext cx="3034680" cy="7920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Cliquez sur « Définitions »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t="2068" r="41029" b="36923"/>
          <a:stretch>
            <a:fillRect/>
          </a:stretch>
        </p:blipFill>
        <p:spPr bwMode="auto">
          <a:xfrm>
            <a:off x="3347864" y="836712"/>
            <a:ext cx="531150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avec flèche 5"/>
          <p:cNvCxnSpPr/>
          <p:nvPr/>
        </p:nvCxnSpPr>
        <p:spPr>
          <a:xfrm rot="16200000" flipH="1">
            <a:off x="2267744" y="2204864"/>
            <a:ext cx="1584176" cy="1008112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1520" y="332656"/>
            <a:ext cx="3024336" cy="604867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dirty="0" smtClean="0">
                <a:latin typeface="Californian FB" pitchFamily="18" charset="0"/>
              </a:rPr>
              <a:t>Pour chaque mot  à définir, inscrivez la définition dans la case blanche ci-contre.</a:t>
            </a:r>
          </a:p>
          <a:p>
            <a:pPr>
              <a:buNone/>
            </a:pPr>
            <a:endParaRPr lang="fr-FR" dirty="0">
              <a:latin typeface="Californian FB" pitchFamily="18" charset="0"/>
            </a:endParaRPr>
          </a:p>
          <a:p>
            <a:pPr>
              <a:buNone/>
            </a:pPr>
            <a:endParaRPr lang="fr-FR" dirty="0" smtClean="0">
              <a:latin typeface="Californian FB" pitchFamily="18" charset="0"/>
            </a:endParaRPr>
          </a:p>
          <a:p>
            <a:pPr>
              <a:buNone/>
            </a:pPr>
            <a:endParaRPr lang="fr-FR" dirty="0" smtClean="0">
              <a:latin typeface="Californian FB" pitchFamily="18" charset="0"/>
            </a:endParaRPr>
          </a:p>
          <a:p>
            <a:pPr>
              <a:buNone/>
            </a:pPr>
            <a:r>
              <a:rPr lang="fr-FR" dirty="0" smtClean="0">
                <a:latin typeface="Californian FB" pitchFamily="18" charset="0"/>
              </a:rPr>
              <a:t>Puis cliquez sur </a:t>
            </a:r>
            <a:r>
              <a:rPr lang="fr-FR" b="1" u="sng" dirty="0" smtClean="0">
                <a:latin typeface="Californian FB" pitchFamily="18" charset="0"/>
              </a:rPr>
              <a:t>OK</a:t>
            </a:r>
          </a:p>
          <a:p>
            <a:pPr>
              <a:buNone/>
            </a:pPr>
            <a:endParaRPr lang="fr-FR" dirty="0" smtClean="0">
              <a:latin typeface="Californian FB" pitchFamily="18" charset="0"/>
            </a:endParaRPr>
          </a:p>
          <a:p>
            <a:pPr>
              <a:buNone/>
            </a:pPr>
            <a:endParaRPr lang="fr-FR" dirty="0">
              <a:latin typeface="Californian FB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797" r="30100" b="23036"/>
          <a:stretch>
            <a:fillRect/>
          </a:stretch>
        </p:blipFill>
        <p:spPr bwMode="auto">
          <a:xfrm>
            <a:off x="3491880" y="0"/>
            <a:ext cx="5472608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avec flèche 5"/>
          <p:cNvCxnSpPr/>
          <p:nvPr/>
        </p:nvCxnSpPr>
        <p:spPr>
          <a:xfrm>
            <a:off x="3275856" y="1340768"/>
            <a:ext cx="2520280" cy="648072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V="1">
            <a:off x="3275856" y="2204864"/>
            <a:ext cx="5040560" cy="252028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36912"/>
            <a:ext cx="2952328" cy="348925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dirty="0" smtClean="0">
                <a:latin typeface="Californian FB" pitchFamily="18" charset="0"/>
              </a:rPr>
              <a:t>Cliquez sur le terme suivant et répétez votre manipulation.</a:t>
            </a:r>
          </a:p>
          <a:p>
            <a:pPr>
              <a:buNone/>
            </a:pPr>
            <a:r>
              <a:rPr lang="fr-FR" dirty="0" smtClean="0">
                <a:latin typeface="Californian FB" pitchFamily="18" charset="0"/>
              </a:rPr>
              <a:t>N’oubliez pas de cliquer sur </a:t>
            </a:r>
            <a:r>
              <a:rPr lang="fr-FR" b="1" u="sng" dirty="0" smtClean="0">
                <a:latin typeface="Californian FB" pitchFamily="18" charset="0"/>
              </a:rPr>
              <a:t>OK</a:t>
            </a:r>
            <a:r>
              <a:rPr lang="fr-FR" dirty="0" smtClean="0">
                <a:latin typeface="Californian FB" pitchFamily="18" charset="0"/>
              </a:rPr>
              <a:t> à chaque fois que vous avez fini d ’écrire votre définition.</a:t>
            </a:r>
          </a:p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797" r="30100" b="23036"/>
          <a:stretch>
            <a:fillRect/>
          </a:stretch>
        </p:blipFill>
        <p:spPr bwMode="auto">
          <a:xfrm>
            <a:off x="3635896" y="1052736"/>
            <a:ext cx="5272219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avec flèche 5"/>
          <p:cNvCxnSpPr/>
          <p:nvPr/>
        </p:nvCxnSpPr>
        <p:spPr>
          <a:xfrm flipV="1">
            <a:off x="3203848" y="2708920"/>
            <a:ext cx="2808312" cy="1296144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38736" cy="4349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Lorsque vous avez fini avec la case « horizontalement » passez à la case « verticalement ».</a:t>
            </a:r>
          </a:p>
          <a:p>
            <a:pPr>
              <a:buNone/>
            </a:pPr>
            <a:endParaRPr lang="fr-FR" sz="2400" dirty="0" smtClean="0">
              <a:latin typeface="Californian FB" pitchFamily="18" charset="0"/>
            </a:endParaRPr>
          </a:p>
          <a:p>
            <a:pPr>
              <a:buNone/>
            </a:pPr>
            <a:endParaRPr lang="fr-FR" sz="2400" dirty="0" smtClean="0">
              <a:latin typeface="Californian FB" pitchFamily="18" charset="0"/>
            </a:endParaRPr>
          </a:p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N’oubliez pas de cliquer sur OK à chaque fin de définition.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22618" b="20000"/>
          <a:stretch>
            <a:fillRect/>
          </a:stretch>
        </p:blipFill>
        <p:spPr bwMode="auto">
          <a:xfrm>
            <a:off x="4211960" y="188640"/>
            <a:ext cx="465872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/>
          <p:nvPr/>
        </p:nvCxnSpPr>
        <p:spPr>
          <a:xfrm flipV="1">
            <a:off x="3995936" y="2780928"/>
            <a:ext cx="2016224" cy="216024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3995936" y="3429000"/>
            <a:ext cx="4032448" cy="144016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3275856" cy="223224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Relisez vous, corrigez vos fautes d’orthographe.</a:t>
            </a:r>
          </a:p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Lorsque vous avez fini, cliquez sur </a:t>
            </a:r>
            <a:r>
              <a:rPr lang="fr-FR" sz="2400" b="1" u="sng" dirty="0" smtClean="0">
                <a:latin typeface="Californian FB" pitchFamily="18" charset="0"/>
              </a:rPr>
              <a:t>OK</a:t>
            </a:r>
            <a:r>
              <a:rPr lang="fr-FR" sz="2400" dirty="0" smtClean="0">
                <a:latin typeface="Californian FB" pitchFamily="18" charset="0"/>
              </a:rPr>
              <a:t>.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27358" b="22357"/>
          <a:stretch>
            <a:fillRect/>
          </a:stretch>
        </p:blipFill>
        <p:spPr bwMode="auto">
          <a:xfrm>
            <a:off x="3671184" y="908720"/>
            <a:ext cx="540581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>
            <a:stCxn id="3" idx="3"/>
          </p:cNvCxnSpPr>
          <p:nvPr/>
        </p:nvCxnSpPr>
        <p:spPr>
          <a:xfrm>
            <a:off x="3275856" y="2384884"/>
            <a:ext cx="4032448" cy="1836204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1520" y="1556792"/>
            <a:ext cx="2962672" cy="161277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Ecrivez le titre de vos mots croisés dans la case ci-contre.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62661" b="21552"/>
          <a:stretch>
            <a:fillRect/>
          </a:stretch>
        </p:blipFill>
        <p:spPr bwMode="auto">
          <a:xfrm>
            <a:off x="4228328" y="188640"/>
            <a:ext cx="4876884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>
            <a:stCxn id="3" idx="3"/>
          </p:cNvCxnSpPr>
          <p:nvPr/>
        </p:nvCxnSpPr>
        <p:spPr>
          <a:xfrm flipV="1">
            <a:off x="3214192" y="1988840"/>
            <a:ext cx="1141784" cy="37434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9512" y="1484784"/>
            <a:ext cx="4038600" cy="7920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Enregistrez votre grille 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69689" b="30231"/>
          <a:stretch>
            <a:fillRect/>
          </a:stretch>
        </p:blipFill>
        <p:spPr bwMode="auto">
          <a:xfrm>
            <a:off x="4788023" y="404664"/>
            <a:ext cx="4228833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>
            <a:stCxn id="3" idx="3"/>
          </p:cNvCxnSpPr>
          <p:nvPr/>
        </p:nvCxnSpPr>
        <p:spPr>
          <a:xfrm flipV="1">
            <a:off x="4218112" y="1052736"/>
            <a:ext cx="1145976" cy="828092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1520" y="1124745"/>
            <a:ext cx="2736304" cy="39604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Donnez un nom à votre document </a:t>
            </a:r>
          </a:p>
          <a:p>
            <a:pPr>
              <a:buNone/>
            </a:pPr>
            <a:endParaRPr lang="fr-FR" sz="2400" dirty="0">
              <a:latin typeface="Californian FB" pitchFamily="18" charset="0"/>
            </a:endParaRPr>
          </a:p>
          <a:p>
            <a:pPr>
              <a:buNone/>
            </a:pPr>
            <a:endParaRPr lang="fr-FR" sz="2400" dirty="0" smtClean="0">
              <a:latin typeface="Californian FB" pitchFamily="18" charset="0"/>
            </a:endParaRPr>
          </a:p>
          <a:p>
            <a:pPr>
              <a:buNone/>
            </a:pPr>
            <a:endParaRPr lang="fr-FR" sz="2400" dirty="0">
              <a:latin typeface="Californian FB" pitchFamily="18" charset="0"/>
            </a:endParaRPr>
          </a:p>
          <a:p>
            <a:pPr>
              <a:buNone/>
            </a:pPr>
            <a:endParaRPr lang="fr-FR" sz="2400" dirty="0" smtClean="0">
              <a:latin typeface="Californian FB" pitchFamily="18" charset="0"/>
            </a:endParaRPr>
          </a:p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puis cliquez sur « Enregistrer »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30567" b="24723"/>
          <a:stretch>
            <a:fillRect/>
          </a:stretch>
        </p:blipFill>
        <p:spPr bwMode="auto">
          <a:xfrm>
            <a:off x="3491880" y="0"/>
            <a:ext cx="565212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/>
          <p:nvPr/>
        </p:nvCxnSpPr>
        <p:spPr>
          <a:xfrm>
            <a:off x="2987824" y="1772816"/>
            <a:ext cx="3744416" cy="180020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2987824" y="3646612"/>
            <a:ext cx="5472608" cy="1006524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1520" y="2636912"/>
            <a:ext cx="3787080" cy="136815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Cliquez sur </a:t>
            </a:r>
            <a:r>
              <a:rPr lang="fr-FR" sz="2400" b="1" u="sng" dirty="0" smtClean="0">
                <a:latin typeface="Californian FB" pitchFamily="18" charset="0"/>
              </a:rPr>
              <a:t>Fichier</a:t>
            </a:r>
            <a:r>
              <a:rPr lang="fr-FR" sz="2400" dirty="0" smtClean="0">
                <a:latin typeface="Californian FB" pitchFamily="18" charset="0"/>
              </a:rPr>
              <a:t> puis sur Export impression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62557" b="30231"/>
          <a:stretch>
            <a:fillRect/>
          </a:stretch>
        </p:blipFill>
        <p:spPr bwMode="auto">
          <a:xfrm>
            <a:off x="4788024" y="764703"/>
            <a:ext cx="4176464" cy="437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>
            <a:stCxn id="3" idx="3"/>
          </p:cNvCxnSpPr>
          <p:nvPr/>
        </p:nvCxnSpPr>
        <p:spPr>
          <a:xfrm flipV="1">
            <a:off x="4038600" y="2708920"/>
            <a:ext cx="821432" cy="612068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23528" y="1600201"/>
            <a:ext cx="1800200" cy="8206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2400" dirty="0" smtClean="0">
                <a:latin typeface="Californian FB" pitchFamily="18" charset="0"/>
              </a:rPr>
              <a:t>Cliquez sur </a:t>
            </a:r>
            <a:r>
              <a:rPr lang="fr-FR" sz="2400" b="1" u="sng" dirty="0" smtClean="0">
                <a:latin typeface="Californian FB" pitchFamily="18" charset="0"/>
              </a:rPr>
              <a:t>OK</a:t>
            </a:r>
            <a:endParaRPr lang="fr-FR" sz="2400" b="1" u="sng" dirty="0">
              <a:latin typeface="Californian FB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1292" r="16303" b="27895"/>
          <a:stretch>
            <a:fillRect/>
          </a:stretch>
        </p:blipFill>
        <p:spPr bwMode="auto">
          <a:xfrm>
            <a:off x="3347864" y="404664"/>
            <a:ext cx="5616624" cy="566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>
            <a:stCxn id="3" idx="3"/>
          </p:cNvCxnSpPr>
          <p:nvPr/>
        </p:nvCxnSpPr>
        <p:spPr>
          <a:xfrm>
            <a:off x="2123728" y="2010545"/>
            <a:ext cx="3528392" cy="2498575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314600" cy="326895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Cliquez sur </a:t>
            </a:r>
            <a:r>
              <a:rPr lang="fr-FR" sz="2400" b="1" u="sng" dirty="0" smtClean="0">
                <a:latin typeface="Californian FB" pitchFamily="18" charset="0"/>
              </a:rPr>
              <a:t>Fichier</a:t>
            </a:r>
            <a:r>
              <a:rPr lang="fr-FR" sz="2400" dirty="0" smtClean="0">
                <a:latin typeface="Californian FB" pitchFamily="18" charset="0"/>
              </a:rPr>
              <a:t> </a:t>
            </a:r>
          </a:p>
          <a:p>
            <a:pPr>
              <a:buNone/>
            </a:pPr>
            <a:endParaRPr lang="fr-FR" sz="2400" dirty="0" smtClean="0">
              <a:latin typeface="Californian FB" pitchFamily="18" charset="0"/>
            </a:endParaRPr>
          </a:p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puis sur </a:t>
            </a:r>
          </a:p>
          <a:p>
            <a:pPr>
              <a:buNone/>
            </a:pPr>
            <a:r>
              <a:rPr lang="fr-FR" sz="2400" b="1" u="sng" dirty="0" smtClean="0">
                <a:latin typeface="Californian FB" pitchFamily="18" charset="0"/>
              </a:rPr>
              <a:t>Aperçu avant impression</a:t>
            </a:r>
            <a:endParaRPr lang="fr-FR" sz="2400" b="1" u="sng" dirty="0">
              <a:latin typeface="Californian FB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36258" b="7239"/>
          <a:stretch>
            <a:fillRect/>
          </a:stretch>
        </p:blipFill>
        <p:spPr bwMode="auto">
          <a:xfrm>
            <a:off x="3779912" y="0"/>
            <a:ext cx="5205624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/>
          <p:nvPr/>
        </p:nvCxnSpPr>
        <p:spPr>
          <a:xfrm flipV="1">
            <a:off x="2771800" y="2564904"/>
            <a:ext cx="1152128" cy="936104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6928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Cliquez sur Mise en page puis cochez la case « imprimer le fond de page ».</a:t>
            </a:r>
          </a:p>
          <a:p>
            <a:pPr>
              <a:buNone/>
            </a:pPr>
            <a:endParaRPr lang="fr-FR" sz="2400" dirty="0" smtClean="0">
              <a:latin typeface="Californian FB" pitchFamily="18" charset="0"/>
            </a:endParaRPr>
          </a:p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Puis cliquez sur Ok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50180" b="21552"/>
          <a:stretch>
            <a:fillRect/>
          </a:stretch>
        </p:blipFill>
        <p:spPr bwMode="auto">
          <a:xfrm>
            <a:off x="4648200" y="260649"/>
            <a:ext cx="479893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/>
          <p:nvPr/>
        </p:nvCxnSpPr>
        <p:spPr>
          <a:xfrm flipV="1">
            <a:off x="3635896" y="1988840"/>
            <a:ext cx="1512168" cy="1224136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3779912" y="3068960"/>
            <a:ext cx="2808312" cy="504056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9512" y="476672"/>
            <a:ext cx="3538736" cy="8206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fornian FB" pitchFamily="18" charset="0"/>
              </a:rPr>
              <a:t>Cliquez sur « Imprimer. »</a:t>
            </a:r>
            <a:endParaRPr lang="fr-FR" sz="2400" dirty="0">
              <a:latin typeface="Californian FB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t="3135" r="40954" b="4383"/>
          <a:stretch>
            <a:fillRect/>
          </a:stretch>
        </p:blipFill>
        <p:spPr bwMode="auto">
          <a:xfrm>
            <a:off x="3818966" y="2060848"/>
            <a:ext cx="5151623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cteur droit avec flèche 4"/>
          <p:cNvCxnSpPr/>
          <p:nvPr/>
        </p:nvCxnSpPr>
        <p:spPr>
          <a:xfrm>
            <a:off x="1619672" y="1340768"/>
            <a:ext cx="2232248" cy="792088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852936"/>
            <a:ext cx="82296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fr-FR" b="1" dirty="0" smtClean="0">
                <a:solidFill>
                  <a:schemeClr val="bg2"/>
                </a:solidFill>
                <a:latin typeface="Californian FB" pitchFamily="18" charset="0"/>
              </a:rPr>
              <a:t>A vous de jouer !</a:t>
            </a:r>
            <a:endParaRPr lang="fr-FR" b="1" dirty="0">
              <a:solidFill>
                <a:schemeClr val="bg2"/>
              </a:solidFill>
              <a:latin typeface="Californian FB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212</Words>
  <Application>Microsoft Office PowerPoint</Application>
  <PresentationFormat>Affichage à l'écran (4:3)</PresentationFormat>
  <Paragraphs>67</Paragraphs>
  <Slides>22</Slides>
  <Notes>22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Le lexique dans les nouveaux programmes </vt:lpstr>
      <vt:lpstr>Dans le cadre de l’accompagnement personnalisé:   un Exemple de mise en œuvre.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A vous de jouer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 lili</dc:creator>
  <cp:lastModifiedBy>Sylvie</cp:lastModifiedBy>
  <cp:revision>7</cp:revision>
  <dcterms:created xsi:type="dcterms:W3CDTF">2009-03-07T21:40:00Z</dcterms:created>
  <dcterms:modified xsi:type="dcterms:W3CDTF">2011-04-14T20:46:57Z</dcterms:modified>
</cp:coreProperties>
</file>