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5" r:id="rId2"/>
    <p:sldId id="277" r:id="rId3"/>
    <p:sldId id="263" r:id="rId4"/>
    <p:sldId id="267" r:id="rId5"/>
    <p:sldId id="259" r:id="rId6"/>
    <p:sldId id="260" r:id="rId7"/>
    <p:sldId id="261" r:id="rId8"/>
    <p:sldId id="264" r:id="rId9"/>
    <p:sldId id="265" r:id="rId10"/>
    <p:sldId id="266" r:id="rId11"/>
    <p:sldId id="269" r:id="rId12"/>
    <p:sldId id="270" r:id="rId13"/>
    <p:sldId id="271" r:id="rId14"/>
    <p:sldId id="272" r:id="rId15"/>
    <p:sldId id="273" r:id="rId16"/>
    <p:sldId id="274" r:id="rId17"/>
    <p:sldId id="276"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A70972"/>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BCE82A-A204-4189-B71E-1430317D2230}" type="datetimeFigureOut">
              <a:rPr lang="fr-FR" smtClean="0"/>
              <a:t>05/04/2011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6020F0-A8D8-464C-9F00-5A585A75E2A7}"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B6020F0-A8D8-464C-9F00-5A585A75E2A7}" type="slidenum">
              <a:rPr lang="fr-FR" smtClean="0"/>
              <a:t>4</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B6020F0-A8D8-464C-9F00-5A585A75E2A7}" type="slidenum">
              <a:rPr lang="fr-FR" smtClean="0"/>
              <a:t>17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08283CA-9B7C-4884-81C5-6C207E0E2DAE}" type="datetimeFigureOut">
              <a:rPr lang="fr-FR" smtClean="0"/>
              <a:pPr/>
              <a:t>05/04/2011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31F2AC1-B0BF-4B81-AE5B-CF43F5FCFAB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8283CA-9B7C-4884-81C5-6C207E0E2DAE}" type="datetimeFigureOut">
              <a:rPr lang="fr-FR" smtClean="0"/>
              <a:pPr/>
              <a:t>05/04/2011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1F2AC1-B0BF-4B81-AE5B-CF43F5FCFAB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6.xml"/><Relationship Id="rId7" Type="http://schemas.openxmlformats.org/officeDocument/2006/relationships/slide" Target="slide10.xml"/><Relationship Id="rId2"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7.xml"/></Relationships>
</file>

<file path=ppt/slides/_rels/slide4.xml.rels><?xml version="1.0" encoding="UTF-8" standalone="yes"?>
<Relationships xmlns="http://schemas.openxmlformats.org/package/2006/relationships"><Relationship Id="rId3" Type="http://schemas.openxmlformats.org/officeDocument/2006/relationships/slide" Target="slide11.xml"/><Relationship Id="rId7" Type="http://schemas.openxmlformats.org/officeDocument/2006/relationships/slide" Target="slide16.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hyperlink" Target="http://fr.wikipedia.org/wiki/Abolition_de_l'esclavage#cite_note-0" TargetMode="External"/><Relationship Id="rId5" Type="http://schemas.openxmlformats.org/officeDocument/2006/relationships/hyperlink" Target="http://fr.wikipedia.org/wiki/1787" TargetMode="External"/><Relationship Id="rId4" Type="http://schemas.openxmlformats.org/officeDocument/2006/relationships/hyperlink" Target="http://fr.wikipedia.org/wiki/Josiah_Wedgwoo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96926" y="2967335"/>
            <a:ext cx="550151" cy="923330"/>
          </a:xfrm>
          <a:prstGeom prst="rect">
            <a:avLst/>
          </a:prstGeom>
          <a:noFill/>
        </p:spPr>
        <p:txBody>
          <a:bodyPr wrap="none" lIns="91440" tIns="45720" rIns="91440" bIns="45720">
            <a:spAutoFit/>
          </a:bodyPr>
          <a:lstStyle/>
          <a:p>
            <a:pPr algn="ctr"/>
            <a:r>
              <a:rPr lang="fr-FR" sz="5400" b="1" cap="none"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  </a:t>
            </a:r>
            <a:endParaRPr lang="fr-FR" sz="5400" b="1" cap="none"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12" name="Titre 11"/>
          <p:cNvSpPr>
            <a:spLocks noGrp="1"/>
          </p:cNvSpPr>
          <p:nvPr>
            <p:ph type="title"/>
          </p:nvPr>
        </p:nvSpPr>
        <p:spPr/>
        <p:txBody>
          <a:bodyPr>
            <a:normAutofit fontScale="90000"/>
          </a:bodyPr>
          <a:lstStyle/>
          <a:p>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Quels textes littéraires pour l’objet d’étude:  »Les philosophes des Lumières et le combat contre l’injustice »?</a:t>
            </a:r>
            <a:b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fr-FR" dirty="0"/>
          </a:p>
        </p:txBody>
      </p:sp>
      <p:sp>
        <p:nvSpPr>
          <p:cNvPr id="13" name="ZoneTexte 12"/>
          <p:cNvSpPr txBox="1"/>
          <p:nvPr/>
        </p:nvSpPr>
        <p:spPr>
          <a:xfrm>
            <a:off x="5652121" y="6165304"/>
            <a:ext cx="2376264" cy="36933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fr-FR" dirty="0" smtClean="0"/>
              <a:t>BERTINER Anne-Sophie</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solidFill>
                  <a:srgbClr val="FF9900"/>
                </a:solidFill>
              </a:rPr>
              <a:t>Guide du diaporama</a:t>
            </a:r>
            <a:endParaRPr lang="fr-FR" dirty="0">
              <a:solidFill>
                <a:srgbClr val="FF9900"/>
              </a:solidFill>
            </a:endParaRPr>
          </a:p>
        </p:txBody>
      </p:sp>
      <p:sp>
        <p:nvSpPr>
          <p:cNvPr id="6" name="Espace réservé du contenu 5"/>
          <p:cNvSpPr>
            <a:spLocks noGrp="1"/>
          </p:cNvSpPr>
          <p:nvPr>
            <p:ph idx="1"/>
          </p:nvPr>
        </p:nvSpPr>
        <p:spPr/>
        <p:txBody>
          <a:bodyPr>
            <a:normAutofit fontScale="85000" lnSpcReduction="20000"/>
          </a:bodyPr>
          <a:lstStyle/>
          <a:p>
            <a:r>
              <a:rPr lang="fr-FR" dirty="0" smtClean="0"/>
              <a:t>Afin de faciliter l’utilisation de cet outil de travail, voici quelques explications:</a:t>
            </a:r>
          </a:p>
          <a:p>
            <a:pPr>
              <a:buNone/>
            </a:pPr>
            <a:r>
              <a:rPr lang="fr-FR" dirty="0" smtClean="0"/>
              <a:t>     Ce diaporama  présente toutes les situations d’injustices présentes dans </a:t>
            </a:r>
            <a:r>
              <a:rPr lang="fr-FR" b="1" u="sng" dirty="0" smtClean="0"/>
              <a:t>Candide</a:t>
            </a:r>
            <a:r>
              <a:rPr lang="fr-FR" dirty="0" smtClean="0"/>
              <a:t>. Dans le cas où vous souhaiteriez réaliser un groupement de textes sur une injustice précise, il vous suffit de vous reporter au thème (et sélectionner celui qui vous intéresse). </a:t>
            </a:r>
          </a:p>
          <a:p>
            <a:pPr>
              <a:buNone/>
            </a:pPr>
            <a:r>
              <a:rPr lang="fr-FR" dirty="0" smtClean="0"/>
              <a:t>     Face au thème (colonne à l’extrême droite), vous trouverez l’extrait de </a:t>
            </a:r>
            <a:r>
              <a:rPr lang="fr-FR" b="1" u="sng" dirty="0" smtClean="0"/>
              <a:t>Candide</a:t>
            </a:r>
            <a:r>
              <a:rPr lang="fr-FR" dirty="0" smtClean="0"/>
              <a:t> et des activités liées à cet extrait: il suffit de cliquer sur les liens hypertextes. </a:t>
            </a:r>
          </a:p>
          <a:p>
            <a:pPr>
              <a:buNone/>
            </a:pPr>
            <a:r>
              <a:rPr lang="fr-FR" dirty="0" smtClean="0"/>
              <a:t>     En bas des diapositives, une étoile vous permettra de regagner le tableau de présentation.</a:t>
            </a:r>
          </a:p>
          <a:p>
            <a:pPr>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nvGraphicFramePr>
        <p:xfrm>
          <a:off x="1187625" y="404664"/>
          <a:ext cx="6432376" cy="5534397"/>
        </p:xfrm>
        <a:graphic>
          <a:graphicData uri="http://schemas.openxmlformats.org/drawingml/2006/table">
            <a:tbl>
              <a:tblPr firstRow="1" bandRow="1">
                <a:tableStyleId>{5C22544A-7EE6-4342-B048-85BDC9FD1C3A}</a:tableStyleId>
              </a:tblPr>
              <a:tblGrid>
                <a:gridCol w="1662100"/>
                <a:gridCol w="1590092"/>
                <a:gridCol w="1590092"/>
                <a:gridCol w="1590092"/>
              </a:tblGrid>
              <a:tr h="993013">
                <a:tc>
                  <a:txBody>
                    <a:bodyPr/>
                    <a:lstStyle/>
                    <a:p>
                      <a:r>
                        <a:rPr lang="fr-FR" dirty="0" smtClean="0"/>
                        <a:t>Titre de l’œuvre choisie</a:t>
                      </a:r>
                      <a:endParaRPr lang="fr-FR" dirty="0"/>
                    </a:p>
                  </a:txBody>
                  <a:tcPr/>
                </a:tc>
                <a:tc>
                  <a:txBody>
                    <a:bodyPr/>
                    <a:lstStyle/>
                    <a:p>
                      <a:r>
                        <a:rPr lang="fr-FR" dirty="0" smtClean="0"/>
                        <a:t>Raison</a:t>
                      </a:r>
                      <a:r>
                        <a:rPr lang="fr-FR" baseline="0" dirty="0" smtClean="0"/>
                        <a:t> du choix</a:t>
                      </a:r>
                      <a:endParaRPr lang="fr-FR" dirty="0"/>
                    </a:p>
                  </a:txBody>
                  <a:tcPr/>
                </a:tc>
                <a:tc>
                  <a:txBody>
                    <a:bodyPr/>
                    <a:lstStyle/>
                    <a:p>
                      <a:r>
                        <a:rPr lang="fr-FR" dirty="0" smtClean="0"/>
                        <a:t>Thème</a:t>
                      </a:r>
                      <a:endParaRPr lang="fr-FR" dirty="0"/>
                    </a:p>
                  </a:txBody>
                  <a:tcPr/>
                </a:tc>
                <a:tc>
                  <a:txBody>
                    <a:bodyPr/>
                    <a:lstStyle/>
                    <a:p>
                      <a:r>
                        <a:rPr lang="fr-FR" dirty="0" smtClean="0"/>
                        <a:t>Documents et activités proposés</a:t>
                      </a:r>
                      <a:endParaRPr lang="fr-FR" dirty="0"/>
                    </a:p>
                  </a:txBody>
                  <a:tcPr/>
                </a:tc>
              </a:tr>
              <a:tr h="3078344">
                <a:tc>
                  <a:txBody>
                    <a:bodyPr/>
                    <a:lstStyle/>
                    <a:p>
                      <a:r>
                        <a:rPr lang="fr-FR" u="sng" dirty="0" smtClean="0">
                          <a:solidFill>
                            <a:srgbClr val="FF0000"/>
                          </a:solidFill>
                        </a:rPr>
                        <a:t>Candide ou l’optimisme </a:t>
                      </a:r>
                      <a:r>
                        <a:rPr lang="fr-FR" dirty="0" smtClean="0"/>
                        <a:t>de Voltaire</a:t>
                      </a:r>
                      <a:endParaRPr lang="fr-FR" dirty="0"/>
                    </a:p>
                  </a:txBody>
                  <a:tcPr/>
                </a:tc>
                <a:tc>
                  <a:txBody>
                    <a:bodyPr/>
                    <a:lstStyle/>
                    <a:p>
                      <a:r>
                        <a:rPr lang="fr-FR" dirty="0" smtClean="0"/>
                        <a:t>Voltaire, philosophe des Lumières, dénonce, sous le couvert</a:t>
                      </a:r>
                      <a:r>
                        <a:rPr lang="fr-FR" baseline="0" dirty="0" smtClean="0"/>
                        <a:t> de l’ironie, un certain nombre d’injustices.</a:t>
                      </a:r>
                      <a:endParaRPr lang="fr-FR" dirty="0"/>
                    </a:p>
                  </a:txBody>
                  <a:tcPr/>
                </a:tc>
                <a:tc>
                  <a:txBody>
                    <a:bodyPr/>
                    <a:lstStyle/>
                    <a:p>
                      <a:pPr>
                        <a:buFont typeface="Wingdings" pitchFamily="2" charset="2"/>
                        <a:buChar char="v"/>
                      </a:pPr>
                      <a:r>
                        <a:rPr lang="fr-FR" dirty="0" smtClean="0">
                          <a:solidFill>
                            <a:srgbClr val="C00000"/>
                          </a:solidFill>
                        </a:rPr>
                        <a:t>Dénonciation de l’asservissement</a:t>
                      </a:r>
                      <a:r>
                        <a:rPr lang="fr-FR" baseline="0" dirty="0" smtClean="0">
                          <a:solidFill>
                            <a:srgbClr val="C00000"/>
                          </a:solidFill>
                        </a:rPr>
                        <a:t> et de l’enrôlement des soldats, de la torture dont ils peuvent être l’objet</a:t>
                      </a:r>
                      <a:r>
                        <a:rPr lang="fr-FR" baseline="0" dirty="0" smtClean="0">
                          <a:solidFill>
                            <a:srgbClr val="FFFF00"/>
                          </a:solidFill>
                        </a:rPr>
                        <a:t>.</a:t>
                      </a:r>
                      <a:endParaRPr lang="fr-FR" dirty="0">
                        <a:solidFill>
                          <a:srgbClr val="FFFF00"/>
                        </a:solidFill>
                      </a:endParaRPr>
                    </a:p>
                  </a:txBody>
                  <a:tcPr/>
                </a:tc>
                <a:tc>
                  <a:txBody>
                    <a:bodyPr/>
                    <a:lstStyle/>
                    <a:p>
                      <a:pPr>
                        <a:buFont typeface="Arial" pitchFamily="34" charset="0"/>
                        <a:buChar char="•"/>
                      </a:pPr>
                      <a:r>
                        <a:rPr lang="fr-FR" u="sng" dirty="0" smtClean="0"/>
                        <a:t> </a:t>
                      </a:r>
                      <a:r>
                        <a:rPr lang="fr-FR" u="sng" dirty="0" smtClean="0">
                          <a:hlinkClick r:id="rId2" action="ppaction://hlinksldjump"/>
                        </a:rPr>
                        <a:t>Chapitre 2</a:t>
                      </a:r>
                      <a:endParaRPr lang="fr-FR" u="sng" dirty="0" smtClean="0"/>
                    </a:p>
                    <a:p>
                      <a:pPr>
                        <a:buFont typeface="Arial" pitchFamily="34" charset="0"/>
                        <a:buChar char="•"/>
                      </a:pPr>
                      <a:r>
                        <a:rPr lang="fr-FR" dirty="0" smtClean="0">
                          <a:hlinkClick r:id="rId3" action="ppaction://hlinksldjump"/>
                        </a:rPr>
                        <a:t>Activités première partie</a:t>
                      </a:r>
                      <a:endParaRPr lang="fr-FR" dirty="0" smtClean="0"/>
                    </a:p>
                    <a:p>
                      <a:pPr>
                        <a:buFont typeface="Arial" pitchFamily="34" charset="0"/>
                        <a:buChar char="•"/>
                      </a:pPr>
                      <a:r>
                        <a:rPr lang="fr-FR" dirty="0" smtClean="0">
                          <a:hlinkClick r:id="rId4" action="ppaction://hlinksldjump"/>
                        </a:rPr>
                        <a:t>Activités 2</a:t>
                      </a:r>
                      <a:r>
                        <a:rPr lang="fr-FR" baseline="30000" dirty="0" smtClean="0">
                          <a:hlinkClick r:id="rId4" action="ppaction://hlinksldjump"/>
                        </a:rPr>
                        <a:t>ème</a:t>
                      </a:r>
                      <a:r>
                        <a:rPr lang="fr-FR" dirty="0" smtClean="0">
                          <a:hlinkClick r:id="rId4" action="ppaction://hlinksldjump"/>
                        </a:rPr>
                        <a:t> partie</a:t>
                      </a:r>
                      <a:endParaRPr lang="fr-FR" dirty="0"/>
                    </a:p>
                  </a:txBody>
                  <a:tcPr/>
                </a:tc>
              </a:tr>
              <a:tr h="1290918">
                <a:tc>
                  <a:txBody>
                    <a:bodyPr/>
                    <a:lstStyle/>
                    <a:p>
                      <a:endParaRPr lang="fr-FR"/>
                    </a:p>
                  </a:txBody>
                  <a:tcPr/>
                </a:tc>
                <a:tc>
                  <a:txBody>
                    <a:bodyPr/>
                    <a:lstStyle/>
                    <a:p>
                      <a:endParaRPr lang="fr-FR" dirty="0"/>
                    </a:p>
                  </a:txBody>
                  <a:tcPr/>
                </a:tc>
                <a:tc>
                  <a:txBody>
                    <a:bodyPr/>
                    <a:lstStyle/>
                    <a:p>
                      <a:pPr>
                        <a:buFont typeface="Wingdings" pitchFamily="2" charset="2"/>
                        <a:buChar char="v"/>
                      </a:pPr>
                      <a:r>
                        <a:rPr lang="fr-FR" dirty="0" smtClean="0">
                          <a:solidFill>
                            <a:srgbClr val="C00000"/>
                          </a:solidFill>
                        </a:rPr>
                        <a:t>Dénonciation de la guerre</a:t>
                      </a:r>
                    </a:p>
                    <a:p>
                      <a:pPr>
                        <a:buFont typeface="Wingdings" pitchFamily="2" charset="2"/>
                        <a:buChar char="v"/>
                      </a:pPr>
                      <a:r>
                        <a:rPr lang="fr-FR" dirty="0" smtClean="0">
                          <a:solidFill>
                            <a:srgbClr val="00B050"/>
                          </a:solidFill>
                        </a:rPr>
                        <a:t>Critique de la religion</a:t>
                      </a:r>
                      <a:endParaRPr lang="fr-FR" dirty="0">
                        <a:solidFill>
                          <a:srgbClr val="00B050"/>
                        </a:solidFill>
                      </a:endParaRPr>
                    </a:p>
                  </a:txBody>
                  <a:tcPr/>
                </a:tc>
                <a:tc>
                  <a:txBody>
                    <a:bodyPr/>
                    <a:lstStyle/>
                    <a:p>
                      <a:pPr>
                        <a:buFont typeface="Wingdings" pitchFamily="2" charset="2"/>
                        <a:buChar char="§"/>
                      </a:pPr>
                      <a:r>
                        <a:rPr lang="fr-FR" dirty="0" smtClean="0">
                          <a:hlinkClick r:id="rId5" action="ppaction://hlinksldjump"/>
                        </a:rPr>
                        <a:t>Chapitre 3</a:t>
                      </a:r>
                      <a:endParaRPr lang="fr-FR" dirty="0" smtClean="0"/>
                    </a:p>
                    <a:p>
                      <a:pPr>
                        <a:buFont typeface="Wingdings" pitchFamily="2" charset="2"/>
                        <a:buChar char="§"/>
                      </a:pPr>
                      <a:r>
                        <a:rPr lang="fr-FR" dirty="0" smtClean="0">
                          <a:hlinkClick r:id="rId6" action="ppaction://hlinksldjump"/>
                        </a:rPr>
                        <a:t>Activités 1</a:t>
                      </a:r>
                      <a:r>
                        <a:rPr lang="fr-FR" baseline="30000" dirty="0" smtClean="0">
                          <a:hlinkClick r:id="rId6" action="ppaction://hlinksldjump"/>
                        </a:rPr>
                        <a:t>ère</a:t>
                      </a:r>
                      <a:r>
                        <a:rPr lang="fr-FR" dirty="0" smtClean="0">
                          <a:hlinkClick r:id="rId6" action="ppaction://hlinksldjump"/>
                        </a:rPr>
                        <a:t> partie</a:t>
                      </a:r>
                      <a:endParaRPr lang="fr-FR" dirty="0" smtClean="0"/>
                    </a:p>
                    <a:p>
                      <a:pPr>
                        <a:buFont typeface="Wingdings" pitchFamily="2" charset="2"/>
                        <a:buChar char="§"/>
                      </a:pPr>
                      <a:r>
                        <a:rPr lang="fr-FR" dirty="0" smtClean="0">
                          <a:hlinkClick r:id="rId7" action="ppaction://hlinksldjump"/>
                        </a:rPr>
                        <a:t>Activités</a:t>
                      </a:r>
                      <a:r>
                        <a:rPr lang="fr-FR" baseline="0" dirty="0" smtClean="0">
                          <a:hlinkClick r:id="rId7" action="ppaction://hlinksldjump"/>
                        </a:rPr>
                        <a:t> 2</a:t>
                      </a:r>
                      <a:r>
                        <a:rPr lang="fr-FR" baseline="30000" dirty="0" smtClean="0">
                          <a:hlinkClick r:id="rId7" action="ppaction://hlinksldjump"/>
                        </a:rPr>
                        <a:t>ème</a:t>
                      </a:r>
                      <a:r>
                        <a:rPr lang="fr-FR" baseline="0" dirty="0" smtClean="0">
                          <a:hlinkClick r:id="rId7" action="ppaction://hlinksldjump"/>
                        </a:rPr>
                        <a:t> partie</a:t>
                      </a:r>
                      <a:endParaRPr lang="fr-FR"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524000" y="1397000"/>
          <a:ext cx="6360368" cy="5016373"/>
        </p:xfrm>
        <a:graphic>
          <a:graphicData uri="http://schemas.openxmlformats.org/drawingml/2006/table">
            <a:tbl>
              <a:tblPr firstRow="1" bandRow="1">
                <a:tableStyleId>{5C22544A-7EE6-4342-B048-85BDC9FD1C3A}</a:tableStyleId>
              </a:tblPr>
              <a:tblGrid>
                <a:gridCol w="1590092"/>
                <a:gridCol w="1590092"/>
                <a:gridCol w="1590092"/>
                <a:gridCol w="1590092"/>
              </a:tblGrid>
              <a:tr h="993013">
                <a:tc>
                  <a:txBody>
                    <a:bodyPr/>
                    <a:lstStyle/>
                    <a:p>
                      <a:r>
                        <a:rPr lang="fr-FR" dirty="0" smtClean="0"/>
                        <a:t>Titre de l’œuvre choisie</a:t>
                      </a:r>
                      <a:endParaRPr lang="fr-FR" dirty="0"/>
                    </a:p>
                  </a:txBody>
                  <a:tcPr/>
                </a:tc>
                <a:tc>
                  <a:txBody>
                    <a:bodyPr/>
                    <a:lstStyle/>
                    <a:p>
                      <a:r>
                        <a:rPr lang="fr-FR" dirty="0" smtClean="0"/>
                        <a:t>Raison</a:t>
                      </a:r>
                      <a:r>
                        <a:rPr lang="fr-FR" baseline="0" dirty="0" smtClean="0"/>
                        <a:t> du choix</a:t>
                      </a:r>
                      <a:endParaRPr lang="fr-FR" dirty="0"/>
                    </a:p>
                  </a:txBody>
                  <a:tcPr/>
                </a:tc>
                <a:tc>
                  <a:txBody>
                    <a:bodyPr/>
                    <a:lstStyle/>
                    <a:p>
                      <a:r>
                        <a:rPr lang="fr-FR" dirty="0" smtClean="0"/>
                        <a:t>Thématique</a:t>
                      </a:r>
                      <a:endParaRPr lang="fr-FR" dirty="0"/>
                    </a:p>
                  </a:txBody>
                  <a:tcPr/>
                </a:tc>
                <a:tc>
                  <a:txBody>
                    <a:bodyPr/>
                    <a:lstStyle/>
                    <a:p>
                      <a:r>
                        <a:rPr lang="fr-FR" dirty="0" smtClean="0"/>
                        <a:t>Documents et activités proposés</a:t>
                      </a:r>
                      <a:endParaRPr lang="fr-FR" dirty="0"/>
                    </a:p>
                  </a:txBody>
                  <a:tcPr/>
                </a:tc>
              </a:tr>
              <a:tr h="1290918">
                <a:tc>
                  <a:txBody>
                    <a:bodyPr/>
                    <a:lstStyle/>
                    <a:p>
                      <a:endParaRPr lang="fr-FR" dirty="0"/>
                    </a:p>
                  </a:txBody>
                  <a:tcPr/>
                </a:tc>
                <a:tc>
                  <a:txBody>
                    <a:bodyPr/>
                    <a:lstStyle/>
                    <a:p>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FR" dirty="0" smtClean="0">
                          <a:solidFill>
                            <a:srgbClr val="00B050"/>
                          </a:solidFill>
                        </a:rPr>
                        <a:t>Critique de la religion</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FR" dirty="0" smtClean="0">
                          <a:solidFill>
                            <a:srgbClr val="00B050"/>
                          </a:solidFill>
                        </a:rPr>
                        <a:t>Critique du sacrifice ( Candide et lecture </a:t>
                      </a:r>
                      <a:r>
                        <a:rPr lang="fr-FR" dirty="0" smtClean="0">
                          <a:solidFill>
                            <a:srgbClr val="00B050"/>
                          </a:solidFill>
                        </a:rPr>
                        <a:t>comparée)</a:t>
                      </a:r>
                      <a:endParaRPr lang="fr-FR" dirty="0" smtClean="0">
                        <a:solidFill>
                          <a:srgbClr val="00B050"/>
                        </a:solidFill>
                      </a:endParaRPr>
                    </a:p>
                    <a:p>
                      <a:endParaRPr lang="fr-FR" dirty="0"/>
                    </a:p>
                  </a:txBody>
                  <a:tcPr/>
                </a:tc>
                <a:tc>
                  <a:txBody>
                    <a:bodyPr/>
                    <a:lstStyle/>
                    <a:p>
                      <a:pPr>
                        <a:buFont typeface="Wingdings" pitchFamily="2" charset="2"/>
                        <a:buChar char="Ø"/>
                      </a:pPr>
                      <a:r>
                        <a:rPr lang="fr-FR" dirty="0" smtClean="0">
                          <a:hlinkClick r:id="rId3" action="ppaction://hlinksldjump"/>
                        </a:rPr>
                        <a:t>Chapitre 6</a:t>
                      </a:r>
                      <a:endParaRPr lang="fr-FR" dirty="0" smtClean="0"/>
                    </a:p>
                    <a:p>
                      <a:pPr>
                        <a:buFont typeface="Wingdings" pitchFamily="2" charset="2"/>
                        <a:buChar char="Ø"/>
                      </a:pPr>
                      <a:r>
                        <a:rPr lang="fr-FR" dirty="0" smtClean="0">
                          <a:hlinkClick r:id="rId4" action="ppaction://hlinksldjump"/>
                        </a:rPr>
                        <a:t>Activités</a:t>
                      </a:r>
                      <a:endParaRPr lang="fr-FR" dirty="0" smtClean="0"/>
                    </a:p>
                    <a:p>
                      <a:pPr>
                        <a:buFont typeface="Wingdings" pitchFamily="2" charset="2"/>
                        <a:buChar char="Ø"/>
                      </a:pPr>
                      <a:r>
                        <a:rPr lang="fr-FR" dirty="0" smtClean="0">
                          <a:hlinkClick r:id="rId5" action="ppaction://hlinksldjump"/>
                        </a:rPr>
                        <a:t>Lecture comparée</a:t>
                      </a:r>
                      <a:endParaRPr lang="fr-FR" dirty="0" smtClean="0"/>
                    </a:p>
                    <a:p>
                      <a:endParaRPr lang="fr-FR" dirty="0"/>
                    </a:p>
                  </a:txBody>
                  <a:tcPr/>
                </a:tc>
              </a:tr>
              <a:tr h="402723">
                <a:tc>
                  <a:txBody>
                    <a:bodyPr/>
                    <a:lstStyle/>
                    <a:p>
                      <a:endParaRPr lang="fr-FR"/>
                    </a:p>
                  </a:txBody>
                  <a:tcPr/>
                </a:tc>
                <a:tc>
                  <a:txBody>
                    <a:bodyPr/>
                    <a:lstStyle/>
                    <a:p>
                      <a:endParaRPr lang="fr-FR"/>
                    </a:p>
                  </a:txBody>
                  <a:tcPr/>
                </a:tc>
                <a:tc>
                  <a:txBody>
                    <a:bodyPr/>
                    <a:lstStyle/>
                    <a:p>
                      <a:pPr>
                        <a:buFont typeface="Wingdings" pitchFamily="2" charset="2"/>
                        <a:buChar char="v"/>
                      </a:pPr>
                      <a:r>
                        <a:rPr lang="fr-FR" dirty="0" smtClean="0">
                          <a:solidFill>
                            <a:srgbClr val="FFFF00"/>
                          </a:solidFill>
                        </a:rPr>
                        <a:t>Dénonciation de l’esclavage</a:t>
                      </a:r>
                    </a:p>
                    <a:p>
                      <a:pPr>
                        <a:buFont typeface="Wingdings" pitchFamily="2" charset="2"/>
                        <a:buChar char="v"/>
                      </a:pPr>
                      <a:r>
                        <a:rPr lang="fr-FR" dirty="0" smtClean="0">
                          <a:solidFill>
                            <a:srgbClr val="00B050"/>
                          </a:solidFill>
                        </a:rPr>
                        <a:t>Critique de la religion</a:t>
                      </a:r>
                      <a:endParaRPr lang="fr-FR" dirty="0">
                        <a:solidFill>
                          <a:srgbClr val="00B050"/>
                        </a:solidFill>
                      </a:endParaRPr>
                    </a:p>
                  </a:txBody>
                  <a:tcPr/>
                </a:tc>
                <a:tc>
                  <a:txBody>
                    <a:bodyPr/>
                    <a:lstStyle/>
                    <a:p>
                      <a:pPr>
                        <a:buFont typeface="Wingdings" pitchFamily="2" charset="2"/>
                        <a:buChar char="ü"/>
                      </a:pPr>
                      <a:r>
                        <a:rPr lang="fr-FR" dirty="0" smtClean="0">
                          <a:hlinkClick r:id="rId6" action="ppaction://hlinksldjump"/>
                        </a:rPr>
                        <a:t>Passage du chapitre 19</a:t>
                      </a:r>
                      <a:endParaRPr lang="fr-FR" dirty="0" smtClean="0"/>
                    </a:p>
                    <a:p>
                      <a:pPr>
                        <a:buFont typeface="Wingdings" pitchFamily="2" charset="2"/>
                        <a:buChar char="ü"/>
                      </a:pPr>
                      <a:r>
                        <a:rPr lang="fr-FR" dirty="0" smtClean="0">
                          <a:hlinkClick r:id="rId7" action="ppaction://hlinksldjump"/>
                        </a:rPr>
                        <a:t>Activités du chapitre 19</a:t>
                      </a:r>
                      <a:endParaRPr lang="fr-FR" dirty="0" smtClean="0"/>
                    </a:p>
                    <a:p>
                      <a:pPr>
                        <a:buFont typeface="Wingdings" pitchFamily="2" charset="2"/>
                        <a:buChar char="ü"/>
                      </a:pPr>
                      <a:r>
                        <a:rPr lang="fr-FR" dirty="0" smtClean="0">
                          <a:hlinkClick r:id="" action="ppaction://hlinkshowjump?jump=lastslide"/>
                        </a:rPr>
                        <a:t>Analyse d’image</a:t>
                      </a:r>
                      <a:endParaRPr lang="fr-FR" dirty="0" smtClean="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solidFill>
                  <a:srgbClr val="FF0000"/>
                </a:solidFill>
              </a:rPr>
              <a:t>Chapitre 2</a:t>
            </a:r>
            <a:endParaRPr lang="fr-FR" dirty="0">
              <a:solidFill>
                <a:srgbClr val="FF0000"/>
              </a:solidFill>
            </a:endParaRPr>
          </a:p>
        </p:txBody>
      </p:sp>
      <p:sp>
        <p:nvSpPr>
          <p:cNvPr id="4" name="Espace réservé du contenu 3"/>
          <p:cNvSpPr>
            <a:spLocks noGrp="1"/>
          </p:cNvSpPr>
          <p:nvPr>
            <p:ph idx="1"/>
          </p:nvPr>
        </p:nvSpPr>
        <p:spPr/>
        <p:txBody>
          <a:bodyPr>
            <a:normAutofit fontScale="25000" lnSpcReduction="20000"/>
          </a:bodyPr>
          <a:lstStyle/>
          <a:p>
            <a:r>
              <a:rPr lang="fr-FR" sz="4400" dirty="0" smtClean="0"/>
              <a:t>Candide, chassé du paradis terrestre, marcha longtemps sans savoir où, pleurant, levant les yeux au ciel, les tournant souvent vers le plus beau des châteaux qui renfermait la plus belle des </a:t>
            </a:r>
            <a:r>
              <a:rPr lang="fr-FR" sz="4400" dirty="0" err="1" smtClean="0"/>
              <a:t>baronnettes</a:t>
            </a:r>
            <a:r>
              <a:rPr lang="fr-FR" sz="4400" dirty="0" smtClean="0"/>
              <a:t> ; il se coucha sans souper au milieu des champs entre deux sillons ; la neige tombait à gros flocons. Candide</a:t>
            </a:r>
            <a:r>
              <a:rPr lang="fr-FR" sz="4200" dirty="0" smtClean="0"/>
              <a:t>, tout transi, se traîna le lendemain vers la ville voisine, qui s'appelle </a:t>
            </a:r>
            <a:r>
              <a:rPr lang="fr-FR" sz="4200" dirty="0" err="1" smtClean="0"/>
              <a:t>Valdberghoff</a:t>
            </a:r>
            <a:r>
              <a:rPr lang="fr-FR" sz="4200" dirty="0" smtClean="0"/>
              <a:t>-</a:t>
            </a:r>
            <a:r>
              <a:rPr lang="fr-FR" sz="4200" dirty="0" err="1" smtClean="0"/>
              <a:t>trarbk</a:t>
            </a:r>
            <a:r>
              <a:rPr lang="fr-FR" sz="4200" dirty="0" smtClean="0"/>
              <a:t>-</a:t>
            </a:r>
            <a:r>
              <a:rPr lang="fr-FR" sz="4200" dirty="0" err="1" smtClean="0"/>
              <a:t>dikdorff</a:t>
            </a:r>
            <a:r>
              <a:rPr lang="fr-FR" sz="4200" dirty="0" smtClean="0"/>
              <a:t>, n'ayant point d'argent, mourant de faim et de lassitude. Il s'arrêta tristement à la porte d'un cabaret. Deux hommes habillés de bleu le remarquèrent : « Camarade, dit l'un, voilà un jeune homme très bien fait, et qui a la taille requise. » Ils s'avancèrent vers Candide et le prièrent à dîner très civilement. « Messieurs, leur dit Candide avec une modestie charmante, vous me faites beaucoup d'honneur, mais je n'ai pas de quoi payer mon écot. -- Ah ! monsieur, lui dit un des bleus, les personnes de votre figure et de votre mérite ne payent jamais rien : n'avez-vous pas cinq pieds cinq pouces de haut ? -- Oui, messieurs, c'est ma taille, dit-il en faisant la révérence. -- Ah ! monsieur, mettez-vous à table ; non seulement nous vous défrayerons, mais nous ne souffrirons jamais qu'un homme comme vous manque d'argent ; les hommes ne sont faits que pour se secourir les uns les autres. -- Vous avez raison, dit Candide : c'est ce que M. Pangloss m'a toujours dit, et je vois bien que tout est au mieux. » On le prie d'accepter quelques écus, il les prend et veut faire son billet ; on n'en veut point, on se met à table : « N'aimez-vous pas tendrement ?... -- Oh ! oui, répondit-il, j'aime tendrement Mlle Cunégonde. -- Non, dit l'un de ces messieurs, nous vous demandons si vous n'aimez pas tendrement le roi des Bulgares. -- Point du tout, dit-il, car je ne l'ai jamais vu. -- Comment ! c'est le plus charmant des rois, et il faut boire à sa santé. -- Oh ! très volontiers, messieurs » ; et il boit. « C'en est assez, lui dit-on, vous voilà l'appui, le soutien, le défenseur, le héros des Bulgares ; votre fortune est faite, et votre gloire est assurée. » On lui met sur-le-champ les fers aux pieds, et on le mène au régiment. On le fait tourner à droite, à gauche, hausser la baguette, remettre la baguette, coucher en joue, tirer, doubler le pas, et on lui donne trente coups de bâton ; le lendemain il fait l'exercice un peu moins mal, et il ne reçoit que vingt coups ; le surlendemain on ne lui en donne que dix, et il est regardé par ses camarades comme un prodige.</a:t>
            </a:r>
            <a:br>
              <a:rPr lang="fr-FR" sz="4200" dirty="0" smtClean="0"/>
            </a:br>
            <a:r>
              <a:rPr lang="fr-FR" sz="4200" dirty="0" smtClean="0"/>
              <a:t/>
            </a:r>
            <a:br>
              <a:rPr lang="fr-FR" sz="4200" dirty="0" smtClean="0"/>
            </a:br>
            <a:r>
              <a:rPr lang="fr-FR" sz="4200" dirty="0" smtClean="0"/>
              <a:t>Candide, tout stupéfait, ne démêlait pas encore trop bien comment il était un héros. Il s'avisa un beau jour de printemps de s'aller promener, marchant tout droit devant lui, croyant que c'était un privilège de l'espèce humaine, comme de l'espèce animale, de se servir de ses jambes à son plaisir. Il n'eut pas fait deux lieues que voilà quatre autres héros de six pieds qui l'atteignent, qui le lient, qui le mènent dans un cachot. On lui demanda juridiquement ce qu'il aimait le mieux d'être fustigé trente-six fois par tout le régiment, ou de recevoir à la fois douze balles de plomb dans la cervelle. Il eut beau dire que les volontés sont libres ; et qu'il ne voulait ni l'un ni l'autre, il fallut faire un choix ; il se détermina, en vertu du don de Dieu qu'on nomme liberté, à passer trente-six fois par les baguettes ; il essuya deux promenades. Le régiment était composé de deux mille hommes ; cela lui composa quatre mille coups de baguette, qui, depuis la nuque du cou jusqu'au cul, lui découvrirent les muscles et les nerfs. Comme on allait procéder à la troisième course, Candide, n'en pouvant plus, demanda en grâce qu'on voulût bien avoir la bonté de lui casser la tête ; il obtint cette faveur ; on lui bande les yeux, on le fait mettre à genoux. Le roi des Bulgares passe dans ce moment, s'informe du crime du patient ; et comme ce roi avait un grand génie, il comprit, par tout ce qu'il apprit de Candide, que c'était un jeune métaphysicien, fort ignorant des choses de ce monde, et il lui accorda sa grâce avec une clémence qui sera louée dans tous les journaux et dans tous les siècles. Un brave chirurgien guérit Candide en trois semaines avec les émollients enseignés par </a:t>
            </a:r>
            <a:r>
              <a:rPr lang="fr-FR" sz="4200" dirty="0" err="1" smtClean="0"/>
              <a:t>Dioscoride</a:t>
            </a:r>
            <a:r>
              <a:rPr lang="fr-FR" sz="4200" dirty="0" smtClean="0"/>
              <a:t>. Il avait déjà un peu de peau et pouvait marcher, quand le roi des Bulgares livra bataille au roi des </a:t>
            </a:r>
            <a:r>
              <a:rPr lang="fr-FR" sz="4200" dirty="0" err="1" smtClean="0"/>
              <a:t>Abares</a:t>
            </a:r>
            <a:r>
              <a:rPr lang="fr-FR" sz="4200" dirty="0" smtClean="0"/>
              <a:t>.</a:t>
            </a:r>
            <a:br>
              <a:rPr lang="fr-FR" sz="4200" dirty="0" smtClean="0"/>
            </a:br>
            <a:r>
              <a:rPr lang="fr-FR" sz="4200" dirty="0" smtClean="0"/>
              <a:t/>
            </a:r>
            <a:br>
              <a:rPr lang="fr-FR" sz="4200" dirty="0" smtClean="0"/>
            </a:br>
            <a:endParaRPr lang="fr-FR" sz="4200" dirty="0"/>
          </a:p>
        </p:txBody>
      </p:sp>
      <p:sp>
        <p:nvSpPr>
          <p:cNvPr id="5" name="Étoile à 5 branches 4">
            <a:hlinkClick r:id="rId2" action="ppaction://hlinksldjump"/>
          </p:cNvPr>
          <p:cNvSpPr/>
          <p:nvPr/>
        </p:nvSpPr>
        <p:spPr>
          <a:xfrm>
            <a:off x="8244408" y="6165304"/>
            <a:ext cx="360040" cy="437728"/>
          </a:xfrm>
          <a:prstGeom prst="star5">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FF0000"/>
                </a:solidFill>
              </a:rPr>
              <a:t>Activités du chapitre 2 (première partie)</a:t>
            </a:r>
            <a:endParaRPr lang="fr-FR" sz="3600" dirty="0">
              <a:solidFill>
                <a:srgbClr val="FF0000"/>
              </a:solidFill>
            </a:endParaRPr>
          </a:p>
        </p:txBody>
      </p:sp>
      <p:sp>
        <p:nvSpPr>
          <p:cNvPr id="3" name="Espace réservé du contenu 2"/>
          <p:cNvSpPr>
            <a:spLocks noGrp="1"/>
          </p:cNvSpPr>
          <p:nvPr>
            <p:ph idx="1"/>
          </p:nvPr>
        </p:nvSpPr>
        <p:spPr/>
        <p:txBody>
          <a:bodyPr>
            <a:normAutofit fontScale="77500" lnSpcReduction="20000"/>
          </a:bodyPr>
          <a:lstStyle/>
          <a:p>
            <a:pPr>
              <a:buFont typeface="Wingdings" pitchFamily="2" charset="2"/>
              <a:buChar char="q"/>
            </a:pPr>
            <a:r>
              <a:rPr lang="fr-FR" dirty="0" smtClean="0">
                <a:solidFill>
                  <a:srgbClr val="92D050"/>
                </a:solidFill>
              </a:rPr>
              <a:t> De :     » Candide, chassé du paradis terrestre… » à « […] comme un prodige. »</a:t>
            </a:r>
          </a:p>
          <a:p>
            <a:r>
              <a:rPr lang="fr-FR" dirty="0" smtClean="0"/>
              <a:t>Relever tous les éléments montrant l’état psychique et financier de Candide.</a:t>
            </a:r>
          </a:p>
          <a:p>
            <a:r>
              <a:rPr lang="fr-FR" dirty="0" smtClean="0"/>
              <a:t>Quel est l’élément déterminant poussant les recruteurs (les soldats prussiens) à aller vers Candide?</a:t>
            </a:r>
          </a:p>
          <a:p>
            <a:r>
              <a:rPr lang="fr-FR" dirty="0" smtClean="0"/>
              <a:t>Montrer la flatterie dont ils usent pour aborder Candide.</a:t>
            </a:r>
          </a:p>
          <a:p>
            <a:r>
              <a:rPr lang="fr-FR" dirty="0" smtClean="0"/>
              <a:t>Comment s’opère le recrutement proprement dit? Relevez l’hyperbole et la gradation présente afin de justifier votre réponse.</a:t>
            </a:r>
          </a:p>
          <a:p>
            <a:r>
              <a:rPr lang="fr-FR" dirty="0" smtClean="0"/>
              <a:t>L’instruction militaire de Candide: montrer l’ironie de ce passage (énumérations des actions, diminution des châtiments, rapidité de la formation)</a:t>
            </a:r>
          </a:p>
          <a:p>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FF0000"/>
                </a:solidFill>
              </a:rPr>
              <a:t>Activités du chapitre 2 (seconde partie)</a:t>
            </a:r>
            <a:endParaRPr lang="fr-FR" sz="3600"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pPr>
              <a:buFont typeface="Wingdings" pitchFamily="2" charset="2"/>
              <a:buChar char="q"/>
            </a:pPr>
            <a:r>
              <a:rPr lang="fr-FR" dirty="0" smtClean="0"/>
              <a:t> </a:t>
            </a:r>
            <a:r>
              <a:rPr lang="fr-FR" dirty="0" smtClean="0">
                <a:solidFill>
                  <a:srgbClr val="92D050"/>
                </a:solidFill>
              </a:rPr>
              <a:t>De: « Candide, tout stupéfait… » à la fin du chapitre.</a:t>
            </a:r>
          </a:p>
          <a:p>
            <a:r>
              <a:rPr lang="fr-FR" dirty="0" smtClean="0"/>
              <a:t>Relever le champ lexical de la liberté.</a:t>
            </a:r>
          </a:p>
          <a:p>
            <a:r>
              <a:rPr lang="fr-FR" dirty="0" smtClean="0"/>
              <a:t>En quoi la liberté n’est-elle pas respectée dans ce passage?</a:t>
            </a:r>
          </a:p>
          <a:p>
            <a:r>
              <a:rPr lang="fr-FR" dirty="0" smtClean="0"/>
              <a:t>Relever le champ lexical de ce qui pour vous s’apparente à de la torture.</a:t>
            </a:r>
          </a:p>
          <a:p>
            <a:r>
              <a:rPr lang="fr-FR" dirty="0" smtClean="0"/>
              <a:t>Relever toutes les hyperboles désignant le roi des Bulgares. Pourquoi peut-on dire que la dernière phrase du chapitre brise toutes ces louanges?</a:t>
            </a:r>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Chapitre 3</a:t>
            </a:r>
            <a:endParaRPr lang="fr-FR" dirty="0">
              <a:solidFill>
                <a:srgbClr val="FF0000"/>
              </a:solidFill>
            </a:endParaRPr>
          </a:p>
        </p:txBody>
      </p:sp>
      <p:sp>
        <p:nvSpPr>
          <p:cNvPr id="3" name="Espace réservé du contenu 2"/>
          <p:cNvSpPr>
            <a:spLocks noGrp="1"/>
          </p:cNvSpPr>
          <p:nvPr>
            <p:ph idx="1"/>
          </p:nvPr>
        </p:nvSpPr>
        <p:spPr/>
        <p:txBody>
          <a:bodyPr>
            <a:normAutofit fontScale="25000" lnSpcReduction="20000"/>
          </a:bodyPr>
          <a:lstStyle/>
          <a:p>
            <a:r>
              <a:rPr lang="fr-FR" sz="3600" dirty="0" smtClean="0"/>
              <a:t>Rien n'était si beau, si leste, si brillant, si bien ordonné que les deux armées. Les trompettes, les fifres, les hautbois, les tambours, les canons, formaient une harmonie telle qu'il n'y en eut jamais en enfer. Les canons renversèrent d'abord à peu près six mille hommes de chaque côté ; ensuite la mousqueterie ôta du meilleur des mondes environ neuf à dix mille coquins qui en infectaient la surface. La baïonnette fut aussi la raison suffisante de la mort de quelques milliers d'hommes. Le tout pouvait bien se monter à une trentaine de mille âmes. Candide, qui tremblait comme un philosophe, se cacha du mieux qu'il put pendant cette boucherie héroïque.</a:t>
            </a:r>
            <a:br>
              <a:rPr lang="fr-FR" sz="3600" dirty="0" smtClean="0"/>
            </a:br>
            <a:r>
              <a:rPr lang="fr-FR" sz="3600" dirty="0" smtClean="0"/>
              <a:t/>
            </a:r>
            <a:br>
              <a:rPr lang="fr-FR" sz="3600" dirty="0" smtClean="0"/>
            </a:br>
            <a:r>
              <a:rPr lang="fr-FR" sz="3600" dirty="0" smtClean="0"/>
              <a:t>Enfin, tandis que les deux rois faisaient chanter des Te Deum chacun dans son camp, il prit le parti d'aller raisonner ailleurs des effets et des causes. Il passa par-dessus des tas de morts et de mourants, et gagna d'abord un village voisin ; il était en cendres : c'était un village </a:t>
            </a:r>
            <a:r>
              <a:rPr lang="fr-FR" sz="3600" dirty="0" err="1" smtClean="0"/>
              <a:t>abare</a:t>
            </a:r>
            <a:r>
              <a:rPr lang="fr-FR" sz="3600" dirty="0" smtClean="0"/>
              <a:t> que les Bulgares avaient brûlé, selon les lois du droit public. Ici des vieillards criblés de coups regardaient mourir leurs femmes égorgées, qui tenaient leurs enfants à leurs mamelles sanglantes ; là des filles éventrées après avoir assouvi les besoins naturels de quelques héros rendaient les derniers soupirs ; d'autres, à demi brûlées, criaient qu'on achevât de leur donner la mort. Des cervelles étaient répandues sur la terre à côté de bras et de jambes coupés.</a:t>
            </a:r>
            <a:br>
              <a:rPr lang="fr-FR" sz="3600" dirty="0" smtClean="0"/>
            </a:br>
            <a:r>
              <a:rPr lang="fr-FR" sz="3600" dirty="0" smtClean="0"/>
              <a:t/>
            </a:r>
            <a:br>
              <a:rPr lang="fr-FR" sz="3600" dirty="0" smtClean="0"/>
            </a:br>
            <a:r>
              <a:rPr lang="fr-FR" sz="3600" dirty="0" smtClean="0"/>
              <a:t>Candide s'enfuit au plus vite dans un autre village : il appartenait à des Bulgares, et des héros </a:t>
            </a:r>
            <a:r>
              <a:rPr lang="fr-FR" sz="3600" dirty="0" err="1" smtClean="0"/>
              <a:t>abares</a:t>
            </a:r>
            <a:r>
              <a:rPr lang="fr-FR" sz="3600" dirty="0" smtClean="0"/>
              <a:t> l'avaient traité de même. Candide, toujours marchant sur des membres palpitants ou à travers des ruines, arriva enfin hors du théâtre de la guerre, portant quelques petites provisions dans son bissac, et n'oubliant jamais Mlle Cunégonde. Ses provisions lui manquèrent quand il fut en Hollande ; mais ayant entendu dire que tout le monde était riche dans ce pays-là, et qu'on y était chrétien, il ne douta pas qu'on ne le traitât aussi bien qu'il l'avait été dans le château de monsieur le baron avant qu'il en eût été chassé pour les beaux yeux de Mlle Cunégonde.</a:t>
            </a:r>
            <a:br>
              <a:rPr lang="fr-FR" sz="3600" dirty="0" smtClean="0"/>
            </a:br>
            <a:r>
              <a:rPr lang="fr-FR" sz="3600" dirty="0" smtClean="0"/>
              <a:t/>
            </a:r>
            <a:br>
              <a:rPr lang="fr-FR" sz="3600" dirty="0" smtClean="0"/>
            </a:br>
            <a:r>
              <a:rPr lang="fr-FR" sz="3600" dirty="0" smtClean="0"/>
              <a:t>Il demanda l'aumône à plusieurs graves personnages, qui lui répondirent tous que, s'il continuait à faire ce métier, on l'enfermerait dans une maison de correction pour lui apprendre à vivre.</a:t>
            </a:r>
            <a:br>
              <a:rPr lang="fr-FR" sz="3600" dirty="0" smtClean="0"/>
            </a:br>
            <a:r>
              <a:rPr lang="fr-FR" sz="3600" dirty="0" smtClean="0"/>
              <a:t/>
            </a:r>
            <a:br>
              <a:rPr lang="fr-FR" sz="3600" dirty="0" smtClean="0"/>
            </a:br>
            <a:r>
              <a:rPr lang="fr-FR" sz="3600" dirty="0" smtClean="0"/>
              <a:t>Il s'adressa ensuite à un homme qui venait de parler tout seul une heure de suite sur la charité dans une grande assemblée. Cet orateur, le regardant de travers, lui dit : « Que venez-vous faire ici ? Y êtes-vous pour la bonne cause ? -- Il n'y a point d'effet sans cause, répondit modestement Candide, tout est enchaîné nécessairement et arrangé pour le mieux. Il a fallu que je fusse chassé d'auprès de Mlle Cunégonde, que j'aie passé par les baguettes, et il faut que je demande mon pain jusqu'à ce que je puisse en gagner ; tout cela ne pouvait être autrement. -- Mon ami, lui dit l'orateur, croyez-vous que le pape soit l'Antéchrist ? -- Je ne l'avais pas encore entendu dire, répondit Candide ; mais qu'il le soit ou qu'il ne le soit pas, je manque de pain.</a:t>
            </a:r>
            <a:br>
              <a:rPr lang="fr-FR" sz="3600" dirty="0" smtClean="0"/>
            </a:br>
            <a:r>
              <a:rPr lang="fr-FR" sz="3600" dirty="0" smtClean="0"/>
              <a:t/>
            </a:r>
            <a:br>
              <a:rPr lang="fr-FR" sz="3600" dirty="0" smtClean="0"/>
            </a:br>
            <a:r>
              <a:rPr lang="fr-FR" sz="3600" dirty="0" smtClean="0"/>
              <a:t>-- Tu ne mérites pas d'en manger, dit l'autre ; va, coquin, va, misérable, ne m'approche de ta vie. » La femme de l'orateur, ayant mis la tête à la fenêtre et avisant un homme qui doutait que le pape fût antéchrist, lui répandit sur le chef un plein... O ciel ! à quel excès se porte le zèle de la religion dans les dames !</a:t>
            </a:r>
            <a:br>
              <a:rPr lang="fr-FR" sz="3600" dirty="0" smtClean="0"/>
            </a:br>
            <a:r>
              <a:rPr lang="fr-FR" sz="3600" dirty="0" smtClean="0"/>
              <a:t/>
            </a:r>
            <a:br>
              <a:rPr lang="fr-FR" sz="3600" dirty="0" smtClean="0"/>
            </a:br>
            <a:r>
              <a:rPr lang="fr-FR" sz="3600" dirty="0" smtClean="0"/>
              <a:t>Un homme qui n'avait point été baptisé, un bon anabaptiste, nommé Jacques, vit la manière cruelle et ignominieuse dont on traitait ainsi un de ses frères, un être à deux pieds sans plumes, qui avait une âme ; il l'amena chez lui, le nettoya, lui donna du pain et de la bière, lui fit présent de deux florins, et voulut même lui apprendre à travailler dans ses manufactures aux étoffes de Perse qu'on fabrique en Hollande. Candide, se prosternant presque devant lui, s'écriait : « Maître Pangloss me l'avait bien dit que tout est au mieux dans ce monde, car je suis infiniment plus touché de votre extrême générosité que de la dureté de ce monsieur à manteau noir et de madame son épouse. »</a:t>
            </a:r>
            <a:br>
              <a:rPr lang="fr-FR" sz="3600" dirty="0" smtClean="0"/>
            </a:br>
            <a:r>
              <a:rPr lang="fr-FR" sz="3600" dirty="0" smtClean="0"/>
              <a:t/>
            </a:r>
            <a:br>
              <a:rPr lang="fr-FR" sz="3600" dirty="0" smtClean="0"/>
            </a:br>
            <a:r>
              <a:rPr lang="fr-FR" sz="3600" dirty="0" smtClean="0"/>
              <a:t>Le lendemain, en se promenant, il rencontra un gueux tout couvert de pustules, les yeux morts, le bout du nez rongé, la bouche de travers, les dents noires, et parlant de la gorge, tourmenté d'une toux violente et crachant une dent à chaque effort.</a:t>
            </a:r>
            <a:br>
              <a:rPr lang="fr-FR" sz="3600" dirty="0" smtClean="0"/>
            </a:br>
            <a:r>
              <a:rPr lang="fr-FR" sz="3600" dirty="0" smtClean="0"/>
              <a:t/>
            </a:r>
            <a:br>
              <a:rPr lang="fr-FR" sz="3600" dirty="0" smtClean="0"/>
            </a:br>
            <a:endParaRPr lang="fr-FR" sz="3600" dirty="0"/>
          </a:p>
        </p:txBody>
      </p:sp>
      <p:sp>
        <p:nvSpPr>
          <p:cNvPr id="4" name="Étoile à 5 branches 3">
            <a:hlinkClick r:id="rId2" action="ppaction://hlinksldjump"/>
          </p:cNvPr>
          <p:cNvSpPr/>
          <p:nvPr/>
        </p:nvSpPr>
        <p:spPr>
          <a:xfrm>
            <a:off x="8244408" y="6165304"/>
            <a:ext cx="360040" cy="437728"/>
          </a:xfrm>
          <a:prstGeom prst="star5">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FF0000"/>
                </a:solidFill>
              </a:rPr>
              <a:t>Activités du chapitre 3 (première partie)</a:t>
            </a:r>
            <a:endParaRPr lang="fr-FR" sz="3600" dirty="0">
              <a:solidFill>
                <a:srgbClr val="FF0000"/>
              </a:solidFill>
            </a:endParaRPr>
          </a:p>
        </p:txBody>
      </p:sp>
      <p:sp>
        <p:nvSpPr>
          <p:cNvPr id="3" name="Espace réservé du contenu 2"/>
          <p:cNvSpPr>
            <a:spLocks noGrp="1"/>
          </p:cNvSpPr>
          <p:nvPr>
            <p:ph idx="1"/>
          </p:nvPr>
        </p:nvSpPr>
        <p:spPr/>
        <p:txBody>
          <a:bodyPr>
            <a:normAutofit fontScale="77500" lnSpcReduction="20000"/>
          </a:bodyPr>
          <a:lstStyle/>
          <a:p>
            <a:pPr>
              <a:buFont typeface="Wingdings" pitchFamily="2" charset="2"/>
              <a:buChar char="q"/>
            </a:pPr>
            <a:r>
              <a:rPr lang="fr-FR" dirty="0" smtClean="0">
                <a:solidFill>
                  <a:srgbClr val="92D050"/>
                </a:solidFill>
              </a:rPr>
              <a:t> Du début à :    […] pour les beaux yeux de mademoiselle Cunégonde. »</a:t>
            </a:r>
          </a:p>
          <a:p>
            <a:r>
              <a:rPr lang="fr-FR" dirty="0" smtClean="0"/>
              <a:t>Dans le 1</a:t>
            </a:r>
            <a:r>
              <a:rPr lang="fr-FR" baseline="30000" dirty="0" smtClean="0"/>
              <a:t>er</a:t>
            </a:r>
            <a:r>
              <a:rPr lang="fr-FR" dirty="0" smtClean="0"/>
              <a:t> paragraphe, montrer le récit ironique du combat (énumération anaphorique désignant les armées dans la 1</a:t>
            </a:r>
            <a:r>
              <a:rPr lang="fr-FR" baseline="30000" dirty="0" smtClean="0"/>
              <a:t>ère</a:t>
            </a:r>
            <a:r>
              <a:rPr lang="fr-FR" dirty="0" smtClean="0"/>
              <a:t> phrase, l’énumération des différents instruments rappelant une fête accentuée par le mot: « harmonie » en opposition avec le mot « enfer » qui, lui, fait vraiment référence à la guerre; relever les différentes armes et la gradation concernant le nombre de morts.</a:t>
            </a:r>
          </a:p>
          <a:p>
            <a:r>
              <a:rPr lang="fr-FR" dirty="0" smtClean="0"/>
              <a:t>Dans le 2</a:t>
            </a:r>
            <a:r>
              <a:rPr lang="fr-FR" baseline="30000" dirty="0" smtClean="0"/>
              <a:t>ème</a:t>
            </a:r>
            <a:r>
              <a:rPr lang="fr-FR" dirty="0" smtClean="0"/>
              <a:t> et 3</a:t>
            </a:r>
            <a:r>
              <a:rPr lang="fr-FR" baseline="30000" dirty="0" smtClean="0"/>
              <a:t>ème</a:t>
            </a:r>
            <a:r>
              <a:rPr lang="fr-FR" dirty="0" smtClean="0"/>
              <a:t> paragraphe: relever les différentes atrocités et crimes commis pendant cette bataille (et, ce, dans les 2 camps): meurtres, destructions, viols, tortures… Montrer que tous les civils sont des victimes quelque soit l’âge ou le sexe.</a:t>
            </a:r>
          </a:p>
          <a:p>
            <a:endParaRPr lang="fr-FR" dirty="0" smtClean="0"/>
          </a:p>
          <a:p>
            <a:endParaRPr lang="fr-FR" dirty="0" smtClean="0"/>
          </a:p>
          <a:p>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solidFill>
                  <a:srgbClr val="FF0000"/>
                </a:solidFill>
              </a:rPr>
              <a:t>Activités du chapitre 3 (seconde partie)</a:t>
            </a:r>
            <a:endParaRPr lang="fr-FR" sz="3600" dirty="0">
              <a:solidFill>
                <a:srgbClr val="FF0000"/>
              </a:solidFill>
            </a:endParaRPr>
          </a:p>
        </p:txBody>
      </p:sp>
      <p:sp>
        <p:nvSpPr>
          <p:cNvPr id="3" name="Espace réservé du contenu 2"/>
          <p:cNvSpPr>
            <a:spLocks noGrp="1"/>
          </p:cNvSpPr>
          <p:nvPr>
            <p:ph idx="1"/>
          </p:nvPr>
        </p:nvSpPr>
        <p:spPr/>
        <p:txBody>
          <a:bodyPr>
            <a:normAutofit lnSpcReduction="10000"/>
          </a:bodyPr>
          <a:lstStyle/>
          <a:p>
            <a:pPr>
              <a:buFont typeface="Wingdings" pitchFamily="2" charset="2"/>
              <a:buChar char="q"/>
            </a:pPr>
            <a:r>
              <a:rPr lang="fr-FR" dirty="0" smtClean="0">
                <a:solidFill>
                  <a:srgbClr val="92D050"/>
                </a:solidFill>
              </a:rPr>
              <a:t>De :   » Il demanda l’aumône » à la fin du chapitre</a:t>
            </a:r>
          </a:p>
          <a:p>
            <a:r>
              <a:rPr lang="fr-FR" dirty="0" smtClean="0"/>
              <a:t>Montrer l’opposition entre le discours et les actes des personnages que Candide rencontre jusqu’à : » […] le zèle de la religion dans les dames! »</a:t>
            </a:r>
          </a:p>
          <a:p>
            <a:r>
              <a:rPr lang="fr-FR" dirty="0" smtClean="0"/>
              <a:t>A l’inverse, quelle a été l’attitude de l’anabaptiste? Que Voltaire cherche-t-il à dénoncer dans ce passage?</a:t>
            </a:r>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Chapitre 6</a:t>
            </a:r>
            <a:endParaRPr lang="fr-FR" dirty="0">
              <a:solidFill>
                <a:srgbClr val="FF0000"/>
              </a:solidFill>
            </a:endParaRPr>
          </a:p>
        </p:txBody>
      </p:sp>
      <p:sp>
        <p:nvSpPr>
          <p:cNvPr id="3" name="Espace réservé du contenu 2"/>
          <p:cNvSpPr>
            <a:spLocks noGrp="1"/>
          </p:cNvSpPr>
          <p:nvPr>
            <p:ph idx="1"/>
          </p:nvPr>
        </p:nvSpPr>
        <p:spPr/>
        <p:txBody>
          <a:bodyPr>
            <a:normAutofit fontScale="40000" lnSpcReduction="20000"/>
          </a:bodyPr>
          <a:lstStyle/>
          <a:p>
            <a:r>
              <a:rPr lang="fr-FR" dirty="0" smtClean="0"/>
              <a:t>COMMENT ON FIT UN BEL AUTO-DA-FÉ POUR EMPÊCHER LES TREMBLEMENTS DE TERRE, ET COMMENT CANDIDE FUT FESSÉ</a:t>
            </a:r>
          </a:p>
          <a:p>
            <a:r>
              <a:rPr lang="fr-FR" dirty="0" smtClean="0"/>
              <a:t>Après le tremblement de terre qui avait détruit les trois quarts de Lisbonne, les sages du pays n’avaient pas trouvé un moyen plus efficace pour prévenir une ruine totale que de donner au peuple un bel auto-da-</a:t>
            </a:r>
            <a:r>
              <a:rPr lang="fr-FR" dirty="0" err="1" smtClean="0"/>
              <a:t>fé</a:t>
            </a:r>
            <a:r>
              <a:rPr lang="fr-FR" dirty="0" smtClean="0"/>
              <a:t> ; il était décidé par l’université de </a:t>
            </a:r>
            <a:r>
              <a:rPr lang="fr-FR" dirty="0" err="1" smtClean="0"/>
              <a:t>Coïmbre</a:t>
            </a:r>
            <a:r>
              <a:rPr lang="fr-FR" dirty="0" smtClean="0"/>
              <a:t> que le spectacle de quelques personnes brûlées à petit feu, en grande cérémonie, est un secret infaillible pour empêcher la terre de trembler.</a:t>
            </a:r>
          </a:p>
          <a:p>
            <a:r>
              <a:rPr lang="fr-FR" dirty="0" smtClean="0"/>
              <a:t>On avait en conséquence saisi un Biscayen convaincu d’avoir épousé sa commère, et deux Portugais qui en mangeant un poulet en avaient arraché le lard : on vint lier après le dîner le docteur Pangloss et son disciple Candide, l’un pour avoir parlé, et l’autre pour avoir écouté avec un air d’approbation : tous deux furent menés séparément dans des appartements d’une extrême fraîcheur, dans lesquels on n’était jamais incommodé du soleil ; huit jours après ils furent tous deux revêtus d’un san-benito, et on orna leurs têtes de mitres de papier : la mitre et le san-benito de Candide étaient peints de flammes renversées et de diables qui n’avaient ni queues ni griffes ; mais les diables de Pangloss portaient griffes et queues, et les flammes étaient droites. Ils marchèrent en procession ainsi vêtus, et entendirent un sermon très pathétique, suivi d’une belle musique en faux-bourdon. Candide fut fessé en cadence, pendant qu’on chantait ; le Biscayen et les deux hommes qui n’avaient point voulu manger de lard furent brûlés, et Pangloss fut pendu, quoique ce ne soit pas la coutume. Le même jour la terre trembla de nouveau avec un fracas épouvantable.</a:t>
            </a:r>
          </a:p>
          <a:p>
            <a:r>
              <a:rPr lang="fr-FR" dirty="0" smtClean="0"/>
              <a:t>Candide, épouvanté, interdit, éperdu, tout sanglant, tout palpitant, se disait à lui-même : « Si c’est ici le meilleur des mondes possibles, que sont donc les autres ? Passe encore si je n’étais que fessé, je l’ai été chez les Bulgares. Mais, ô mon cher Pangloss ! le plus grand des philosophes, faut-il vous avoir vu pendre sans que je sache pourquoi ! Ô mon cher anabaptiste, le meilleur des hommes, faut-il que vous ayez été noyé dans le port ! Ô Mlle Cunégonde ! la perle des filles, faut-il qu’on vous ait fendu le ventre ! »</a:t>
            </a:r>
          </a:p>
          <a:p>
            <a:r>
              <a:rPr lang="fr-FR" dirty="0" smtClean="0"/>
              <a:t>Il s’en retournait, se soutenant à peine, prêché, fessé, absous et béni, lorsqu’une vieille l’aborda et lui dit :</a:t>
            </a:r>
          </a:p>
          <a:p>
            <a:r>
              <a:rPr lang="fr-FR" dirty="0" smtClean="0"/>
              <a:t>« Mon fils, prenez courage, suivez-moi. »</a:t>
            </a:r>
          </a:p>
          <a:p>
            <a:r>
              <a:rPr lang="fr-FR" i="1" dirty="0" smtClean="0"/>
              <a:t>Candide ou l’Optimiste</a:t>
            </a:r>
            <a:r>
              <a:rPr lang="fr-FR" dirty="0" smtClean="0"/>
              <a:t>, Voltaire.</a:t>
            </a:r>
          </a:p>
          <a:p>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Activités du chapitre 6</a:t>
            </a:r>
            <a:endParaRPr lang="fr-FR" dirty="0">
              <a:solidFill>
                <a:srgbClr val="FF0000"/>
              </a:solidFill>
            </a:endParaRPr>
          </a:p>
        </p:txBody>
      </p:sp>
      <p:sp>
        <p:nvSpPr>
          <p:cNvPr id="3" name="Espace réservé du contenu 2"/>
          <p:cNvSpPr>
            <a:spLocks noGrp="1"/>
          </p:cNvSpPr>
          <p:nvPr>
            <p:ph idx="1"/>
          </p:nvPr>
        </p:nvSpPr>
        <p:spPr/>
        <p:txBody>
          <a:bodyPr>
            <a:normAutofit fontScale="55000" lnSpcReduction="20000"/>
          </a:bodyPr>
          <a:lstStyle/>
          <a:p>
            <a:r>
              <a:rPr lang="fr-FR" dirty="0" smtClean="0"/>
              <a:t>Montrer l’aspect spectaculaire de la scène :</a:t>
            </a:r>
          </a:p>
          <a:p>
            <a:pPr>
              <a:buFontTx/>
              <a:buChar char="-"/>
            </a:pPr>
            <a:r>
              <a:rPr lang="fr-FR" dirty="0" smtClean="0"/>
              <a:t>Relever le lexique religieux spécialisé</a:t>
            </a:r>
          </a:p>
          <a:p>
            <a:pPr>
              <a:buFontTx/>
              <a:buChar char="-"/>
            </a:pPr>
            <a:r>
              <a:rPr lang="fr-FR" dirty="0" smtClean="0"/>
              <a:t>Relever la dimension spectaculaire (musique, arrivée théâtrale, tenue)</a:t>
            </a:r>
          </a:p>
          <a:p>
            <a:pPr>
              <a:buFontTx/>
              <a:buChar char="-"/>
            </a:pPr>
            <a:r>
              <a:rPr lang="fr-FR" dirty="0" smtClean="0"/>
              <a:t> Relever la valorisation (adjectifs mélioratifs)</a:t>
            </a:r>
          </a:p>
          <a:p>
            <a:pPr>
              <a:buFontTx/>
              <a:buChar char="-"/>
            </a:pPr>
            <a:r>
              <a:rPr lang="fr-FR" dirty="0" smtClean="0"/>
              <a:t>Montrer le contraste entre la rapidité de l’évocation de la prison et le ralentissement mettant en valeur la cérémonie</a:t>
            </a:r>
          </a:p>
          <a:p>
            <a:pPr>
              <a:buFontTx/>
              <a:buChar char="-"/>
            </a:pPr>
            <a:r>
              <a:rPr lang="fr-FR" dirty="0" smtClean="0"/>
              <a:t>Relever le champ lexical de la déshumanisation</a:t>
            </a:r>
          </a:p>
          <a:p>
            <a:pPr>
              <a:buFontTx/>
              <a:buChar char="-"/>
            </a:pPr>
            <a:r>
              <a:rPr lang="fr-FR" dirty="0" smtClean="0"/>
              <a:t>Montrer le décalage entre l’esthétisme de la cérémonie et la cruauté des pratiques</a:t>
            </a:r>
          </a:p>
          <a:p>
            <a:r>
              <a:rPr lang="fr-FR" dirty="0" smtClean="0"/>
              <a:t>En quoi cette dénonciation est-elle violente et ironique? (Disproportion entre les fautes et les peines, coïncidence entre le sacrifice inutile d’innocents et le 2</a:t>
            </a:r>
            <a:r>
              <a:rPr lang="fr-FR" baseline="30000" dirty="0" smtClean="0"/>
              <a:t>nd</a:t>
            </a:r>
            <a:r>
              <a:rPr lang="fr-FR" dirty="0" smtClean="0"/>
              <a:t> tremblement de terre, mise en cause de la religion, remise en cause par Candide de la philosophie de Pangloss).</a:t>
            </a:r>
          </a:p>
          <a:p>
            <a:r>
              <a:rPr lang="fr-FR" dirty="0" smtClean="0"/>
              <a:t>Cette cérémonie est un événement tragique, pourtant Voltaire a recours a des procédés comiques pour faire sourire le lecteur: Etudier et faire la différence  entre Absurde, Humour et Ironie.</a:t>
            </a:r>
          </a:p>
          <a:p>
            <a:r>
              <a:rPr lang="fr-FR" dirty="0" smtClean="0"/>
              <a:t>Lecture comparée avec la fable:   »Les animaux malades de la Peste »de La Fontaine</a:t>
            </a:r>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solidFill>
                  <a:srgbClr val="FF0000"/>
                </a:solidFill>
              </a:rPr>
              <a:t>Les animaux malades de la Peste</a:t>
            </a:r>
            <a:endParaRPr lang="fr-FR" sz="4000" dirty="0">
              <a:solidFill>
                <a:srgbClr val="FF0000"/>
              </a:solidFill>
            </a:endParaRPr>
          </a:p>
        </p:txBody>
      </p:sp>
      <p:sp>
        <p:nvSpPr>
          <p:cNvPr id="3" name="Espace réservé du contenu 2"/>
          <p:cNvSpPr>
            <a:spLocks noGrp="1"/>
          </p:cNvSpPr>
          <p:nvPr>
            <p:ph idx="1"/>
          </p:nvPr>
        </p:nvSpPr>
        <p:spPr>
          <a:xfrm>
            <a:off x="611560" y="1628800"/>
            <a:ext cx="8229600" cy="4525963"/>
          </a:xfrm>
        </p:spPr>
        <p:txBody>
          <a:bodyPr>
            <a:normAutofit fontScale="32500" lnSpcReduction="20000"/>
          </a:bodyPr>
          <a:lstStyle/>
          <a:p>
            <a:pPr>
              <a:buNone/>
            </a:pPr>
            <a:r>
              <a:rPr lang="fr-FR" sz="4400" dirty="0" smtClean="0"/>
              <a:t/>
            </a:r>
            <a:br>
              <a:rPr lang="fr-FR" sz="4400" dirty="0" smtClean="0"/>
            </a:br>
            <a:r>
              <a:rPr lang="fr-FR" dirty="0" smtClean="0"/>
              <a:t>Un mal qui répand la terreur,</a:t>
            </a:r>
            <a:br>
              <a:rPr lang="fr-FR" dirty="0" smtClean="0"/>
            </a:br>
            <a:r>
              <a:rPr lang="fr-FR" dirty="0" smtClean="0"/>
              <a:t>Mal que le Ciel en sa fureur</a:t>
            </a:r>
            <a:br>
              <a:rPr lang="fr-FR" dirty="0" smtClean="0"/>
            </a:br>
            <a:r>
              <a:rPr lang="fr-FR" dirty="0" smtClean="0"/>
              <a:t>Inventa pour punir les crimes de la terre,</a:t>
            </a:r>
            <a:br>
              <a:rPr lang="fr-FR" dirty="0" smtClean="0"/>
            </a:br>
            <a:r>
              <a:rPr lang="fr-FR" dirty="0" smtClean="0"/>
              <a:t>La Peste (puisqu'il faut l'appeler par son nom)</a:t>
            </a:r>
            <a:br>
              <a:rPr lang="fr-FR" dirty="0" smtClean="0"/>
            </a:br>
            <a:r>
              <a:rPr lang="fr-FR" dirty="0" smtClean="0"/>
              <a:t>Capable d'enrichir en un jour l'Achéron,</a:t>
            </a:r>
            <a:br>
              <a:rPr lang="fr-FR" dirty="0" smtClean="0"/>
            </a:br>
            <a:r>
              <a:rPr lang="fr-FR" dirty="0" smtClean="0"/>
              <a:t>Faisait aux animaux la guerre.</a:t>
            </a:r>
            <a:br>
              <a:rPr lang="fr-FR" dirty="0" smtClean="0"/>
            </a:br>
            <a:r>
              <a:rPr lang="fr-FR" dirty="0" smtClean="0"/>
              <a:t>Ils ne mouraient pas tous, mais tous étaient frappés :</a:t>
            </a:r>
            <a:br>
              <a:rPr lang="fr-FR" dirty="0" smtClean="0"/>
            </a:br>
            <a:r>
              <a:rPr lang="fr-FR" dirty="0" smtClean="0"/>
              <a:t>On n'en voyait point d'occupés</a:t>
            </a:r>
            <a:br>
              <a:rPr lang="fr-FR" dirty="0" smtClean="0"/>
            </a:br>
            <a:r>
              <a:rPr lang="fr-FR" dirty="0" smtClean="0"/>
              <a:t>A chercher le soutien d'une mourante vie ;</a:t>
            </a:r>
            <a:br>
              <a:rPr lang="fr-FR" dirty="0" smtClean="0"/>
            </a:br>
            <a:r>
              <a:rPr lang="fr-FR" dirty="0" smtClean="0"/>
              <a:t>Nul mets n'excitait leur envie ;</a:t>
            </a:r>
            <a:br>
              <a:rPr lang="fr-FR" dirty="0" smtClean="0"/>
            </a:br>
            <a:r>
              <a:rPr lang="fr-FR" dirty="0" smtClean="0"/>
              <a:t>Ni Loups ni Renards n'épiaient</a:t>
            </a:r>
            <a:br>
              <a:rPr lang="fr-FR" dirty="0" smtClean="0"/>
            </a:br>
            <a:r>
              <a:rPr lang="fr-FR" dirty="0" smtClean="0"/>
              <a:t>La douce et l'innocente proie.</a:t>
            </a:r>
            <a:br>
              <a:rPr lang="fr-FR" dirty="0" smtClean="0"/>
            </a:br>
            <a:r>
              <a:rPr lang="fr-FR" dirty="0" smtClean="0"/>
              <a:t>Les Tourterelles se fuyaient :</a:t>
            </a:r>
            <a:br>
              <a:rPr lang="fr-FR" dirty="0" smtClean="0"/>
            </a:br>
            <a:r>
              <a:rPr lang="fr-FR" dirty="0" smtClean="0"/>
              <a:t>Plus d'amour, partant plus de joie.</a:t>
            </a:r>
            <a:br>
              <a:rPr lang="fr-FR" dirty="0" smtClean="0"/>
            </a:br>
            <a:r>
              <a:rPr lang="fr-FR" dirty="0" smtClean="0"/>
              <a:t>Le Lion tint conseil, et dit : Mes chers amis,</a:t>
            </a:r>
            <a:br>
              <a:rPr lang="fr-FR" dirty="0" smtClean="0"/>
            </a:br>
            <a:r>
              <a:rPr lang="fr-FR" dirty="0" smtClean="0"/>
              <a:t>Je crois que le Ciel a permis</a:t>
            </a:r>
            <a:br>
              <a:rPr lang="fr-FR" dirty="0" smtClean="0"/>
            </a:br>
            <a:r>
              <a:rPr lang="fr-FR" dirty="0" smtClean="0"/>
              <a:t>Pour nos péchés cette infortune ;</a:t>
            </a:r>
            <a:br>
              <a:rPr lang="fr-FR" dirty="0" smtClean="0"/>
            </a:br>
            <a:r>
              <a:rPr lang="fr-FR" dirty="0" smtClean="0"/>
              <a:t>Que le plus coupable de nous</a:t>
            </a:r>
            <a:br>
              <a:rPr lang="fr-FR" dirty="0" smtClean="0"/>
            </a:br>
            <a:r>
              <a:rPr lang="fr-FR" dirty="0" smtClean="0"/>
              <a:t>Se sacrifie aux traits du céleste courroux,</a:t>
            </a:r>
            <a:br>
              <a:rPr lang="fr-FR" dirty="0" smtClean="0"/>
            </a:br>
            <a:r>
              <a:rPr lang="fr-FR" dirty="0" smtClean="0"/>
              <a:t>Peut-être il obtiendra la guérison commune.</a:t>
            </a:r>
            <a:br>
              <a:rPr lang="fr-FR" dirty="0" smtClean="0"/>
            </a:br>
            <a:r>
              <a:rPr lang="fr-FR" dirty="0" smtClean="0"/>
              <a:t>L'histoire nous apprend qu'en de tels accidents</a:t>
            </a:r>
            <a:br>
              <a:rPr lang="fr-FR" dirty="0" smtClean="0"/>
            </a:br>
            <a:r>
              <a:rPr lang="fr-FR" dirty="0" smtClean="0"/>
              <a:t>On fait de pareils dévouements :</a:t>
            </a:r>
            <a:br>
              <a:rPr lang="fr-FR" dirty="0" smtClean="0"/>
            </a:br>
            <a:r>
              <a:rPr lang="fr-FR" dirty="0" smtClean="0"/>
              <a:t>Ne nous flattons donc point ; voyons sans indulgence</a:t>
            </a:r>
            <a:br>
              <a:rPr lang="fr-FR" dirty="0" smtClean="0"/>
            </a:br>
            <a:r>
              <a:rPr lang="fr-FR" dirty="0" smtClean="0"/>
              <a:t>L'état de notre conscience.</a:t>
            </a:r>
            <a:br>
              <a:rPr lang="fr-FR" dirty="0" smtClean="0"/>
            </a:br>
            <a:r>
              <a:rPr lang="fr-FR" dirty="0" smtClean="0"/>
              <a:t>Pour moi, satisfaisant mes appétits gloutons</a:t>
            </a:r>
            <a:br>
              <a:rPr lang="fr-FR" dirty="0" smtClean="0"/>
            </a:br>
            <a:r>
              <a:rPr lang="fr-FR" dirty="0" smtClean="0"/>
              <a:t>J'ai dévoré force moutons.</a:t>
            </a:r>
            <a:br>
              <a:rPr lang="fr-FR" dirty="0" smtClean="0"/>
            </a:br>
            <a:r>
              <a:rPr lang="fr-FR" dirty="0" smtClean="0"/>
              <a:t>Que m'avaient-ils fait ? Nulle offense :</a:t>
            </a:r>
            <a:br>
              <a:rPr lang="fr-FR" dirty="0" smtClean="0"/>
            </a:br>
            <a:r>
              <a:rPr lang="fr-FR" dirty="0" smtClean="0"/>
              <a:t>Même il m'est arrivé quelquefois de manger</a:t>
            </a:r>
            <a:br>
              <a:rPr lang="fr-FR" dirty="0" smtClean="0"/>
            </a:br>
            <a:r>
              <a:rPr lang="fr-FR" dirty="0" smtClean="0"/>
              <a:t>Le Berger.</a:t>
            </a:r>
            <a:br>
              <a:rPr lang="fr-FR" dirty="0" smtClean="0"/>
            </a:br>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FF0000"/>
                </a:solidFill>
              </a:rPr>
              <a:t>Les animaux malades de la peste(suite)</a:t>
            </a:r>
            <a:endParaRPr lang="fr-FR" dirty="0">
              <a:solidFill>
                <a:srgbClr val="FF0000"/>
              </a:solidFill>
            </a:endParaRPr>
          </a:p>
        </p:txBody>
      </p:sp>
      <p:sp>
        <p:nvSpPr>
          <p:cNvPr id="3" name="Espace réservé du contenu 2"/>
          <p:cNvSpPr>
            <a:spLocks noGrp="1"/>
          </p:cNvSpPr>
          <p:nvPr>
            <p:ph idx="1"/>
          </p:nvPr>
        </p:nvSpPr>
        <p:spPr/>
        <p:txBody>
          <a:bodyPr>
            <a:normAutofit fontScale="32500" lnSpcReduction="20000"/>
          </a:bodyPr>
          <a:lstStyle/>
          <a:p>
            <a:r>
              <a:rPr lang="fr-FR" dirty="0" smtClean="0"/>
              <a:t>Je me dévouerai donc, s'il le faut ; mais je pense</a:t>
            </a:r>
            <a:br>
              <a:rPr lang="fr-FR" dirty="0" smtClean="0"/>
            </a:br>
            <a:r>
              <a:rPr lang="fr-FR" dirty="0" smtClean="0"/>
              <a:t>Qu'il est bon que chacun s'accuse ainsi que moi :</a:t>
            </a:r>
            <a:br>
              <a:rPr lang="fr-FR" dirty="0" smtClean="0"/>
            </a:br>
            <a:r>
              <a:rPr lang="fr-FR" dirty="0" smtClean="0"/>
              <a:t>Car on doit souhaiter selon toute justice</a:t>
            </a:r>
            <a:br>
              <a:rPr lang="fr-FR" dirty="0" smtClean="0"/>
            </a:br>
            <a:r>
              <a:rPr lang="fr-FR" dirty="0" smtClean="0"/>
              <a:t>Que le plus coupable périsse.</a:t>
            </a:r>
            <a:br>
              <a:rPr lang="fr-FR" dirty="0" smtClean="0"/>
            </a:br>
            <a:r>
              <a:rPr lang="fr-FR" dirty="0" smtClean="0"/>
              <a:t>- Sire, dit le Renard, vous êtes trop bon Roi ;</a:t>
            </a:r>
            <a:br>
              <a:rPr lang="fr-FR" dirty="0" smtClean="0"/>
            </a:br>
            <a:r>
              <a:rPr lang="fr-FR" dirty="0" smtClean="0"/>
              <a:t>Vos scrupules font voir trop de délicatesse ;</a:t>
            </a:r>
            <a:br>
              <a:rPr lang="fr-FR" dirty="0" smtClean="0"/>
            </a:br>
            <a:r>
              <a:rPr lang="fr-FR" dirty="0" smtClean="0"/>
              <a:t>Et bien, manger moutons, canaille, sotte espèce,</a:t>
            </a:r>
            <a:br>
              <a:rPr lang="fr-FR" dirty="0" smtClean="0"/>
            </a:br>
            <a:r>
              <a:rPr lang="fr-FR" dirty="0" smtClean="0"/>
              <a:t>Est-ce un péché ? Non, non. Vous leur fîtes Seigneur</a:t>
            </a:r>
            <a:br>
              <a:rPr lang="fr-FR" dirty="0" smtClean="0"/>
            </a:br>
            <a:r>
              <a:rPr lang="fr-FR" dirty="0" smtClean="0"/>
              <a:t>En les croquant beaucoup d'honneur.</a:t>
            </a:r>
            <a:br>
              <a:rPr lang="fr-FR" dirty="0" smtClean="0"/>
            </a:br>
            <a:r>
              <a:rPr lang="fr-FR" dirty="0" smtClean="0"/>
              <a:t>Et quant au Berger l'on peut dire</a:t>
            </a:r>
            <a:br>
              <a:rPr lang="fr-FR" dirty="0" smtClean="0"/>
            </a:br>
            <a:r>
              <a:rPr lang="fr-FR" dirty="0" smtClean="0"/>
              <a:t>Qu'il était digne de tous maux,</a:t>
            </a:r>
            <a:br>
              <a:rPr lang="fr-FR" dirty="0" smtClean="0"/>
            </a:br>
            <a:r>
              <a:rPr lang="fr-FR" dirty="0" smtClean="0"/>
              <a:t>Etant de ces gens-là qui sur les animaux</a:t>
            </a:r>
            <a:br>
              <a:rPr lang="fr-FR" dirty="0" smtClean="0"/>
            </a:br>
            <a:r>
              <a:rPr lang="fr-FR" dirty="0" smtClean="0"/>
              <a:t>Se font un chimérique empire.</a:t>
            </a:r>
            <a:br>
              <a:rPr lang="fr-FR" dirty="0" smtClean="0"/>
            </a:br>
            <a:r>
              <a:rPr lang="fr-FR" dirty="0" smtClean="0"/>
              <a:t>Ainsi dit le Renard, et flatteurs d'applaudir.</a:t>
            </a:r>
            <a:br>
              <a:rPr lang="fr-FR" dirty="0" smtClean="0"/>
            </a:br>
            <a:r>
              <a:rPr lang="fr-FR" dirty="0" smtClean="0"/>
              <a:t>On n'osa trop approfondir</a:t>
            </a:r>
            <a:br>
              <a:rPr lang="fr-FR" dirty="0" smtClean="0"/>
            </a:br>
            <a:r>
              <a:rPr lang="fr-FR" dirty="0" smtClean="0"/>
              <a:t>Du Tigre, ni de l'Ours, ni des autres puissances,</a:t>
            </a:r>
            <a:br>
              <a:rPr lang="fr-FR" dirty="0" smtClean="0"/>
            </a:br>
            <a:r>
              <a:rPr lang="fr-FR" dirty="0" smtClean="0"/>
              <a:t>Les moins pardonnables offenses.</a:t>
            </a:r>
            <a:br>
              <a:rPr lang="fr-FR" dirty="0" smtClean="0"/>
            </a:br>
            <a:r>
              <a:rPr lang="fr-FR" dirty="0" smtClean="0"/>
              <a:t>Tous les gens querelleurs, jusqu'aux simples mâtins,</a:t>
            </a:r>
            <a:br>
              <a:rPr lang="fr-FR" dirty="0" smtClean="0"/>
            </a:br>
            <a:r>
              <a:rPr lang="fr-FR" dirty="0" smtClean="0"/>
              <a:t>Au dire de chacun, étaient de petits saints.</a:t>
            </a:r>
            <a:br>
              <a:rPr lang="fr-FR" dirty="0" smtClean="0"/>
            </a:br>
            <a:r>
              <a:rPr lang="fr-FR" dirty="0" smtClean="0"/>
              <a:t>L'Ane vint à son tour et dit : J'ai souvenance</a:t>
            </a:r>
            <a:br>
              <a:rPr lang="fr-FR" dirty="0" smtClean="0"/>
            </a:br>
            <a:r>
              <a:rPr lang="fr-FR" dirty="0" smtClean="0"/>
              <a:t>Qu'en un pré de Moines passant,</a:t>
            </a:r>
            <a:br>
              <a:rPr lang="fr-FR" dirty="0" smtClean="0"/>
            </a:br>
            <a:r>
              <a:rPr lang="fr-FR" dirty="0" smtClean="0"/>
              <a:t>La faim, l'occasion, l'herbe tendre, et je pense</a:t>
            </a:r>
            <a:br>
              <a:rPr lang="fr-FR" dirty="0" smtClean="0"/>
            </a:br>
            <a:r>
              <a:rPr lang="fr-FR" dirty="0" smtClean="0"/>
              <a:t>Quelque diable aussi me poussant,</a:t>
            </a:r>
            <a:br>
              <a:rPr lang="fr-FR" dirty="0" smtClean="0"/>
            </a:br>
            <a:r>
              <a:rPr lang="fr-FR" dirty="0" smtClean="0"/>
              <a:t>Je tondis de ce pré la largeur de ma langue.</a:t>
            </a:r>
            <a:br>
              <a:rPr lang="fr-FR" dirty="0" smtClean="0"/>
            </a:br>
            <a:r>
              <a:rPr lang="fr-FR" dirty="0" smtClean="0"/>
              <a:t>Je n'en avais nul droit, puisqu'il faut parler net.</a:t>
            </a:r>
            <a:br>
              <a:rPr lang="fr-FR" dirty="0" smtClean="0"/>
            </a:br>
            <a:r>
              <a:rPr lang="fr-FR" dirty="0" smtClean="0"/>
              <a:t>A ces mots on cria haro sur le baudet.</a:t>
            </a:r>
            <a:br>
              <a:rPr lang="fr-FR" dirty="0" smtClean="0"/>
            </a:br>
            <a:r>
              <a:rPr lang="fr-FR" dirty="0" smtClean="0"/>
              <a:t>Un Loup quelque peu clerc prouva par sa harangue</a:t>
            </a:r>
            <a:br>
              <a:rPr lang="fr-FR" dirty="0" smtClean="0"/>
            </a:br>
            <a:r>
              <a:rPr lang="fr-FR" dirty="0" smtClean="0"/>
              <a:t>Qu'il fallait dévouer ce maudit animal,</a:t>
            </a:r>
            <a:br>
              <a:rPr lang="fr-FR" dirty="0" smtClean="0"/>
            </a:br>
            <a:r>
              <a:rPr lang="fr-FR" dirty="0" smtClean="0"/>
              <a:t>Ce pelé, ce galeux, d'où venait tout leur mal.</a:t>
            </a:r>
            <a:br>
              <a:rPr lang="fr-FR" dirty="0" smtClean="0"/>
            </a:br>
            <a:r>
              <a:rPr lang="fr-FR" dirty="0" smtClean="0"/>
              <a:t>Sa peccadille fut jugée un cas pendable.</a:t>
            </a:r>
            <a:br>
              <a:rPr lang="fr-FR" dirty="0" smtClean="0"/>
            </a:br>
            <a:r>
              <a:rPr lang="fr-FR" dirty="0" smtClean="0"/>
              <a:t>Manger l'herbe d'autrui ! quel crime abominable !</a:t>
            </a:r>
            <a:br>
              <a:rPr lang="fr-FR" dirty="0" smtClean="0"/>
            </a:br>
            <a:r>
              <a:rPr lang="fr-FR" dirty="0" smtClean="0"/>
              <a:t>Rien que la mort n'était capable</a:t>
            </a:r>
            <a:br>
              <a:rPr lang="fr-FR" dirty="0" smtClean="0"/>
            </a:br>
            <a:r>
              <a:rPr lang="fr-FR" dirty="0" smtClean="0"/>
              <a:t>D'expier son forfait : on le lui fit bien voir.</a:t>
            </a:r>
            <a:br>
              <a:rPr lang="fr-FR" dirty="0" smtClean="0"/>
            </a:br>
            <a:r>
              <a:rPr lang="fr-FR" dirty="0" smtClean="0"/>
              <a:t>Selon que vous serez puissant ou misérable,</a:t>
            </a:r>
            <a:br>
              <a:rPr lang="fr-FR" dirty="0" smtClean="0"/>
            </a:br>
            <a:r>
              <a:rPr lang="fr-FR" dirty="0" smtClean="0"/>
              <a:t>Les jugements de cour vous rendront blanc ou noir.</a:t>
            </a:r>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Extrait du chapitre 19</a:t>
            </a:r>
            <a:endParaRPr lang="fr-FR" dirty="0">
              <a:solidFill>
                <a:srgbClr val="FF0000"/>
              </a:solidFill>
            </a:endParaRPr>
          </a:p>
        </p:txBody>
      </p:sp>
      <p:sp>
        <p:nvSpPr>
          <p:cNvPr id="3" name="Espace réservé du contenu 2"/>
          <p:cNvSpPr>
            <a:spLocks noGrp="1"/>
          </p:cNvSpPr>
          <p:nvPr>
            <p:ph idx="1"/>
          </p:nvPr>
        </p:nvSpPr>
        <p:spPr/>
        <p:txBody>
          <a:bodyPr>
            <a:normAutofit fontScale="40000" lnSpcReduction="20000"/>
          </a:bodyPr>
          <a:lstStyle/>
          <a:p>
            <a:r>
              <a:rPr lang="fr-FR" dirty="0" smtClean="0"/>
              <a:t>En approchant de la ville, ils rencontrèrent un nègre étendu par terre, n'ayant plus que la moitié de son habit, c'est-à-dire d'un caleçon de toile bleue; il manquait à ce pauvre homme la jambe gauche et la main droite.</a:t>
            </a:r>
          </a:p>
          <a:p>
            <a:r>
              <a:rPr lang="fr-FR" dirty="0" smtClean="0"/>
              <a:t>"Eh! mon Dieu! lui dit Candide en hollandais, que fais-tu là, mon ami, dans l'état horrible où je te vois?</a:t>
            </a:r>
          </a:p>
          <a:p>
            <a:r>
              <a:rPr lang="fr-FR" dirty="0" smtClean="0"/>
              <a:t>- J'attends mon maître, M. </a:t>
            </a:r>
            <a:r>
              <a:rPr lang="fr-FR" dirty="0" err="1" smtClean="0"/>
              <a:t>Vanderdendur</a:t>
            </a:r>
            <a:r>
              <a:rPr lang="fr-FR" dirty="0" smtClean="0"/>
              <a:t>, le fameux négociant, répondit le nègre.</a:t>
            </a:r>
          </a:p>
          <a:p>
            <a:r>
              <a:rPr lang="fr-FR" dirty="0" smtClean="0"/>
              <a:t>- Est-ce M. </a:t>
            </a:r>
            <a:r>
              <a:rPr lang="fr-FR" dirty="0" err="1" smtClean="0"/>
              <a:t>Vanderdendur</a:t>
            </a:r>
            <a:r>
              <a:rPr lang="fr-FR" dirty="0" smtClean="0"/>
              <a:t>, dit Candide, qui t'a traité ainsi?</a:t>
            </a:r>
          </a:p>
          <a:p>
            <a:r>
              <a:rPr lang="fr-FR" dirty="0" smtClean="0"/>
              <a:t>- Oui, monsieur, dit le nègre, c'est l'usage. On nous donne un caleçon de toile pour tout vêtement deux fois l'année. Quand nous travaillons au sucreries, et que la meule nous attrape le doigt, on nous coupe la main; quand nous voulons nous enfuir, on nous coupe la jambe: je me suis trouvé dans les deux cas. C'est à ce prix que vous mangez du sucre en Europe. Cependant, lorsque ma mère me vendit dix écus patagons sur la côte de Guinée, elle me disait: "Mon cher enfant, bénis nos fétiches, adore-les toujours, ils te feront vivre heureux; tu as l'honneur d'être esclave de nos seigneurs les blancs, et tu fais par là la fortune de ton père et de ta mère." Hélas! je ne sais pas si j'ai fait leur fortune, mais ils n'ont pas fait la mienne. Les chiens, les singes et les perroquets sont mille fois moins malheureux que nous; les fétiches hollandais qui m'ont converti me disent tous les dimanches que nous sommes tous enfants d'Adam, blancs et noirs. Je ne suis pas généalogiste; mais si ces prêcheurs disent vrai, nous sommes tous cousins issus de germain. Or vous m'avouerez qu'on ne peut pas en user avec ses parents d'une manière plus horrible.</a:t>
            </a:r>
          </a:p>
          <a:p>
            <a:r>
              <a:rPr lang="fr-FR" dirty="0" smtClean="0"/>
              <a:t>- O Pangloss! s'écria Candide, tu n'avais pas deviné cette abomination; c'en est fait, il faudra qu'à la fin je renonce à ton optimisme.</a:t>
            </a:r>
          </a:p>
          <a:p>
            <a:r>
              <a:rPr lang="fr-FR" dirty="0" smtClean="0"/>
              <a:t>- Qu'est-ce qu'optimisme? disait </a:t>
            </a:r>
            <a:r>
              <a:rPr lang="fr-FR" dirty="0" err="1" smtClean="0"/>
              <a:t>Cacambo</a:t>
            </a:r>
            <a:r>
              <a:rPr lang="fr-FR" dirty="0" smtClean="0"/>
              <a:t>.</a:t>
            </a:r>
          </a:p>
          <a:p>
            <a:r>
              <a:rPr lang="fr-FR" dirty="0" smtClean="0"/>
              <a:t>- Hélas! dit Candide, c'est la rage de soutenir que tout est bien quand on est mal"; et il versait des larmes en regardant son nègre; et en pleurant, il entra dans Surinam. </a:t>
            </a:r>
          </a:p>
          <a:p>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Activités du chapitre 19</a:t>
            </a:r>
            <a:endParaRPr lang="fr-FR" dirty="0">
              <a:solidFill>
                <a:srgbClr val="FF0000"/>
              </a:solidFill>
            </a:endParaRPr>
          </a:p>
        </p:txBody>
      </p:sp>
      <p:sp>
        <p:nvSpPr>
          <p:cNvPr id="3" name="Espace réservé du contenu 2"/>
          <p:cNvSpPr>
            <a:spLocks noGrp="1"/>
          </p:cNvSpPr>
          <p:nvPr>
            <p:ph idx="1"/>
          </p:nvPr>
        </p:nvSpPr>
        <p:spPr/>
        <p:txBody>
          <a:bodyPr>
            <a:normAutofit fontScale="70000" lnSpcReduction="20000"/>
          </a:bodyPr>
          <a:lstStyle/>
          <a:p>
            <a:pPr>
              <a:buFont typeface="Wingdings" pitchFamily="2" charset="2"/>
              <a:buChar char="q"/>
            </a:pPr>
            <a:r>
              <a:rPr lang="fr-FR" dirty="0" smtClean="0">
                <a:solidFill>
                  <a:srgbClr val="92D050"/>
                </a:solidFill>
              </a:rPr>
              <a:t> De: « En approchant de la ville, ils rencontrèrent… » à « […] et en pleurant, il entra dans Surinam. »</a:t>
            </a:r>
          </a:p>
          <a:p>
            <a:r>
              <a:rPr lang="fr-FR" dirty="0" smtClean="0"/>
              <a:t>Quel cadre spatio-temporel se dessine au travers du récit et des discours?</a:t>
            </a:r>
          </a:p>
          <a:p>
            <a:r>
              <a:rPr lang="fr-FR" dirty="0" smtClean="0"/>
              <a:t>Montrez et commentez la précision de la description de l’esclave.</a:t>
            </a:r>
          </a:p>
          <a:p>
            <a:r>
              <a:rPr lang="fr-FR" dirty="0" smtClean="0"/>
              <a:t>A partir de l’expression « état horrible », repérez et analyser le fonctionnement de l’ironie (antiphrase, implicite, décalage…) pour ce qui est de la présentation physique du nègre.</a:t>
            </a:r>
          </a:p>
          <a:p>
            <a:r>
              <a:rPr lang="fr-FR" dirty="0" smtClean="0"/>
              <a:t>Etudiez de même les jeux de décalage dans le passage consacré à la sucrerie.</a:t>
            </a:r>
          </a:p>
          <a:p>
            <a:r>
              <a:rPr lang="fr-FR" dirty="0" smtClean="0"/>
              <a:t>Quels autres décalages au sein du discours de l’esclave appartiennent au registre ironique?</a:t>
            </a:r>
          </a:p>
          <a:p>
            <a:r>
              <a:rPr lang="fr-FR" dirty="0" smtClean="0"/>
              <a:t>En quoi ce passage critique-t-il l’esclavage et la religion?</a:t>
            </a:r>
          </a:p>
          <a:p>
            <a:endParaRPr lang="fr-FR" dirty="0"/>
          </a:p>
        </p:txBody>
      </p:sp>
      <p:sp>
        <p:nvSpPr>
          <p:cNvPr id="4" name="Étoile à 5 branches 3">
            <a:hlinkClick r:id="rId2" action="ppaction://hlinksldjump"/>
          </p:cNvPr>
          <p:cNvSpPr/>
          <p:nvPr/>
        </p:nvSpPr>
        <p:spPr>
          <a:xfrm>
            <a:off x="8244408" y="6165304"/>
            <a:ext cx="360040" cy="437728"/>
          </a:xfrm>
          <a:prstGeom prst="star5">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normAutofit/>
          </a:bodyPr>
          <a:lstStyle/>
          <a:p>
            <a:pPr algn="ctr"/>
            <a:r>
              <a:rPr lang="fr-FR" sz="3200" dirty="0" smtClean="0">
                <a:solidFill>
                  <a:srgbClr val="FF0000"/>
                </a:solidFill>
              </a:rPr>
              <a:t>Analyse d’image</a:t>
            </a:r>
            <a:endParaRPr lang="fr-FR" sz="3200" dirty="0">
              <a:solidFill>
                <a:srgbClr val="FF0000"/>
              </a:solidFill>
            </a:endParaRPr>
          </a:p>
        </p:txBody>
      </p:sp>
      <p:pic>
        <p:nvPicPr>
          <p:cNvPr id="4" name="Espace réservé du contenu 3" descr="BLAKE10.JPG"/>
          <p:cNvPicPr>
            <a:picLocks noGrp="1" noChangeAspect="1"/>
          </p:cNvPicPr>
          <p:nvPr>
            <p:ph idx="1"/>
          </p:nvPr>
        </p:nvPicPr>
        <p:blipFill>
          <a:blip r:embed="rId3" cstate="print"/>
          <a:stretch>
            <a:fillRect/>
          </a:stretch>
        </p:blipFill>
        <p:spPr>
          <a:xfrm>
            <a:off x="4549775" y="1423194"/>
            <a:ext cx="3162300" cy="3552825"/>
          </a:xfrm>
        </p:spPr>
      </p:pic>
      <p:sp>
        <p:nvSpPr>
          <p:cNvPr id="7" name="Espace réservé du texte 6"/>
          <p:cNvSpPr>
            <a:spLocks noGrp="1"/>
          </p:cNvSpPr>
          <p:nvPr>
            <p:ph type="body" sz="half" idx="2"/>
          </p:nvPr>
        </p:nvSpPr>
        <p:spPr/>
        <p:txBody>
          <a:bodyPr>
            <a:normAutofit fontScale="92500" lnSpcReduction="10000"/>
          </a:bodyPr>
          <a:lstStyle/>
          <a:p>
            <a:r>
              <a:rPr lang="fr-FR" sz="2800" dirty="0" smtClean="0"/>
              <a:t>« </a:t>
            </a:r>
            <a:r>
              <a:rPr lang="fr-FR" sz="2800" i="1" dirty="0" smtClean="0"/>
              <a:t>Am I not a man and a </a:t>
            </a:r>
            <a:r>
              <a:rPr lang="fr-FR" sz="2800" i="1" dirty="0" err="1" smtClean="0"/>
              <a:t>brother</a:t>
            </a:r>
            <a:r>
              <a:rPr lang="fr-FR" sz="2800" i="1" dirty="0" smtClean="0"/>
              <a:t> ?</a:t>
            </a:r>
            <a:r>
              <a:rPr lang="fr-FR" sz="2800" dirty="0" smtClean="0"/>
              <a:t> », illustration du célèbre médaillon anti esclavagiste dessiné par William </a:t>
            </a:r>
            <a:r>
              <a:rPr lang="fr-FR" sz="2800" dirty="0" err="1" smtClean="0"/>
              <a:t>Hackwood</a:t>
            </a:r>
            <a:r>
              <a:rPr lang="fr-FR" sz="2800" dirty="0" smtClean="0"/>
              <a:t> ou Henry Webber pour le compte de </a:t>
            </a:r>
            <a:r>
              <a:rPr lang="fr-FR" sz="2800" dirty="0" smtClean="0">
                <a:hlinkClick r:id="rId4"/>
              </a:rPr>
              <a:t>Josiah Wedgwood</a:t>
            </a:r>
            <a:r>
              <a:rPr lang="fr-FR" sz="2800" dirty="0" smtClean="0"/>
              <a:t>, vers </a:t>
            </a:r>
            <a:r>
              <a:rPr lang="fr-FR" sz="2800" dirty="0" smtClean="0">
                <a:hlinkClick r:id="rId5"/>
              </a:rPr>
              <a:t>1787</a:t>
            </a:r>
            <a:r>
              <a:rPr lang="fr-FR" sz="2800" baseline="30000" dirty="0" smtClean="0">
                <a:hlinkClick r:id="rId6"/>
              </a:rPr>
              <a:t>[1]</a:t>
            </a:r>
            <a:r>
              <a:rPr lang="fr-FR" sz="2800" dirty="0" smtClean="0"/>
              <a:t>.</a:t>
            </a:r>
          </a:p>
          <a:p>
            <a:r>
              <a:rPr lang="fr-FR" sz="2800" dirty="0" smtClean="0"/>
              <a:t> </a:t>
            </a:r>
          </a:p>
          <a:p>
            <a:endParaRPr lang="fr-FR" dirty="0"/>
          </a:p>
        </p:txBody>
      </p:sp>
      <p:sp>
        <p:nvSpPr>
          <p:cNvPr id="1025" name="Rectangle 1"/>
          <p:cNvSpPr>
            <a:spLocks noChangeArrowheads="1"/>
          </p:cNvSpPr>
          <p:nvPr/>
        </p:nvSpPr>
        <p:spPr bwMode="auto">
          <a:xfrm>
            <a:off x="0" y="-63787"/>
            <a:ext cx="184731"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endParaRPr>
          </a:p>
        </p:txBody>
      </p:sp>
      <p:sp>
        <p:nvSpPr>
          <p:cNvPr id="8" name="Étoile à 5 branches 7">
            <a:hlinkClick r:id="rId7" action="ppaction://hlinksldjump"/>
          </p:cNvPr>
          <p:cNvSpPr/>
          <p:nvPr/>
        </p:nvSpPr>
        <p:spPr>
          <a:xfrm>
            <a:off x="8244408" y="6165304"/>
            <a:ext cx="360040" cy="437728"/>
          </a:xfrm>
          <a:prstGeom prst="star5">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TotalTime>
  <Words>2013</Words>
  <Application>Microsoft Office PowerPoint</Application>
  <PresentationFormat>Affichage à l'écran (4:3)</PresentationFormat>
  <Paragraphs>108</Paragraphs>
  <Slides>17</Slides>
  <Notes>2</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Thème Office</vt:lpstr>
      <vt:lpstr>          Quels textes littéraires pour l’objet d’étude:  »Les philosophes des Lumières et le combat contre l’injustice »? </vt:lpstr>
      <vt:lpstr>Guide du diaporama</vt:lpstr>
      <vt:lpstr>Diapositive 3</vt:lpstr>
      <vt:lpstr>Diapositive 4</vt:lpstr>
      <vt:lpstr>Chapitre 2</vt:lpstr>
      <vt:lpstr>Activités du chapitre 2 (première partie)</vt:lpstr>
      <vt:lpstr>Activités du chapitre 2 (seconde partie)</vt:lpstr>
      <vt:lpstr>Chapitre 3</vt:lpstr>
      <vt:lpstr>Activités du chapitre 3 (première partie)</vt:lpstr>
      <vt:lpstr>Activités du chapitre 3 (seconde partie)</vt:lpstr>
      <vt:lpstr>Chapitre 6</vt:lpstr>
      <vt:lpstr>Activités du chapitre 6</vt:lpstr>
      <vt:lpstr>Les animaux malades de la Peste</vt:lpstr>
      <vt:lpstr>Les animaux malades de la peste(suite)</vt:lpstr>
      <vt:lpstr>Extrait du chapitre 19</vt:lpstr>
      <vt:lpstr>Activités du chapitre 19</vt:lpstr>
      <vt:lpstr>Analyse d’image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sissi</dc:creator>
  <cp:lastModifiedBy>sissi</cp:lastModifiedBy>
  <cp:revision>33</cp:revision>
  <dcterms:created xsi:type="dcterms:W3CDTF">2011-03-02T14:43:59Z</dcterms:created>
  <dcterms:modified xsi:type="dcterms:W3CDTF">2011-04-05T12:13:43Z</dcterms:modified>
</cp:coreProperties>
</file>