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32" r:id="rId1"/>
  </p:sldMasterIdLst>
  <p:notesMasterIdLst>
    <p:notesMasterId r:id="rId29"/>
  </p:notesMasterIdLst>
  <p:sldIdLst>
    <p:sldId id="256" r:id="rId2"/>
    <p:sldId id="257" r:id="rId3"/>
    <p:sldId id="277" r:id="rId4"/>
    <p:sldId id="287" r:id="rId5"/>
    <p:sldId id="259" r:id="rId6"/>
    <p:sldId id="260" r:id="rId7"/>
    <p:sldId id="261" r:id="rId8"/>
    <p:sldId id="262" r:id="rId9"/>
    <p:sldId id="264" r:id="rId10"/>
    <p:sldId id="263" r:id="rId11"/>
    <p:sldId id="265" r:id="rId12"/>
    <p:sldId id="266" r:id="rId13"/>
    <p:sldId id="267" r:id="rId14"/>
    <p:sldId id="268" r:id="rId15"/>
    <p:sldId id="279" r:id="rId16"/>
    <p:sldId id="280" r:id="rId17"/>
    <p:sldId id="281" r:id="rId18"/>
    <p:sldId id="282" r:id="rId19"/>
    <p:sldId id="272" r:id="rId20"/>
    <p:sldId id="273" r:id="rId21"/>
    <p:sldId id="274" r:id="rId22"/>
    <p:sldId id="283" r:id="rId23"/>
    <p:sldId id="290" r:id="rId24"/>
    <p:sldId id="284" r:id="rId25"/>
    <p:sldId id="285" r:id="rId26"/>
    <p:sldId id="275" r:id="rId27"/>
    <p:sldId id="288" r:id="rId2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C0C0C0"/>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9CF493-08ED-4E0E-B408-A3149CD01C17}" type="datetimeFigureOut">
              <a:rPr lang="fr-FR" smtClean="0"/>
              <a:pPr/>
              <a:t>10/06/2012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03C604-0B56-4EA6-AC2E-0DF4CAE4DF0E}"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E903C604-0B56-4EA6-AC2E-0DF4CAE4DF0E}" type="slidenum">
              <a:rPr lang="fr-FR" smtClean="0"/>
              <a:pPr/>
              <a:t>12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a:lstStyle/>
          <a:p>
            <a:fld id="{2CC76C69-4635-4F45-A8CF-F1622B3E8B45}" type="slidenum">
              <a:rPr lang="fr-FR" smtClean="0"/>
              <a:pPr/>
              <a:t>‹N°›</a:t>
            </a:fld>
            <a:endParaRPr lang="fr-FR"/>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C76C69-4635-4F45-A8CF-F1622B3E8B4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7924800" y="6416675"/>
            <a:ext cx="762000" cy="365125"/>
          </a:xfrm>
        </p:spPr>
        <p:txBody>
          <a:bodyPr/>
          <a:lstStyle/>
          <a:p>
            <a:fld id="{2CC76C69-4635-4F45-A8CF-F1622B3E8B45}"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C76C69-4635-4F45-A8CF-F1622B3E8B4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CC76C69-4635-4F45-A8CF-F1622B3E8B4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CC76C69-4635-4F45-A8CF-F1622B3E8B4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CC76C69-4635-4F45-A8CF-F1622B3E8B4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C76C69-4635-4F45-A8CF-F1622B3E8B4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C76C69-4635-4F45-A8CF-F1622B3E8B45}"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C76C69-4635-4F45-A8CF-F1622B3E8B4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F736E6E-530C-4D72-B6B1-CF873B052C7D}" type="datetimeFigureOut">
              <a:rPr lang="fr-FR" smtClean="0"/>
              <a:pPr/>
              <a:t>10/06/2012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C76C69-4635-4F45-A8CF-F1622B3E8B45}"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F736E6E-530C-4D72-B6B1-CF873B052C7D}" type="datetimeFigureOut">
              <a:rPr lang="fr-FR" smtClean="0"/>
              <a:pPr/>
              <a:t>10/06/2012</a:t>
            </a:fld>
            <a:endParaRPr lang="fr-FR"/>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FR"/>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CC76C69-4635-4F45-A8CF-F1622B3E8B45}"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dailymotion.com/video/x7pmpk_ralph-thamar-exil-1987_music" TargetMode="External"/><Relationship Id="rId2" Type="http://schemas.openxmlformats.org/officeDocument/2006/relationships/slideLayout" Target="../slideLayouts/slideLayout2.xml"/><Relationship Id="rId1" Type="http://schemas.openxmlformats.org/officeDocument/2006/relationships/video" Target="file:///C:\Users\Sylvie\12953144_mp4_h264_aac.wmv" TargetMode="Externa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lstStyle/>
          <a:p>
            <a:r>
              <a:rPr lang="fr-FR" dirty="0" smtClean="0"/>
              <a:t>IDENTITE ET DIVERSITE</a:t>
            </a:r>
            <a:endParaRPr lang="fr-FR" dirty="0"/>
          </a:p>
        </p:txBody>
      </p:sp>
      <p:sp>
        <p:nvSpPr>
          <p:cNvPr id="5" name="Sous-titre 4"/>
          <p:cNvSpPr>
            <a:spLocks noGrp="1"/>
          </p:cNvSpPr>
          <p:nvPr>
            <p:ph type="subTitle" idx="1"/>
          </p:nvPr>
        </p:nvSpPr>
        <p:spPr/>
        <p:txBody>
          <a:bodyPr>
            <a:normAutofit/>
          </a:bodyPr>
          <a:lstStyle/>
          <a:p>
            <a:r>
              <a:rPr lang="fr-FR" dirty="0" smtClean="0"/>
              <a:t>Interrogation :</a:t>
            </a:r>
          </a:p>
          <a:p>
            <a:r>
              <a:rPr lang="fr-FR" dirty="0" smtClean="0"/>
              <a:t>Doit-on renoncer aux spécificités de sa culture pour s’intégrer dans la société?</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par>
                          <p:cTn id="14" fill="hold">
                            <p:stCondLst>
                              <p:cond delay="2000"/>
                            </p:stCondLst>
                            <p:childTnLst>
                              <p:par>
                                <p:cTn id="15" presetID="51" presetClass="entr" presetSubtype="0" fill="hold" grpId="0" nodeType="after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770" decel="100000"/>
                                        <p:tgtEl>
                                          <p:spTgt spid="5">
                                            <p:txEl>
                                              <p:pRg st="0" end="0"/>
                                            </p:txEl>
                                          </p:spTgt>
                                        </p:tgtEl>
                                      </p:cBhvr>
                                    </p:animEffect>
                                    <p:animScale>
                                      <p:cBhvr>
                                        <p:cTn id="18" dur="770" decel="100000"/>
                                        <p:tgtEl>
                                          <p:spTgt spid="5">
                                            <p:txEl>
                                              <p:pRg st="0" end="0"/>
                                            </p:txEl>
                                          </p:spTgt>
                                        </p:tgtEl>
                                      </p:cBhvr>
                                      <p:from x="10000" y="10000"/>
                                      <p:to x="200000" y="450000"/>
                                    </p:animScale>
                                    <p:animScale>
                                      <p:cBhvr>
                                        <p:cTn id="19" dur="1230" accel="100000" fill="hold">
                                          <p:stCondLst>
                                            <p:cond delay="770"/>
                                          </p:stCondLst>
                                        </p:cTn>
                                        <p:tgtEl>
                                          <p:spTgt spid="5">
                                            <p:txEl>
                                              <p:pRg st="0" end="0"/>
                                            </p:txEl>
                                          </p:spTgt>
                                        </p:tgtEl>
                                      </p:cBhvr>
                                      <p:from x="200000" y="450000"/>
                                      <p:to x="100000" y="100000"/>
                                    </p:animScale>
                                    <p:set>
                                      <p:cBhvr>
                                        <p:cTn id="20" dur="770" fill="hold"/>
                                        <p:tgtEl>
                                          <p:spTgt spid="5">
                                            <p:txEl>
                                              <p:pRg st="0" end="0"/>
                                            </p:txEl>
                                          </p:spTgt>
                                        </p:tgtEl>
                                        <p:attrNameLst>
                                          <p:attrName>ppt_x</p:attrName>
                                        </p:attrNameLst>
                                      </p:cBhvr>
                                      <p:to>
                                        <p:strVal val="(0.5)"/>
                                      </p:to>
                                    </p:set>
                                    <p:anim from="(0.5)" to="(#ppt_x)" calcmode="lin" valueType="num">
                                      <p:cBhvr>
                                        <p:cTn id="21" dur="1230" accel="100000" fill="hold">
                                          <p:stCondLst>
                                            <p:cond delay="770"/>
                                          </p:stCondLst>
                                        </p:cTn>
                                        <p:tgtEl>
                                          <p:spTgt spid="5">
                                            <p:txEl>
                                              <p:pRg st="0" end="0"/>
                                            </p:txEl>
                                          </p:spTgt>
                                        </p:tgtEl>
                                        <p:attrNameLst>
                                          <p:attrName>ppt_x</p:attrName>
                                        </p:attrNameLst>
                                      </p:cBhvr>
                                    </p:anim>
                                    <p:set>
                                      <p:cBhvr>
                                        <p:cTn id="22" dur="770" fill="hold"/>
                                        <p:tgtEl>
                                          <p:spTgt spid="5">
                                            <p:txEl>
                                              <p:pRg st="0" end="0"/>
                                            </p:txEl>
                                          </p:spTgt>
                                        </p:tgtEl>
                                        <p:attrNameLst>
                                          <p:attrName>ppt_y</p:attrName>
                                        </p:attrNameLst>
                                      </p:cBhvr>
                                      <p:to>
                                        <p:strVal val="(#ppt_y+0.4)"/>
                                      </p:to>
                                    </p:set>
                                    <p:anim from="(#ppt_y+0.4)" to="(#ppt_y)" calcmode="lin" valueType="num">
                                      <p:cBhvr>
                                        <p:cTn id="23" dur="1230" accel="100000" fill="hold">
                                          <p:stCondLst>
                                            <p:cond delay="770"/>
                                          </p:stCondLst>
                                        </p:cTn>
                                        <p:tgtEl>
                                          <p:spTgt spid="5">
                                            <p:txEl>
                                              <p:pRg st="0" end="0"/>
                                            </p:txEl>
                                          </p:spTgt>
                                        </p:tgtEl>
                                        <p:attrNameLst>
                                          <p:attrName>ppt_y</p:attrName>
                                        </p:attrNameLst>
                                      </p:cBhvr>
                                    </p:anim>
                                  </p:childTnLst>
                                </p:cTn>
                              </p:par>
                            </p:childTnLst>
                          </p:cTn>
                        </p:par>
                        <p:par>
                          <p:cTn id="24" fill="hold">
                            <p:stCondLst>
                              <p:cond delay="4000"/>
                            </p:stCondLst>
                            <p:childTnLst>
                              <p:par>
                                <p:cTn id="25" presetID="51" presetClass="entr" presetSubtype="0" fill="hold" grpId="0" nodeType="after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770" decel="100000"/>
                                        <p:tgtEl>
                                          <p:spTgt spid="5">
                                            <p:txEl>
                                              <p:pRg st="1" end="1"/>
                                            </p:txEl>
                                          </p:spTgt>
                                        </p:tgtEl>
                                      </p:cBhvr>
                                    </p:animEffect>
                                    <p:animScale>
                                      <p:cBhvr>
                                        <p:cTn id="28" dur="770" decel="100000"/>
                                        <p:tgtEl>
                                          <p:spTgt spid="5">
                                            <p:txEl>
                                              <p:pRg st="1" end="1"/>
                                            </p:txEl>
                                          </p:spTgt>
                                        </p:tgtEl>
                                      </p:cBhvr>
                                      <p:from x="10000" y="10000"/>
                                      <p:to x="200000" y="450000"/>
                                    </p:animScale>
                                    <p:animScale>
                                      <p:cBhvr>
                                        <p:cTn id="29" dur="1230" accel="100000" fill="hold">
                                          <p:stCondLst>
                                            <p:cond delay="770"/>
                                          </p:stCondLst>
                                        </p:cTn>
                                        <p:tgtEl>
                                          <p:spTgt spid="5">
                                            <p:txEl>
                                              <p:pRg st="1" end="1"/>
                                            </p:txEl>
                                          </p:spTgt>
                                        </p:tgtEl>
                                      </p:cBhvr>
                                      <p:from x="200000" y="450000"/>
                                      <p:to x="100000" y="100000"/>
                                    </p:animScale>
                                    <p:set>
                                      <p:cBhvr>
                                        <p:cTn id="30" dur="770" fill="hold"/>
                                        <p:tgtEl>
                                          <p:spTgt spid="5">
                                            <p:txEl>
                                              <p:pRg st="1" end="1"/>
                                            </p:txEl>
                                          </p:spTgt>
                                        </p:tgtEl>
                                        <p:attrNameLst>
                                          <p:attrName>ppt_x</p:attrName>
                                        </p:attrNameLst>
                                      </p:cBhvr>
                                      <p:to>
                                        <p:strVal val="(0.5)"/>
                                      </p:to>
                                    </p:set>
                                    <p:anim from="(0.5)" to="(#ppt_x)" calcmode="lin" valueType="num">
                                      <p:cBhvr>
                                        <p:cTn id="31" dur="1230" accel="100000" fill="hold">
                                          <p:stCondLst>
                                            <p:cond delay="770"/>
                                          </p:stCondLst>
                                        </p:cTn>
                                        <p:tgtEl>
                                          <p:spTgt spid="5">
                                            <p:txEl>
                                              <p:pRg st="1" end="1"/>
                                            </p:txEl>
                                          </p:spTgt>
                                        </p:tgtEl>
                                        <p:attrNameLst>
                                          <p:attrName>ppt_x</p:attrName>
                                        </p:attrNameLst>
                                      </p:cBhvr>
                                    </p:anim>
                                    <p:set>
                                      <p:cBhvr>
                                        <p:cTn id="32" dur="770" fill="hold"/>
                                        <p:tgtEl>
                                          <p:spTgt spid="5">
                                            <p:txEl>
                                              <p:pRg st="1" end="1"/>
                                            </p:txEl>
                                          </p:spTgt>
                                        </p:tgtEl>
                                        <p:attrNameLst>
                                          <p:attrName>ppt_y</p:attrName>
                                        </p:attrNameLst>
                                      </p:cBhvr>
                                      <p:to>
                                        <p:strVal val="(#ppt_y+0.4)"/>
                                      </p:to>
                                    </p:set>
                                    <p:anim from="(#ppt_y+0.4)" to="(#ppt_y)" calcmode="lin" valueType="num">
                                      <p:cBhvr>
                                        <p:cTn id="33" dur="1230" accel="100000" fill="hold">
                                          <p:stCondLst>
                                            <p:cond delay="770"/>
                                          </p:stCondLst>
                                        </p:cTn>
                                        <p:tgtEl>
                                          <p:spTgt spid="5">
                                            <p:txEl>
                                              <p:pRg st="1" end="1"/>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59632" y="1268760"/>
            <a:ext cx="7128792" cy="3477875"/>
          </a:xfrm>
          <a:prstGeom prst="rect">
            <a:avLst/>
          </a:prstGeom>
          <a:noFill/>
        </p:spPr>
        <p:txBody>
          <a:bodyPr wrap="square" rtlCol="0">
            <a:spAutoFit/>
          </a:bodyPr>
          <a:lstStyle/>
          <a:p>
            <a:pPr algn="ctr"/>
            <a:endParaRPr lang="fr-FR" sz="4400" dirty="0" smtClean="0"/>
          </a:p>
          <a:p>
            <a:pPr algn="ctr"/>
            <a:r>
              <a:rPr lang="fr-FR" sz="4400" dirty="0" smtClean="0"/>
              <a:t>SEQUENCE</a:t>
            </a:r>
          </a:p>
          <a:p>
            <a:pPr algn="ctr"/>
            <a:r>
              <a:rPr lang="fr-FR" sz="4400" dirty="0" smtClean="0"/>
              <a:t>L’EXIL: ENTRE DECHIREMENT ET INTEGRATION.</a:t>
            </a:r>
            <a:endParaRPr lang="fr-FR"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dissolve">
                                      <p:cBhvr>
                                        <p:cTn id="7" dur="5000"/>
                                        <p:tgtEl>
                                          <p:spTgt spid="4">
                                            <p:txEl>
                                              <p:pRg st="1" end="1"/>
                                            </p:txEl>
                                          </p:spTgt>
                                        </p:tgtEl>
                                      </p:cBhvr>
                                    </p:animEffect>
                                  </p:childTnLst>
                                </p:cTn>
                              </p:par>
                            </p:childTnLst>
                          </p:cTn>
                        </p:par>
                        <p:par>
                          <p:cTn id="8" fill="hold">
                            <p:stCondLst>
                              <p:cond delay="5000"/>
                            </p:stCondLst>
                            <p:childTnLst>
                              <p:par>
                                <p:cTn id="9" presetID="9" presetClass="entr" presetSubtype="0" fill="hold"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dissolve">
                                      <p:cBhvr>
                                        <p:cTn id="11" dur="5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 xmlns:p14="http://schemas.microsoft.com/office/powerpoint/2010/main" val="1478535473"/>
              </p:ext>
            </p:extLst>
          </p:nvPr>
        </p:nvGraphicFramePr>
        <p:xfrm>
          <a:off x="107504" y="548681"/>
          <a:ext cx="8856986" cy="4920608"/>
        </p:xfrm>
        <a:graphic>
          <a:graphicData uri="http://schemas.openxmlformats.org/drawingml/2006/table">
            <a:tbl>
              <a:tblPr/>
              <a:tblGrid>
                <a:gridCol w="1368152"/>
                <a:gridCol w="1717766"/>
                <a:gridCol w="1686240"/>
                <a:gridCol w="1686240"/>
                <a:gridCol w="2398588"/>
              </a:tblGrid>
              <a:tr h="504056">
                <a:tc>
                  <a:txBody>
                    <a:bodyPr/>
                    <a:lstStyle/>
                    <a:p>
                      <a:pPr>
                        <a:lnSpc>
                          <a:spcPct val="115000"/>
                        </a:lnSpc>
                        <a:spcAft>
                          <a:spcPts val="0"/>
                        </a:spcAft>
                      </a:pPr>
                      <a:r>
                        <a:rPr lang="fr-FR" sz="1400" dirty="0">
                          <a:latin typeface="Calibri"/>
                          <a:ea typeface="Calibri"/>
                          <a:cs typeface="Times New Roman"/>
                        </a:rPr>
                        <a:t>Objet d’étude </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nSpc>
                          <a:spcPct val="115000"/>
                        </a:lnSpc>
                        <a:spcAft>
                          <a:spcPts val="0"/>
                        </a:spcAft>
                      </a:pPr>
                      <a:r>
                        <a:rPr lang="fr-FR" sz="1400" dirty="0">
                          <a:latin typeface="Calibri"/>
                          <a:ea typeface="Calibri"/>
                          <a:cs typeface="Times New Roman"/>
                        </a:rPr>
                        <a:t>Identité et diversité</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r h="231699">
                <a:tc>
                  <a:txBody>
                    <a:bodyPr/>
                    <a:lstStyle/>
                    <a:p>
                      <a:pPr>
                        <a:lnSpc>
                          <a:spcPct val="115000"/>
                        </a:lnSpc>
                        <a:spcAft>
                          <a:spcPts val="0"/>
                        </a:spcAft>
                      </a:pPr>
                      <a:r>
                        <a:rPr lang="fr-FR" sz="1400" dirty="0">
                          <a:latin typeface="Calibri"/>
                          <a:ea typeface="Calibri"/>
                          <a:cs typeface="Times New Roman"/>
                        </a:rPr>
                        <a:t>Interrogation  </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nSpc>
                          <a:spcPct val="115000"/>
                        </a:lnSpc>
                        <a:spcAft>
                          <a:spcPts val="0"/>
                        </a:spcAft>
                      </a:pPr>
                      <a:r>
                        <a:rPr lang="fr-FR" sz="1400" dirty="0">
                          <a:latin typeface="Calibri"/>
                          <a:ea typeface="Calibri"/>
                          <a:cs typeface="Times New Roman"/>
                        </a:rPr>
                        <a:t>Doit-on renoncer aux spécificités de sa culture pour s’intégrer dans la société ?</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r h="231699">
                <a:tc>
                  <a:txBody>
                    <a:bodyPr/>
                    <a:lstStyle/>
                    <a:p>
                      <a:pPr>
                        <a:lnSpc>
                          <a:spcPct val="115000"/>
                        </a:lnSpc>
                        <a:spcAft>
                          <a:spcPts val="0"/>
                        </a:spcAft>
                      </a:pPr>
                      <a:r>
                        <a:rPr lang="fr-FR" sz="1400" dirty="0">
                          <a:latin typeface="Calibri"/>
                          <a:ea typeface="Calibri"/>
                          <a:cs typeface="Times New Roman"/>
                        </a:rPr>
                        <a:t>Séquence</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nSpc>
                          <a:spcPct val="115000"/>
                        </a:lnSpc>
                        <a:spcAft>
                          <a:spcPts val="0"/>
                        </a:spcAft>
                      </a:pPr>
                      <a:r>
                        <a:rPr lang="fr-FR" sz="1400" dirty="0">
                          <a:latin typeface="Calibri"/>
                          <a:ea typeface="Calibri"/>
                          <a:cs typeface="Times New Roman"/>
                        </a:rPr>
                        <a:t>L’exil : entre déchirement et intégration.</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r h="231699">
                <a:tc>
                  <a:txBody>
                    <a:bodyPr/>
                    <a:lstStyle/>
                    <a:p>
                      <a:pPr>
                        <a:lnSpc>
                          <a:spcPct val="115000"/>
                        </a:lnSpc>
                        <a:spcAft>
                          <a:spcPts val="0"/>
                        </a:spcAft>
                      </a:pPr>
                      <a:r>
                        <a:rPr lang="fr-FR" sz="1400" dirty="0" smtClean="0">
                          <a:latin typeface="Calibri"/>
                          <a:ea typeface="Calibri"/>
                          <a:cs typeface="Times New Roman"/>
                        </a:rPr>
                        <a:t>Problématique générale</a:t>
                      </a:r>
                      <a:endParaRPr lang="fr-FR" sz="1400" dirty="0">
                        <a:latin typeface="Calibri"/>
                        <a:ea typeface="Calibri"/>
                        <a:cs typeface="Times New Roman"/>
                      </a:endParaRP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nSpc>
                          <a:spcPct val="115000"/>
                        </a:lnSpc>
                        <a:spcAft>
                          <a:spcPts val="0"/>
                        </a:spcAft>
                      </a:pPr>
                      <a:r>
                        <a:rPr lang="fr-FR" sz="1400" dirty="0" smtClean="0">
                          <a:latin typeface="Calibri"/>
                          <a:ea typeface="Calibri"/>
                          <a:cs typeface="Times New Roman"/>
                        </a:rPr>
                        <a:t>Quelles sont les différentes</a:t>
                      </a:r>
                      <a:r>
                        <a:rPr lang="fr-FR" sz="1400" baseline="0" dirty="0" smtClean="0">
                          <a:latin typeface="Calibri"/>
                          <a:ea typeface="Calibri"/>
                          <a:cs typeface="Times New Roman"/>
                        </a:rPr>
                        <a:t> manières de réagir face à la situation d’exil?</a:t>
                      </a:r>
                      <a:endParaRPr lang="fr-FR" sz="1400" dirty="0">
                        <a:latin typeface="Calibri"/>
                        <a:ea typeface="Calibri"/>
                        <a:cs typeface="Times New Roman"/>
                      </a:endParaRP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r h="183056">
                <a:tc>
                  <a:txBody>
                    <a:bodyPr/>
                    <a:lstStyle/>
                    <a:p>
                      <a:pPr>
                        <a:lnSpc>
                          <a:spcPct val="115000"/>
                        </a:lnSpc>
                        <a:spcAft>
                          <a:spcPts val="0"/>
                        </a:spcAft>
                      </a:pPr>
                      <a:r>
                        <a:rPr lang="fr-FR" sz="1400">
                          <a:latin typeface="Calibri"/>
                          <a:ea typeface="Calibri"/>
                          <a:cs typeface="Times New Roman"/>
                        </a:rPr>
                        <a:t>Séance</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Capacités</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a:latin typeface="Calibri"/>
                          <a:ea typeface="Calibri"/>
                          <a:cs typeface="Times New Roman"/>
                        </a:rPr>
                        <a:t>Connaissances</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a:latin typeface="Calibri"/>
                          <a:ea typeface="Calibri"/>
                          <a:cs typeface="Times New Roman"/>
                        </a:rPr>
                        <a:t>Attitudes</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a:latin typeface="Calibri"/>
                          <a:ea typeface="Calibri"/>
                          <a:cs typeface="Times New Roman"/>
                        </a:rPr>
                        <a:t>Activité</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9169">
                <a:tc>
                  <a:txBody>
                    <a:bodyPr/>
                    <a:lstStyle/>
                    <a:p>
                      <a:pPr>
                        <a:lnSpc>
                          <a:spcPct val="115000"/>
                        </a:lnSpc>
                        <a:spcAft>
                          <a:spcPts val="0"/>
                        </a:spcAft>
                      </a:pPr>
                      <a:r>
                        <a:rPr lang="fr-FR" sz="1400">
                          <a:latin typeface="Calibri"/>
                          <a:ea typeface="Calibri"/>
                          <a:cs typeface="Times New Roman"/>
                        </a:rPr>
                        <a:t>Séance 1: Qu’est ce que l’exil?</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Analyser les enjeux de la présentation de l’autre dans une image.</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Champ linguistique : lexique du comportement, des valeurs</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fr-FR" sz="1400" dirty="0" smtClean="0">
                          <a:latin typeface="Calibri"/>
                          <a:ea typeface="Calibri"/>
                          <a:cs typeface="Times New Roman"/>
                        </a:rPr>
                        <a:t>          </a:t>
                      </a:r>
                    </a:p>
                    <a:p>
                      <a:pPr>
                        <a:lnSpc>
                          <a:spcPct val="115000"/>
                        </a:lnSpc>
                        <a:spcAft>
                          <a:spcPts val="0"/>
                        </a:spcAft>
                      </a:pPr>
                      <a:endParaRPr lang="fr-FR" sz="1400" dirty="0" smtClean="0">
                        <a:latin typeface="Calibri"/>
                        <a:ea typeface="Calibri"/>
                        <a:cs typeface="Times New Roman"/>
                      </a:endParaRPr>
                    </a:p>
                    <a:p>
                      <a:pPr>
                        <a:lnSpc>
                          <a:spcPct val="115000"/>
                        </a:lnSpc>
                        <a:spcAft>
                          <a:spcPts val="0"/>
                        </a:spcAft>
                      </a:pPr>
                      <a:endParaRPr lang="fr-FR" sz="1400" dirty="0" smtClean="0">
                        <a:latin typeface="Calibri"/>
                        <a:ea typeface="Calibri"/>
                        <a:cs typeface="Times New Roman"/>
                      </a:endParaRPr>
                    </a:p>
                    <a:p>
                      <a:pPr>
                        <a:lnSpc>
                          <a:spcPct val="115000"/>
                        </a:lnSpc>
                        <a:spcAft>
                          <a:spcPts val="0"/>
                        </a:spcAft>
                      </a:pPr>
                      <a:endParaRPr lang="fr-FR" sz="1400" dirty="0" smtClean="0">
                        <a:latin typeface="Calibri"/>
                        <a:ea typeface="Calibri"/>
                        <a:cs typeface="Times New Roman"/>
                      </a:endParaRPr>
                    </a:p>
                    <a:p>
                      <a:pPr>
                        <a:lnSpc>
                          <a:spcPct val="115000"/>
                        </a:lnSpc>
                        <a:spcAft>
                          <a:spcPts val="0"/>
                        </a:spcAft>
                      </a:pPr>
                      <a:endParaRPr lang="fr-FR" sz="1400" dirty="0" smtClean="0">
                        <a:latin typeface="Calibri"/>
                        <a:ea typeface="Calibri"/>
                        <a:cs typeface="Times New Roman"/>
                      </a:endParaRPr>
                    </a:p>
                    <a:p>
                      <a:pPr>
                        <a:lnSpc>
                          <a:spcPct val="115000"/>
                        </a:lnSpc>
                        <a:spcAft>
                          <a:spcPts val="0"/>
                        </a:spcAft>
                      </a:pPr>
                      <a:endParaRPr lang="fr-FR" sz="1400" dirty="0" smtClean="0">
                        <a:latin typeface="Calibri"/>
                        <a:ea typeface="Calibri"/>
                        <a:cs typeface="Times New Roman"/>
                      </a:endParaRPr>
                    </a:p>
                    <a:p>
                      <a:pPr>
                        <a:lnSpc>
                          <a:spcPct val="115000"/>
                        </a:lnSpc>
                        <a:spcAft>
                          <a:spcPts val="0"/>
                        </a:spcAft>
                      </a:pPr>
                      <a:r>
                        <a:rPr lang="fr-FR" sz="1400" dirty="0" smtClean="0">
                          <a:latin typeface="Calibri"/>
                          <a:ea typeface="Calibri"/>
                          <a:cs typeface="Times New Roman"/>
                        </a:rPr>
                        <a:t>Exprimer les singularités de son héritage culturel dans le respect de l’autre et de sa culture.</a:t>
                      </a:r>
                      <a:endParaRPr lang="fr-FR" sz="1400" dirty="0">
                        <a:latin typeface="Calibri"/>
                        <a:ea typeface="Calibri"/>
                        <a:cs typeface="Times New Roman"/>
                      </a:endParaRP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Analyser une photographie</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6400">
                <a:tc>
                  <a:txBody>
                    <a:bodyPr/>
                    <a:lstStyle/>
                    <a:p>
                      <a:pPr>
                        <a:lnSpc>
                          <a:spcPct val="115000"/>
                        </a:lnSpc>
                        <a:spcAft>
                          <a:spcPts val="0"/>
                        </a:spcAft>
                      </a:pPr>
                      <a:r>
                        <a:rPr lang="fr-FR" sz="1400">
                          <a:latin typeface="Calibri"/>
                          <a:ea typeface="Calibri"/>
                          <a:cs typeface="Times New Roman"/>
                        </a:rPr>
                        <a:t>Séance 2 </a:t>
                      </a:r>
                      <a:br>
                        <a:rPr lang="fr-FR" sz="1400">
                          <a:latin typeface="Calibri"/>
                          <a:ea typeface="Calibri"/>
                          <a:cs typeface="Times New Roman"/>
                        </a:rPr>
                      </a:br>
                      <a:r>
                        <a:rPr lang="fr-FR" sz="1400">
                          <a:latin typeface="Calibri"/>
                          <a:ea typeface="Calibri"/>
                          <a:cs typeface="Times New Roman"/>
                        </a:rPr>
                        <a:t>Entre Afrique et Occident: l’histoire de salie</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Situer les œuvres du genre biographique dans leur contexte historique et sociologique</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Champ littéraire : littérature</a:t>
                      </a:r>
                    </a:p>
                    <a:p>
                      <a:pPr>
                        <a:lnSpc>
                          <a:spcPct val="115000"/>
                        </a:lnSpc>
                        <a:spcAft>
                          <a:spcPts val="0"/>
                        </a:spcAft>
                      </a:pPr>
                      <a:r>
                        <a:rPr lang="fr-FR" sz="1400" dirty="0">
                          <a:latin typeface="Calibri"/>
                          <a:ea typeface="Calibri"/>
                          <a:cs typeface="Times New Roman"/>
                        </a:rPr>
                        <a:t>(roman) en rapport avec le déracinement</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nSpc>
                          <a:spcPct val="115000"/>
                        </a:lnSpc>
                        <a:spcAft>
                          <a:spcPts val="0"/>
                        </a:spcAft>
                      </a:pPr>
                      <a:endParaRPr lang="fr-FR" sz="800" dirty="0">
                        <a:latin typeface="Calibri"/>
                        <a:ea typeface="Calibri"/>
                        <a:cs typeface="Times New Roman"/>
                      </a:endParaRP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Confronter la perception différente qu’ont les deux personnages de l’Occident en complétant le tableau</a:t>
                      </a:r>
                    </a:p>
                    <a:p>
                      <a:pPr>
                        <a:lnSpc>
                          <a:spcPct val="115000"/>
                        </a:lnSpc>
                        <a:spcAft>
                          <a:spcPts val="0"/>
                        </a:spcAft>
                      </a:pPr>
                      <a:r>
                        <a:rPr lang="fr-FR" sz="1400" dirty="0">
                          <a:latin typeface="Calibri"/>
                          <a:ea typeface="Calibri"/>
                          <a:cs typeface="Times New Roman"/>
                        </a:rPr>
                        <a:t>Compléter un schéma illustrant la complexité de l’appartenance à deux cultures</a:t>
                      </a:r>
                      <a:r>
                        <a:rPr lang="fr-FR" sz="1400" dirty="0" smtClean="0">
                          <a:latin typeface="Calibri"/>
                          <a:ea typeface="Calibri"/>
                          <a:cs typeface="Times New Roman"/>
                        </a:rPr>
                        <a:t>. </a:t>
                      </a:r>
                      <a:endParaRPr lang="fr-FR" sz="1400" dirty="0">
                        <a:latin typeface="Calibri"/>
                        <a:ea typeface="Calibri"/>
                        <a:cs typeface="Times New Roman"/>
                      </a:endParaRP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056">
                <a:tc>
                  <a:txBody>
                    <a:bodyPr/>
                    <a:lstStyle/>
                    <a:p>
                      <a:pPr>
                        <a:lnSpc>
                          <a:spcPct val="115000"/>
                        </a:lnSpc>
                        <a:spcAft>
                          <a:spcPts val="0"/>
                        </a:spcAft>
                      </a:pPr>
                      <a:r>
                        <a:rPr lang="fr-FR" sz="1400" dirty="0">
                          <a:latin typeface="Calibri"/>
                          <a:ea typeface="Calibri"/>
                          <a:cs typeface="Times New Roman"/>
                        </a:rPr>
                        <a:t>Evaluation</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nSpc>
                          <a:spcPct val="115000"/>
                        </a:lnSpc>
                        <a:spcAft>
                          <a:spcPts val="0"/>
                        </a:spcAft>
                      </a:pPr>
                      <a:r>
                        <a:rPr lang="fr-FR" sz="1400" dirty="0">
                          <a:latin typeface="Calibri"/>
                          <a:ea typeface="Calibri"/>
                          <a:cs typeface="Times New Roman"/>
                        </a:rPr>
                        <a:t>Prendre position dans un argumentaire sur la difficulté ou non de concilier l’appartenance à deux cultures.</a:t>
                      </a:r>
                    </a:p>
                  </a:txBody>
                  <a:tcPr marL="49602" marR="496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2867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ZoneTexte 4"/>
          <p:cNvSpPr txBox="1"/>
          <p:nvPr/>
        </p:nvSpPr>
        <p:spPr>
          <a:xfrm>
            <a:off x="1259632" y="2332"/>
            <a:ext cx="7200800" cy="646331"/>
          </a:xfrm>
          <a:prstGeom prst="rect">
            <a:avLst/>
          </a:prstGeom>
          <a:noFill/>
        </p:spPr>
        <p:txBody>
          <a:bodyPr wrap="square" rtlCol="0">
            <a:spAutoFit/>
          </a:bodyPr>
          <a:lstStyle/>
          <a:p>
            <a:pPr algn="ctr"/>
            <a:r>
              <a:rPr lang="fr-FR" sz="3600" dirty="0" smtClean="0"/>
              <a:t>Progression de la séquence</a:t>
            </a:r>
            <a:endParaRPr lang="fr-FR"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3000"/>
                                        <p:tgtEl>
                                          <p:spTgt spid="5">
                                            <p:txEl>
                                              <p:pRg st="0" end="0"/>
                                            </p:txEl>
                                          </p:spTgt>
                                        </p:tgtEl>
                                      </p:cBhvr>
                                    </p:animEffect>
                                  </p:childTnLst>
                                </p:cTn>
                              </p:par>
                            </p:childTnLst>
                          </p:cTn>
                        </p:par>
                        <p:par>
                          <p:cTn id="8" fill="hold">
                            <p:stCondLst>
                              <p:cond delay="3000"/>
                            </p:stCondLst>
                            <p:childTnLst>
                              <p:par>
                                <p:cTn id="9" presetID="5" presetClass="entr" presetSubtype="5"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down)">
                                      <p:cBhvr>
                                        <p:cTn id="11"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p:cNvGraphicFramePr>
            <a:graphicFrameLocks noGrp="1"/>
          </p:cNvGraphicFramePr>
          <p:nvPr/>
        </p:nvGraphicFramePr>
        <p:xfrm>
          <a:off x="467544" y="332657"/>
          <a:ext cx="8424936" cy="6309360"/>
        </p:xfrm>
        <a:graphic>
          <a:graphicData uri="http://schemas.openxmlformats.org/drawingml/2006/table">
            <a:tbl>
              <a:tblPr/>
              <a:tblGrid>
                <a:gridCol w="1117976"/>
                <a:gridCol w="1525142"/>
                <a:gridCol w="1734545"/>
                <a:gridCol w="1486753"/>
                <a:gridCol w="2560520"/>
              </a:tblGrid>
              <a:tr h="1861610">
                <a:tc>
                  <a:txBody>
                    <a:bodyPr/>
                    <a:lstStyle/>
                    <a:p>
                      <a:pPr>
                        <a:lnSpc>
                          <a:spcPct val="115000"/>
                        </a:lnSpc>
                        <a:spcAft>
                          <a:spcPts val="0"/>
                        </a:spcAft>
                      </a:pPr>
                      <a:r>
                        <a:rPr lang="fr-FR" sz="1200" dirty="0">
                          <a:latin typeface="Calibri"/>
                          <a:ea typeface="Calibri"/>
                          <a:cs typeface="Times New Roman"/>
                        </a:rPr>
                        <a:t>Séance 3 :Dénonciation de l’assimilation</a:t>
                      </a: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200" dirty="0">
                          <a:latin typeface="Calibri"/>
                          <a:ea typeface="Calibri"/>
                          <a:cs typeface="Times New Roman"/>
                        </a:rPr>
                        <a:t>. Analyser les modalités et les enjeux de la présentation de l’autre dans un écrit et dans une image.</a:t>
                      </a:r>
                    </a:p>
                    <a:p>
                      <a:pPr>
                        <a:lnSpc>
                          <a:spcPct val="115000"/>
                        </a:lnSpc>
                        <a:spcAft>
                          <a:spcPts val="0"/>
                        </a:spcAft>
                      </a:pPr>
                      <a:r>
                        <a:rPr lang="fr-FR" sz="1200" dirty="0">
                          <a:latin typeface="Calibri"/>
                          <a:ea typeface="Calibri"/>
                          <a:cs typeface="Times New Roman"/>
                        </a:rPr>
                        <a:t>. Comprendre comment une œuvre met en tension les expériences individuelles et les questions collectives</a:t>
                      </a: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200">
                          <a:latin typeface="Calibri"/>
                          <a:ea typeface="Calibri"/>
                          <a:cs typeface="Times New Roman"/>
                        </a:rPr>
                        <a:t>Champ littéraire: </a:t>
                      </a:r>
                    </a:p>
                    <a:p>
                      <a:pPr marL="342900" lvl="0" indent="-342900">
                        <a:lnSpc>
                          <a:spcPct val="115000"/>
                        </a:lnSpc>
                        <a:spcAft>
                          <a:spcPts val="0"/>
                        </a:spcAft>
                        <a:buFont typeface="Times New Roman"/>
                        <a:buChar char="-"/>
                        <a:tabLst>
                          <a:tab pos="457200" algn="l"/>
                        </a:tabLst>
                      </a:pPr>
                      <a:r>
                        <a:rPr lang="fr-FR" sz="1200">
                          <a:latin typeface="Calibri"/>
                          <a:ea typeface="Calibri"/>
                          <a:cs typeface="Times New Roman"/>
                        </a:rPr>
                        <a:t>Période: XXème siècle </a:t>
                      </a:r>
                    </a:p>
                    <a:p>
                      <a:pPr marL="342900" lvl="0" indent="-342900">
                        <a:lnSpc>
                          <a:spcPct val="115000"/>
                        </a:lnSpc>
                        <a:spcAft>
                          <a:spcPts val="0"/>
                        </a:spcAft>
                        <a:buFont typeface="Times New Roman"/>
                        <a:buChar char="-"/>
                        <a:tabLst>
                          <a:tab pos="457200" algn="l"/>
                        </a:tabLst>
                      </a:pPr>
                      <a:r>
                        <a:rPr lang="fr-FR" sz="1200">
                          <a:latin typeface="Calibri"/>
                          <a:ea typeface="Calibri"/>
                          <a:cs typeface="Times New Roman"/>
                        </a:rPr>
                        <a:t>- Poésie en rapport avec la colonisation</a:t>
                      </a:r>
                    </a:p>
                    <a:p>
                      <a:pPr marL="342900" lvl="0" indent="-342900">
                        <a:lnSpc>
                          <a:spcPct val="115000"/>
                        </a:lnSpc>
                        <a:spcAft>
                          <a:spcPts val="0"/>
                        </a:spcAft>
                        <a:buFont typeface="Times New Roman"/>
                        <a:buChar char="-"/>
                        <a:tabLst>
                          <a:tab pos="457200" algn="l"/>
                        </a:tabLst>
                      </a:pPr>
                      <a:r>
                        <a:rPr lang="fr-FR" sz="1200">
                          <a:latin typeface="Calibri"/>
                          <a:ea typeface="Calibri"/>
                          <a:cs typeface="Times New Roman"/>
                        </a:rPr>
                        <a:t>- B.D en rapport avec un récit de voyage</a:t>
                      </a:r>
                    </a:p>
                    <a:p>
                      <a:pPr marL="342900" lvl="0" indent="-342900">
                        <a:lnSpc>
                          <a:spcPct val="115000"/>
                        </a:lnSpc>
                        <a:spcAft>
                          <a:spcPts val="0"/>
                        </a:spcAft>
                        <a:buFont typeface="Times New Roman"/>
                        <a:buChar char="-"/>
                        <a:tabLst>
                          <a:tab pos="457200" algn="l"/>
                        </a:tabLst>
                      </a:pPr>
                      <a:r>
                        <a:rPr lang="fr-FR" sz="1200">
                          <a:latin typeface="Calibri"/>
                          <a:ea typeface="Calibri"/>
                          <a:cs typeface="Times New Roman"/>
                        </a:rPr>
                        <a:t>Champ linguistique: Lexique du comportement, du jugement et des valeurs</a:t>
                      </a:r>
                    </a:p>
                    <a:p>
                      <a:pPr marL="342900" lvl="0" indent="-342900">
                        <a:lnSpc>
                          <a:spcPct val="115000"/>
                        </a:lnSpc>
                        <a:spcAft>
                          <a:spcPts val="0"/>
                        </a:spcAft>
                        <a:buFont typeface="Times New Roman"/>
                        <a:buChar char="-"/>
                        <a:tabLst>
                          <a:tab pos="457200" algn="l"/>
                        </a:tabLst>
                      </a:pPr>
                      <a:r>
                        <a:rPr lang="fr-FR" sz="1200">
                          <a:latin typeface="Calibri"/>
                          <a:ea typeface="Calibri"/>
                          <a:cs typeface="Times New Roman"/>
                        </a:rPr>
                        <a:t>- Modalisation du jugement, valeurs du «  »je ».</a:t>
                      </a: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200">
                          <a:latin typeface="Calibri"/>
                          <a:ea typeface="Calibri"/>
                          <a:cs typeface="Times New Roman"/>
                        </a:rPr>
                        <a:t>S’intéresser à l’expérience d’autrui comme élément de l’expérience universelle.</a:t>
                      </a: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200" dirty="0">
                          <a:latin typeface="Calibri"/>
                          <a:ea typeface="Calibri"/>
                          <a:cs typeface="Times New Roman"/>
                        </a:rPr>
                        <a:t>- Lire Le poème, la biographie de DAMAS. Répondre aux questions.</a:t>
                      </a:r>
                    </a:p>
                    <a:p>
                      <a:pPr>
                        <a:lnSpc>
                          <a:spcPct val="115000"/>
                        </a:lnSpc>
                        <a:spcAft>
                          <a:spcPts val="0"/>
                        </a:spcAft>
                      </a:pPr>
                      <a:r>
                        <a:rPr lang="fr-FR" sz="1200" dirty="0">
                          <a:latin typeface="Calibri"/>
                          <a:ea typeface="Calibri"/>
                          <a:cs typeface="Times New Roman"/>
                        </a:rPr>
                        <a:t>- Lire les planches de la BD: répondre aux questions</a:t>
                      </a: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8018">
                <a:tc>
                  <a:txBody>
                    <a:bodyPr/>
                    <a:lstStyle/>
                    <a:p>
                      <a:pPr>
                        <a:lnSpc>
                          <a:spcPct val="115000"/>
                        </a:lnSpc>
                        <a:spcAft>
                          <a:spcPts val="0"/>
                        </a:spcAft>
                      </a:pPr>
                      <a:r>
                        <a:rPr lang="fr-FR" sz="1200" b="1">
                          <a:latin typeface="Calibri"/>
                          <a:ea typeface="Calibri"/>
                          <a:cs typeface="Times New Roman"/>
                        </a:rPr>
                        <a:t>Séance 4: Chanson « L’exil » interprétée par Ralph Tamar </a:t>
                      </a:r>
                      <a:endParaRPr lang="fr-FR" sz="1200">
                        <a:latin typeface="Calibri"/>
                        <a:ea typeface="Calibri"/>
                        <a:cs typeface="Times New Roman"/>
                      </a:endParaRP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200" b="1">
                          <a:latin typeface="Calibri"/>
                          <a:ea typeface="Calibri"/>
                          <a:cs typeface="Times New Roman"/>
                        </a:rPr>
                        <a:t>*Analyser les modalités et les enjeux de la présentation de l’autre dans un écrit et une image. </a:t>
                      </a:r>
                      <a:endParaRPr lang="fr-FR" sz="1200">
                        <a:latin typeface="Calibri"/>
                        <a:ea typeface="Calibri"/>
                        <a:cs typeface="Times New Roman"/>
                      </a:endParaRPr>
                    </a:p>
                    <a:p>
                      <a:pPr>
                        <a:lnSpc>
                          <a:spcPct val="115000"/>
                        </a:lnSpc>
                        <a:spcAft>
                          <a:spcPts val="0"/>
                        </a:spcAft>
                      </a:pPr>
                      <a:r>
                        <a:rPr lang="fr-FR" sz="1200" b="1">
                          <a:latin typeface="Calibri"/>
                          <a:ea typeface="Calibri"/>
                          <a:cs typeface="Times New Roman"/>
                        </a:rPr>
                        <a:t>* Comprendre comment une œuvre met en tension les expériences individuelles et les questions collectives. </a:t>
                      </a:r>
                      <a:endParaRPr lang="fr-FR" sz="1200">
                        <a:latin typeface="Calibri"/>
                        <a:ea typeface="Calibri"/>
                        <a:cs typeface="Times New Roman"/>
                      </a:endParaRP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200" b="1">
                          <a:latin typeface="Calibri"/>
                          <a:ea typeface="Calibri"/>
                          <a:cs typeface="Times New Roman"/>
                        </a:rPr>
                        <a:t>Champ littéraire:</a:t>
                      </a:r>
                      <a:endParaRPr lang="fr-FR" sz="1200">
                        <a:latin typeface="Calibri"/>
                        <a:ea typeface="Calibri"/>
                        <a:cs typeface="Times New Roman"/>
                      </a:endParaRPr>
                    </a:p>
                    <a:p>
                      <a:pPr>
                        <a:lnSpc>
                          <a:spcPct val="115000"/>
                        </a:lnSpc>
                        <a:spcAft>
                          <a:spcPts val="0"/>
                        </a:spcAft>
                      </a:pPr>
                      <a:r>
                        <a:rPr lang="fr-FR" sz="1200" b="1">
                          <a:latin typeface="Calibri"/>
                          <a:ea typeface="Calibri"/>
                          <a:cs typeface="Times New Roman"/>
                        </a:rPr>
                        <a:t>-Période XXème siècle.</a:t>
                      </a:r>
                      <a:endParaRPr lang="fr-FR" sz="1200">
                        <a:latin typeface="Calibri"/>
                        <a:ea typeface="Calibri"/>
                        <a:cs typeface="Times New Roman"/>
                      </a:endParaRPr>
                    </a:p>
                    <a:p>
                      <a:pPr>
                        <a:lnSpc>
                          <a:spcPct val="115000"/>
                        </a:lnSpc>
                        <a:spcAft>
                          <a:spcPts val="0"/>
                        </a:spcAft>
                      </a:pPr>
                      <a:r>
                        <a:rPr lang="fr-FR" sz="1200" b="1">
                          <a:latin typeface="Calibri"/>
                          <a:ea typeface="Calibri"/>
                          <a:cs typeface="Times New Roman"/>
                        </a:rPr>
                        <a:t> Champ linguistique:</a:t>
                      </a:r>
                      <a:endParaRPr lang="fr-FR" sz="1200">
                        <a:latin typeface="Calibri"/>
                        <a:ea typeface="Calibri"/>
                        <a:cs typeface="Times New Roman"/>
                      </a:endParaRPr>
                    </a:p>
                    <a:p>
                      <a:pPr marL="342900" lvl="0" indent="-342900">
                        <a:lnSpc>
                          <a:spcPct val="115000"/>
                        </a:lnSpc>
                        <a:spcAft>
                          <a:spcPts val="0"/>
                        </a:spcAft>
                        <a:buFont typeface="Arial"/>
                        <a:buChar char="•"/>
                        <a:tabLst>
                          <a:tab pos="457200" algn="l"/>
                        </a:tabLst>
                      </a:pPr>
                      <a:r>
                        <a:rPr lang="fr-FR" sz="1200" b="1">
                          <a:latin typeface="Calibri"/>
                          <a:ea typeface="Calibri"/>
                          <a:cs typeface="Times New Roman"/>
                        </a:rPr>
                        <a:t>Lexique: individuel/collectif/singulier</a:t>
                      </a:r>
                      <a:endParaRPr lang="fr-FR" sz="1200">
                        <a:latin typeface="Calibri"/>
                        <a:ea typeface="Calibri"/>
                        <a:cs typeface="Times New Roman"/>
                      </a:endParaRPr>
                    </a:p>
                    <a:p>
                      <a:pPr marL="342900" lvl="0" indent="-342900">
                        <a:lnSpc>
                          <a:spcPct val="115000"/>
                        </a:lnSpc>
                        <a:spcAft>
                          <a:spcPts val="0"/>
                        </a:spcAft>
                        <a:buFont typeface="Arial"/>
                        <a:buChar char="•"/>
                        <a:tabLst>
                          <a:tab pos="457200" algn="l"/>
                        </a:tabLst>
                      </a:pPr>
                      <a:r>
                        <a:rPr lang="fr-FR" sz="1200" b="1">
                          <a:latin typeface="Calibri"/>
                          <a:ea typeface="Calibri"/>
                          <a:cs typeface="Times New Roman"/>
                        </a:rPr>
                        <a:t>Histoire des arts:</a:t>
                      </a:r>
                      <a:endParaRPr lang="fr-FR" sz="1200">
                        <a:latin typeface="Calibri"/>
                        <a:ea typeface="Calibri"/>
                        <a:cs typeface="Times New Roman"/>
                      </a:endParaRPr>
                    </a:p>
                    <a:p>
                      <a:pPr marL="342900" lvl="0" indent="-342900">
                        <a:lnSpc>
                          <a:spcPct val="115000"/>
                        </a:lnSpc>
                        <a:spcAft>
                          <a:spcPts val="0"/>
                        </a:spcAft>
                        <a:buFont typeface="Arial"/>
                        <a:buChar char="•"/>
                        <a:tabLst>
                          <a:tab pos="457200" algn="l"/>
                        </a:tabLst>
                      </a:pPr>
                      <a:r>
                        <a:rPr lang="fr-FR" sz="1200" b="1">
                          <a:latin typeface="Calibri"/>
                          <a:ea typeface="Calibri"/>
                          <a:cs typeface="Times New Roman"/>
                        </a:rPr>
                        <a:t>* Période XXème siècle</a:t>
                      </a:r>
                      <a:endParaRPr lang="fr-FR" sz="1200">
                        <a:latin typeface="Calibri"/>
                        <a:ea typeface="Calibri"/>
                        <a:cs typeface="Times New Roman"/>
                      </a:endParaRPr>
                    </a:p>
                    <a:p>
                      <a:pPr marL="342900" lvl="0" indent="-342900">
                        <a:lnSpc>
                          <a:spcPct val="115000"/>
                        </a:lnSpc>
                        <a:spcAft>
                          <a:spcPts val="0"/>
                        </a:spcAft>
                        <a:buFont typeface="Arial"/>
                        <a:buChar char="•"/>
                        <a:tabLst>
                          <a:tab pos="457200" algn="l"/>
                        </a:tabLst>
                      </a:pPr>
                      <a:r>
                        <a:rPr lang="fr-FR" sz="1200" b="1">
                          <a:latin typeface="Calibri"/>
                          <a:ea typeface="Calibri"/>
                          <a:cs typeface="Times New Roman"/>
                        </a:rPr>
                        <a:t>Thématique: « Arts, sociétés, cultures » </a:t>
                      </a:r>
                      <a:endParaRPr lang="fr-FR" sz="1200">
                        <a:latin typeface="Calibri"/>
                        <a:ea typeface="Calibri"/>
                        <a:cs typeface="Times New Roman"/>
                      </a:endParaRP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Wingdings"/>
                        <a:buChar char=""/>
                        <a:tabLst>
                          <a:tab pos="457200" algn="l"/>
                        </a:tabLst>
                      </a:pPr>
                      <a:r>
                        <a:rPr lang="fr-FR" sz="1200" b="1">
                          <a:latin typeface="Calibri"/>
                          <a:ea typeface="Calibri"/>
                          <a:cs typeface="Times New Roman"/>
                        </a:rPr>
                        <a:t>Etre sensible aux échos et aux  interférences entre soi et les autres.</a:t>
                      </a:r>
                      <a:endParaRPr lang="fr-FR" sz="1200">
                        <a:latin typeface="Calibri"/>
                        <a:ea typeface="Calibri"/>
                        <a:cs typeface="Times New Roman"/>
                      </a:endParaRPr>
                    </a:p>
                    <a:p>
                      <a:pPr marL="342900" lvl="0" indent="-342900">
                        <a:lnSpc>
                          <a:spcPct val="115000"/>
                        </a:lnSpc>
                        <a:spcAft>
                          <a:spcPts val="0"/>
                        </a:spcAft>
                        <a:buFont typeface="Wingdings"/>
                        <a:buChar char=""/>
                        <a:tabLst>
                          <a:tab pos="457200" algn="l"/>
                        </a:tabLst>
                      </a:pPr>
                      <a:r>
                        <a:rPr lang="fr-FR" sz="1200" b="1">
                          <a:latin typeface="Calibri"/>
                          <a:ea typeface="Calibri"/>
                          <a:cs typeface="Times New Roman"/>
                        </a:rPr>
                        <a:t>S’intéresser à l’expérience d’autrui comme élément de l’expérience universelle. </a:t>
                      </a:r>
                      <a:endParaRPr lang="fr-FR" sz="1200">
                        <a:latin typeface="Calibri"/>
                        <a:ea typeface="Calibri"/>
                        <a:cs typeface="Times New Roman"/>
                      </a:endParaRP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Times New Roman"/>
                        <a:buChar char="-"/>
                        <a:tabLst>
                          <a:tab pos="457200" algn="l"/>
                        </a:tabLst>
                      </a:pPr>
                      <a:r>
                        <a:rPr lang="fr-FR" sz="1200" b="1">
                          <a:latin typeface="Calibri"/>
                          <a:ea typeface="Calibri"/>
                          <a:cs typeface="Times New Roman"/>
                        </a:rPr>
                        <a:t>Regarder le clip de la chanson.</a:t>
                      </a:r>
                      <a:endParaRPr lang="fr-FR" sz="1200">
                        <a:latin typeface="Calibri"/>
                        <a:ea typeface="Calibri"/>
                        <a:cs typeface="Times New Roman"/>
                      </a:endParaRPr>
                    </a:p>
                    <a:p>
                      <a:pPr marL="342900" lvl="0" indent="-342900">
                        <a:lnSpc>
                          <a:spcPct val="115000"/>
                        </a:lnSpc>
                        <a:spcAft>
                          <a:spcPts val="0"/>
                        </a:spcAft>
                        <a:buFont typeface="Times New Roman"/>
                        <a:buChar char="-"/>
                        <a:tabLst>
                          <a:tab pos="457200" algn="l"/>
                        </a:tabLst>
                      </a:pPr>
                      <a:r>
                        <a:rPr lang="fr-FR" sz="1200" b="1">
                          <a:latin typeface="Calibri"/>
                          <a:ea typeface="Calibri"/>
                          <a:cs typeface="Times New Roman"/>
                        </a:rPr>
                        <a:t>- Analyser les  paroles.</a:t>
                      </a:r>
                      <a:endParaRPr lang="fr-FR" sz="1200">
                        <a:latin typeface="Calibri"/>
                        <a:ea typeface="Calibri"/>
                        <a:cs typeface="Times New Roman"/>
                      </a:endParaRPr>
                    </a:p>
                    <a:p>
                      <a:pPr>
                        <a:lnSpc>
                          <a:spcPct val="115000"/>
                        </a:lnSpc>
                        <a:spcAft>
                          <a:spcPts val="0"/>
                        </a:spcAft>
                      </a:pPr>
                      <a:r>
                        <a:rPr lang="fr-FR" sz="1200" b="1">
                          <a:latin typeface="Calibri"/>
                          <a:ea typeface="Calibri"/>
                          <a:cs typeface="Times New Roman"/>
                        </a:rPr>
                        <a:t>Répondre aux questions mettant en parallèle les images et les paroles de la chanson</a:t>
                      </a:r>
                      <a:endParaRPr lang="fr-FR" sz="1200">
                        <a:latin typeface="Calibri"/>
                        <a:ea typeface="Calibri"/>
                        <a:cs typeface="Times New Roman"/>
                      </a:endParaRP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851">
                <a:tc>
                  <a:txBody>
                    <a:bodyPr/>
                    <a:lstStyle/>
                    <a:p>
                      <a:pPr>
                        <a:lnSpc>
                          <a:spcPct val="115000"/>
                        </a:lnSpc>
                        <a:spcAft>
                          <a:spcPts val="0"/>
                        </a:spcAft>
                      </a:pPr>
                      <a:r>
                        <a:rPr lang="fr-FR" sz="1200" b="1">
                          <a:latin typeface="Calibri"/>
                          <a:ea typeface="Calibri"/>
                          <a:cs typeface="Times New Roman"/>
                        </a:rPr>
                        <a:t>Séance 5: Evaluation sommative </a:t>
                      </a:r>
                      <a:endParaRPr lang="fr-FR" sz="1200">
                        <a:latin typeface="Calibri"/>
                        <a:ea typeface="Calibri"/>
                        <a:cs typeface="Times New Roman"/>
                      </a:endParaRP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fr-FR" sz="1200">
                        <a:latin typeface="Calibri"/>
                        <a:ea typeface="Calibri"/>
                        <a:cs typeface="Times New Roman"/>
                      </a:endParaRP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fr-FR" sz="1200">
                        <a:latin typeface="Calibri"/>
                        <a:ea typeface="Calibri"/>
                        <a:cs typeface="Times New Roman"/>
                      </a:endParaRP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fr-FR" sz="1200">
                        <a:latin typeface="Calibri"/>
                        <a:ea typeface="Calibri"/>
                        <a:cs typeface="Times New Roman"/>
                      </a:endParaRP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fr-FR" sz="1200" dirty="0">
                        <a:latin typeface="Calibri"/>
                        <a:ea typeface="Calibri"/>
                        <a:cs typeface="Times New Roman"/>
                      </a:endParaRPr>
                    </a:p>
                  </a:txBody>
                  <a:tcPr marL="31679" marR="31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down)">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dirty="0" smtClean="0"/>
              <a:t>Séance 1: Qu’est ce que l’exil?</a:t>
            </a:r>
            <a:endParaRPr lang="fr-FR" sz="2400" dirty="0"/>
          </a:p>
        </p:txBody>
      </p:sp>
      <p:pic>
        <p:nvPicPr>
          <p:cNvPr id="1026" name="Picture 2" descr="J:\BOAT PEOPLE 2.jpg"/>
          <p:cNvPicPr>
            <a:picLocks noGrp="1" noChangeAspect="1" noChangeArrowheads="1"/>
          </p:cNvPicPr>
          <p:nvPr>
            <p:ph idx="1"/>
          </p:nvPr>
        </p:nvPicPr>
        <p:blipFill>
          <a:blip r:embed="rId2" cstate="print"/>
          <a:srcRect/>
          <a:stretch>
            <a:fillRect/>
          </a:stretch>
        </p:blipFill>
        <p:spPr bwMode="auto">
          <a:xfrm>
            <a:off x="539551" y="1556792"/>
            <a:ext cx="5132529" cy="4320480"/>
          </a:xfrm>
          <a:prstGeom prst="rect">
            <a:avLst/>
          </a:prstGeom>
          <a:noFill/>
        </p:spPr>
      </p:pic>
      <p:sp>
        <p:nvSpPr>
          <p:cNvPr id="5" name="ZoneTexte 4"/>
          <p:cNvSpPr txBox="1"/>
          <p:nvPr/>
        </p:nvSpPr>
        <p:spPr>
          <a:xfrm>
            <a:off x="6084168" y="1556792"/>
            <a:ext cx="2736304" cy="4247317"/>
          </a:xfrm>
          <a:prstGeom prst="rect">
            <a:avLst/>
          </a:prstGeom>
          <a:noFill/>
        </p:spPr>
        <p:txBody>
          <a:bodyPr wrap="square" rtlCol="0">
            <a:spAutoFit/>
          </a:bodyPr>
          <a:lstStyle/>
          <a:p>
            <a:endParaRPr lang="fr-FR" dirty="0" smtClean="0"/>
          </a:p>
          <a:p>
            <a:endParaRPr lang="fr-FR" dirty="0"/>
          </a:p>
          <a:p>
            <a:r>
              <a:rPr lang="fr-FR" dirty="0" smtClean="0"/>
              <a:t>1-De quel type de pays partent-ils?</a:t>
            </a:r>
          </a:p>
          <a:p>
            <a:endParaRPr lang="fr-FR" dirty="0"/>
          </a:p>
          <a:p>
            <a:r>
              <a:rPr lang="fr-FR" dirty="0" smtClean="0"/>
              <a:t>2- Que recherchent-ils?</a:t>
            </a:r>
          </a:p>
          <a:p>
            <a:endParaRPr lang="fr-FR" dirty="0"/>
          </a:p>
          <a:p>
            <a:r>
              <a:rPr lang="fr-FR" dirty="0" smtClean="0"/>
              <a:t>3-Où pensent-ils trouver, concrétiser, réaliser leur rêve?</a:t>
            </a:r>
          </a:p>
          <a:p>
            <a:endParaRPr lang="fr-FR" dirty="0"/>
          </a:p>
          <a:p>
            <a:r>
              <a:rPr lang="fr-FR" dirty="0" smtClean="0"/>
              <a:t>4- Dans quelles conditions voyagent-ils?</a:t>
            </a:r>
          </a:p>
          <a:p>
            <a:endParaRPr lang="fr-FR" dirty="0"/>
          </a:p>
          <a:p>
            <a:r>
              <a:rPr lang="fr-FR" dirty="0" smtClean="0"/>
              <a:t> </a:t>
            </a:r>
            <a:endParaRPr lang="fr-FR" dirty="0"/>
          </a:p>
        </p:txBody>
      </p:sp>
      <p:sp>
        <p:nvSpPr>
          <p:cNvPr id="6" name="ZoneTexte 5"/>
          <p:cNvSpPr txBox="1"/>
          <p:nvPr/>
        </p:nvSpPr>
        <p:spPr>
          <a:xfrm>
            <a:off x="611560" y="5949280"/>
            <a:ext cx="4320480" cy="369332"/>
          </a:xfrm>
          <a:prstGeom prst="rect">
            <a:avLst/>
          </a:prstGeom>
          <a:noFill/>
        </p:spPr>
        <p:txBody>
          <a:bodyPr wrap="square" rtlCol="0">
            <a:spAutoFit/>
          </a:bodyPr>
          <a:lstStyle/>
          <a:p>
            <a:r>
              <a:rPr lang="fr-FR" dirty="0" smtClean="0"/>
              <a:t>Sources: site : bruz.solidarite.free.fr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par>
                          <p:cTn id="14" fill="hold">
                            <p:stCondLst>
                              <p:cond delay="2000"/>
                            </p:stCondLst>
                            <p:childTnLst>
                              <p:par>
                                <p:cTn id="15" presetID="53" presetClass="entr" presetSubtype="0"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p:cTn id="17" dur="3000" fill="hold"/>
                                        <p:tgtEl>
                                          <p:spTgt spid="1026"/>
                                        </p:tgtEl>
                                        <p:attrNameLst>
                                          <p:attrName>ppt_w</p:attrName>
                                        </p:attrNameLst>
                                      </p:cBhvr>
                                      <p:tavLst>
                                        <p:tav tm="0">
                                          <p:val>
                                            <p:fltVal val="0"/>
                                          </p:val>
                                        </p:tav>
                                        <p:tav tm="100000">
                                          <p:val>
                                            <p:strVal val="#ppt_w"/>
                                          </p:val>
                                        </p:tav>
                                      </p:tavLst>
                                    </p:anim>
                                    <p:anim calcmode="lin" valueType="num">
                                      <p:cBhvr>
                                        <p:cTn id="18" dur="3000" fill="hold"/>
                                        <p:tgtEl>
                                          <p:spTgt spid="1026"/>
                                        </p:tgtEl>
                                        <p:attrNameLst>
                                          <p:attrName>ppt_h</p:attrName>
                                        </p:attrNameLst>
                                      </p:cBhvr>
                                      <p:tavLst>
                                        <p:tav tm="0">
                                          <p:val>
                                            <p:fltVal val="0"/>
                                          </p:val>
                                        </p:tav>
                                        <p:tav tm="100000">
                                          <p:val>
                                            <p:strVal val="#ppt_h"/>
                                          </p:val>
                                        </p:tav>
                                      </p:tavLst>
                                    </p:anim>
                                    <p:animEffect transition="in" filter="fade">
                                      <p:cBhvr>
                                        <p:cTn id="19" dur="3000"/>
                                        <p:tgtEl>
                                          <p:spTgt spid="1026"/>
                                        </p:tgtEl>
                                      </p:cBhvr>
                                    </p:animEffect>
                                  </p:childTnLst>
                                </p:cTn>
                              </p:par>
                            </p:childTnLst>
                          </p:cTn>
                        </p:par>
                        <p:par>
                          <p:cTn id="20" fill="hold">
                            <p:stCondLst>
                              <p:cond delay="5000"/>
                            </p:stCondLst>
                            <p:childTnLst>
                              <p:par>
                                <p:cTn id="21" presetID="9" presetClass="entr" presetSubtype="0" fill="hold" grpId="0" nodeType="after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dissolve">
                                      <p:cBhvr>
                                        <p:cTn id="23" dur="2000"/>
                                        <p:tgtEl>
                                          <p:spTgt spid="5">
                                            <p:txEl>
                                              <p:pRg st="2" end="2"/>
                                            </p:txEl>
                                          </p:spTgt>
                                        </p:tgtEl>
                                      </p:cBhvr>
                                    </p:animEffect>
                                  </p:childTnLst>
                                </p:cTn>
                              </p:par>
                            </p:childTnLst>
                          </p:cTn>
                        </p:par>
                        <p:par>
                          <p:cTn id="24" fill="hold">
                            <p:stCondLst>
                              <p:cond delay="7000"/>
                            </p:stCondLst>
                            <p:childTnLst>
                              <p:par>
                                <p:cTn id="25" presetID="9" presetClass="entr" presetSubtype="0" fill="hold" grpId="0"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dissolve">
                                      <p:cBhvr>
                                        <p:cTn id="27" dur="2000"/>
                                        <p:tgtEl>
                                          <p:spTgt spid="5">
                                            <p:txEl>
                                              <p:pRg st="4" end="4"/>
                                            </p:txEl>
                                          </p:spTgt>
                                        </p:tgtEl>
                                      </p:cBhvr>
                                    </p:animEffect>
                                  </p:childTnLst>
                                </p:cTn>
                              </p:par>
                            </p:childTnLst>
                          </p:cTn>
                        </p:par>
                        <p:par>
                          <p:cTn id="28" fill="hold">
                            <p:stCondLst>
                              <p:cond delay="9000"/>
                            </p:stCondLst>
                            <p:childTnLst>
                              <p:par>
                                <p:cTn id="29" presetID="9" presetClass="entr" presetSubtype="0" fill="hold" grpId="0" nodeType="after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dissolve">
                                      <p:cBhvr>
                                        <p:cTn id="31" dur="2000"/>
                                        <p:tgtEl>
                                          <p:spTgt spid="5">
                                            <p:txEl>
                                              <p:pRg st="6" end="6"/>
                                            </p:txEl>
                                          </p:spTgt>
                                        </p:tgtEl>
                                      </p:cBhvr>
                                    </p:animEffect>
                                  </p:childTnLst>
                                </p:cTn>
                              </p:par>
                            </p:childTnLst>
                          </p:cTn>
                        </p:par>
                        <p:par>
                          <p:cTn id="32" fill="hold">
                            <p:stCondLst>
                              <p:cond delay="11000"/>
                            </p:stCondLst>
                            <p:childTnLst>
                              <p:par>
                                <p:cTn id="33" presetID="9" presetClass="entr" presetSubtype="0" fill="hold" grpId="0" nodeType="after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dissolve">
                                      <p:cBhvr>
                                        <p:cTn id="35" dur="2000"/>
                                        <p:tgtEl>
                                          <p:spTgt spid="5">
                                            <p:txEl>
                                              <p:pRg st="8" end="8"/>
                                            </p:txEl>
                                          </p:spTgt>
                                        </p:tgtEl>
                                      </p:cBhvr>
                                    </p:animEffect>
                                  </p:childTnLst>
                                </p:cTn>
                              </p:par>
                            </p:childTnLst>
                          </p:cTn>
                        </p:par>
                        <p:par>
                          <p:cTn id="36" fill="hold">
                            <p:stCondLst>
                              <p:cond delay="13000"/>
                            </p:stCondLst>
                            <p:childTnLst>
                              <p:par>
                                <p:cTn id="37" presetID="9" presetClass="entr" presetSubtype="0" fill="hold" grpId="0" nodeType="after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dissolve">
                                      <p:cBhvr>
                                        <p:cTn id="39" dur="20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082354"/>
          </a:xfrm>
        </p:spPr>
        <p:txBody>
          <a:bodyPr>
            <a:noAutofit/>
          </a:bodyPr>
          <a:lstStyle/>
          <a:p>
            <a:r>
              <a:rPr lang="fr-FR" sz="4000" dirty="0" smtClean="0"/>
              <a:t>Séance 2 </a:t>
            </a:r>
            <a:br>
              <a:rPr lang="fr-FR" sz="4000" dirty="0" smtClean="0"/>
            </a:br>
            <a:r>
              <a:rPr lang="fr-FR" sz="4000" dirty="0" smtClean="0"/>
              <a:t>Entre Afrique et Occident: l’histoire de Salie</a:t>
            </a:r>
            <a:endParaRPr lang="fr-FR" sz="4000" dirty="0"/>
          </a:p>
        </p:txBody>
      </p:sp>
      <p:sp>
        <p:nvSpPr>
          <p:cNvPr id="5" name="ZoneTexte 4"/>
          <p:cNvSpPr txBox="1"/>
          <p:nvPr/>
        </p:nvSpPr>
        <p:spPr>
          <a:xfrm>
            <a:off x="1043608" y="3645024"/>
            <a:ext cx="7056784" cy="1815882"/>
          </a:xfrm>
          <a:prstGeom prst="rect">
            <a:avLst/>
          </a:prstGeom>
          <a:noFill/>
        </p:spPr>
        <p:txBody>
          <a:bodyPr wrap="square" rtlCol="0">
            <a:spAutoFit/>
          </a:bodyPr>
          <a:lstStyle/>
          <a:p>
            <a:r>
              <a:rPr lang="fr-FR" sz="2800" dirty="0" smtClean="0"/>
              <a:t>Problématique:</a:t>
            </a:r>
          </a:p>
          <a:p>
            <a:r>
              <a:rPr lang="fr-FR" sz="2800" dirty="0" smtClean="0"/>
              <a:t>Peut-on concilier l’appartenance à deux cultures?</a:t>
            </a:r>
          </a:p>
          <a:p>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155" decel="100000"/>
                                        <p:tgtEl>
                                          <p:spTgt spid="2"/>
                                        </p:tgtEl>
                                      </p:cBhvr>
                                    </p:animEffect>
                                    <p:animScale>
                                      <p:cBhvr>
                                        <p:cTn id="8" dur="1155" decel="100000"/>
                                        <p:tgtEl>
                                          <p:spTgt spid="2"/>
                                        </p:tgtEl>
                                      </p:cBhvr>
                                      <p:from x="10000" y="10000"/>
                                      <p:to x="200000" y="450000"/>
                                    </p:animScale>
                                    <p:animScale>
                                      <p:cBhvr>
                                        <p:cTn id="9" dur="1845" accel="100000" fill="hold">
                                          <p:stCondLst>
                                            <p:cond delay="1155"/>
                                          </p:stCondLst>
                                        </p:cTn>
                                        <p:tgtEl>
                                          <p:spTgt spid="2"/>
                                        </p:tgtEl>
                                      </p:cBhvr>
                                      <p:from x="200000" y="450000"/>
                                      <p:to x="100000" y="100000"/>
                                    </p:animScale>
                                    <p:set>
                                      <p:cBhvr>
                                        <p:cTn id="10" dur="1155" fill="hold"/>
                                        <p:tgtEl>
                                          <p:spTgt spid="2"/>
                                        </p:tgtEl>
                                        <p:attrNameLst>
                                          <p:attrName>ppt_x</p:attrName>
                                        </p:attrNameLst>
                                      </p:cBhvr>
                                      <p:to>
                                        <p:strVal val="(0.5)"/>
                                      </p:to>
                                    </p:set>
                                    <p:anim from="(0.5)" to="(#ppt_x)" calcmode="lin" valueType="num">
                                      <p:cBhvr>
                                        <p:cTn id="11" dur="1845" accel="100000" fill="hold">
                                          <p:stCondLst>
                                            <p:cond delay="1155"/>
                                          </p:stCondLst>
                                        </p:cTn>
                                        <p:tgtEl>
                                          <p:spTgt spid="2"/>
                                        </p:tgtEl>
                                        <p:attrNameLst>
                                          <p:attrName>ppt_x</p:attrName>
                                        </p:attrNameLst>
                                      </p:cBhvr>
                                    </p:anim>
                                    <p:set>
                                      <p:cBhvr>
                                        <p:cTn id="12" dur="1155" fill="hold"/>
                                        <p:tgtEl>
                                          <p:spTgt spid="2"/>
                                        </p:tgtEl>
                                        <p:attrNameLst>
                                          <p:attrName>ppt_y</p:attrName>
                                        </p:attrNameLst>
                                      </p:cBhvr>
                                      <p:to>
                                        <p:strVal val="(#ppt_y+0.4)"/>
                                      </p:to>
                                    </p:set>
                                    <p:anim from="(#ppt_y+0.4)" to="(#ppt_y)" calcmode="lin" valueType="num">
                                      <p:cBhvr>
                                        <p:cTn id="13" dur="1845" accel="100000" fill="hold">
                                          <p:stCondLst>
                                            <p:cond delay="1155"/>
                                          </p:stCondLst>
                                        </p:cTn>
                                        <p:tgtEl>
                                          <p:spTgt spid="2"/>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70" decel="100000"/>
                                        <p:tgtEl>
                                          <p:spTgt spid="5"/>
                                        </p:tgtEl>
                                      </p:cBhvr>
                                    </p:animEffect>
                                    <p:animScale>
                                      <p:cBhvr>
                                        <p:cTn id="17" dur="770" decel="100000"/>
                                        <p:tgtEl>
                                          <p:spTgt spid="5"/>
                                        </p:tgtEl>
                                      </p:cBhvr>
                                      <p:from x="10000" y="10000"/>
                                      <p:to x="200000" y="450000"/>
                                    </p:animScale>
                                    <p:animScale>
                                      <p:cBhvr>
                                        <p:cTn id="18" dur="1230" accel="100000" fill="hold">
                                          <p:stCondLst>
                                            <p:cond delay="770"/>
                                          </p:stCondLst>
                                        </p:cTn>
                                        <p:tgtEl>
                                          <p:spTgt spid="5"/>
                                        </p:tgtEl>
                                      </p:cBhvr>
                                      <p:from x="200000" y="450000"/>
                                      <p:to x="100000" y="100000"/>
                                    </p:animScale>
                                    <p:set>
                                      <p:cBhvr>
                                        <p:cTn id="19" dur="770" fill="hold"/>
                                        <p:tgtEl>
                                          <p:spTgt spid="5"/>
                                        </p:tgtEl>
                                        <p:attrNameLst>
                                          <p:attrName>ppt_x</p:attrName>
                                        </p:attrNameLst>
                                      </p:cBhvr>
                                      <p:to>
                                        <p:strVal val="(0.5)"/>
                                      </p:to>
                                    </p:set>
                                    <p:anim from="(0.5)" to="(#ppt_x)" calcmode="lin" valueType="num">
                                      <p:cBhvr>
                                        <p:cTn id="20" dur="1230" accel="100000" fill="hold">
                                          <p:stCondLst>
                                            <p:cond delay="770"/>
                                          </p:stCondLst>
                                        </p:cTn>
                                        <p:tgtEl>
                                          <p:spTgt spid="5"/>
                                        </p:tgtEl>
                                        <p:attrNameLst>
                                          <p:attrName>ppt_x</p:attrName>
                                        </p:attrNameLst>
                                      </p:cBhvr>
                                    </p:anim>
                                    <p:set>
                                      <p:cBhvr>
                                        <p:cTn id="21" dur="770" fill="hold"/>
                                        <p:tgtEl>
                                          <p:spTgt spid="5"/>
                                        </p:tgtEl>
                                        <p:attrNameLst>
                                          <p:attrName>ppt_y</p:attrName>
                                        </p:attrNameLst>
                                      </p:cBhvr>
                                      <p:to>
                                        <p:strVal val="(#ppt_y+0.4)"/>
                                      </p:to>
                                    </p:set>
                                    <p:anim from="(#ppt_y+0.4)" to="(#ppt_y)" calcmode="lin" valueType="num">
                                      <p:cBhvr>
                                        <p:cTn id="22"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94122"/>
          </a:xfrm>
        </p:spPr>
        <p:txBody>
          <a:bodyPr>
            <a:normAutofit fontScale="90000"/>
          </a:bodyPr>
          <a:lstStyle/>
          <a:p>
            <a:r>
              <a:rPr lang="fr-FR" dirty="0"/>
              <a:t> </a:t>
            </a:r>
            <a:br>
              <a:rPr lang="fr-FR" dirty="0"/>
            </a:br>
            <a:r>
              <a:rPr lang="fr-FR" sz="1000" i="1" dirty="0"/>
              <a:t>Le Ventre de l’Atlantique</a:t>
            </a:r>
            <a:r>
              <a:rPr lang="fr-FR" sz="1000" dirty="0"/>
              <a:t>, publié en 2003, est le premier roman de </a:t>
            </a:r>
            <a:r>
              <a:rPr lang="fr-FR" sz="1000" dirty="0" err="1"/>
              <a:t>Fatou</a:t>
            </a:r>
            <a:r>
              <a:rPr lang="fr-FR" sz="1000" dirty="0"/>
              <a:t> </a:t>
            </a:r>
            <a:r>
              <a:rPr lang="fr-FR" sz="1000" dirty="0" err="1"/>
              <a:t>Diome</a:t>
            </a:r>
            <a:r>
              <a:rPr lang="fr-FR" sz="1000" dirty="0"/>
              <a:t>. </a:t>
            </a:r>
            <a:br>
              <a:rPr lang="fr-FR" sz="1000" dirty="0"/>
            </a:br>
            <a:r>
              <a:rPr lang="fr-FR" sz="1000" dirty="0"/>
              <a:t>Comme son héroïne, Salie, l’auteure est née (en 1968) sur la petite île</a:t>
            </a:r>
            <a:br>
              <a:rPr lang="fr-FR" sz="1000" dirty="0"/>
            </a:br>
            <a:r>
              <a:rPr lang="fr-FR" sz="1000" dirty="0"/>
              <a:t>de </a:t>
            </a:r>
            <a:r>
              <a:rPr lang="fr-FR" sz="1000" dirty="0" err="1"/>
              <a:t>Niodor</a:t>
            </a:r>
            <a:r>
              <a:rPr lang="fr-FR" sz="1000" dirty="0"/>
              <a:t> au Sud-ouest du Sénégal et a été élevée par sa grand-mère. A 22 ans, elle part s’installer en France et poursuit des études.</a:t>
            </a:r>
            <a:br>
              <a:rPr lang="fr-FR" sz="1000" dirty="0"/>
            </a:br>
            <a:r>
              <a:rPr lang="fr-FR" sz="1000" dirty="0"/>
              <a:t>Salie notre narratrice installée en France a quitté son frère </a:t>
            </a:r>
            <a:r>
              <a:rPr lang="fr-FR" sz="1000" dirty="0" err="1"/>
              <a:t>Madické</a:t>
            </a:r>
            <a:r>
              <a:rPr lang="fr-FR" sz="1000" dirty="0"/>
              <a:t> resté au Sénégal et dont le rêve est de quitter son île natale pour vivre sa passion du football. Il presse sa sœur de l’aider à venir en Europe. Salie tente de lui faire comprendre que les récits triomphants faits par les immigrés embellissent souvent la réalité. Elle évoque la complexité de la situation de celui qui est partagé entre deux pays.</a:t>
            </a:r>
            <a:r>
              <a:rPr lang="fr-FR" dirty="0"/>
              <a:t/>
            </a:r>
            <a:br>
              <a:rPr lang="fr-FR" dirty="0"/>
            </a:br>
            <a:endParaRPr lang="fr-FR" dirty="0"/>
          </a:p>
        </p:txBody>
      </p:sp>
      <p:sp>
        <p:nvSpPr>
          <p:cNvPr id="5" name="ZoneTexte 4"/>
          <p:cNvSpPr txBox="1"/>
          <p:nvPr/>
        </p:nvSpPr>
        <p:spPr>
          <a:xfrm>
            <a:off x="619944" y="1853208"/>
            <a:ext cx="4176464" cy="369332"/>
          </a:xfrm>
          <a:prstGeom prst="rect">
            <a:avLst/>
          </a:prstGeom>
          <a:noFill/>
        </p:spPr>
        <p:txBody>
          <a:bodyPr wrap="square" rtlCol="0">
            <a:spAutoFit/>
          </a:bodyPr>
          <a:lstStyle/>
          <a:p>
            <a:endParaRPr lang="fr-FR" dirty="0"/>
          </a:p>
        </p:txBody>
      </p:sp>
      <p:sp>
        <p:nvSpPr>
          <p:cNvPr id="6" name="ZoneTexte 5"/>
          <p:cNvSpPr txBox="1"/>
          <p:nvPr/>
        </p:nvSpPr>
        <p:spPr>
          <a:xfrm>
            <a:off x="323528" y="1484785"/>
            <a:ext cx="4032448" cy="4570482"/>
          </a:xfrm>
          <a:prstGeom prst="rect">
            <a:avLst/>
          </a:prstGeom>
          <a:noFill/>
        </p:spPr>
        <p:txBody>
          <a:bodyPr wrap="square" rtlCol="0">
            <a:spAutoFit/>
          </a:bodyPr>
          <a:lstStyle/>
          <a:p>
            <a:r>
              <a:rPr lang="fr-FR" sz="1200" dirty="0"/>
              <a:t>Pour </a:t>
            </a:r>
            <a:r>
              <a:rPr lang="fr-FR" sz="1200" dirty="0" err="1"/>
              <a:t>Madické</a:t>
            </a:r>
            <a:r>
              <a:rPr lang="fr-FR" sz="1200" dirty="0"/>
              <a:t>, vivre dans un pays développé représentait en soi un avantage démesuré que j’avais par rapport à lui, lui qui profitait de sa famille et du soleil sous les tropiques. Comment aurais-je pu lui faire comprendre la solitude de l’exil, mon combat pour la survie et l’état d’alerte permanent où me gardaient mes études ? N’étais-je pas la feignante qui avait choisi </a:t>
            </a:r>
            <a:r>
              <a:rPr lang="fr-FR" sz="1200" dirty="0" smtClean="0"/>
              <a:t>l’éden</a:t>
            </a:r>
            <a:r>
              <a:rPr lang="fr-FR" sz="800" dirty="0" smtClean="0">
                <a:solidFill>
                  <a:srgbClr val="C00000"/>
                </a:solidFill>
              </a:rPr>
              <a:t>1 </a:t>
            </a:r>
            <a:r>
              <a:rPr lang="fr-FR" sz="1200" dirty="0"/>
              <a:t>européen et qui jouait à l’éternelle écolière à un âge où la plupart de mes camarades d’enfance cultivaient leur lopin de terre et nourrissaient leur </a:t>
            </a:r>
            <a:r>
              <a:rPr lang="fr-FR" sz="1200" dirty="0" smtClean="0"/>
              <a:t>progéniture</a:t>
            </a:r>
            <a:r>
              <a:rPr lang="fr-FR" sz="800" dirty="0" smtClean="0">
                <a:solidFill>
                  <a:srgbClr val="C00000"/>
                </a:solidFill>
              </a:rPr>
              <a:t>2</a:t>
            </a:r>
            <a:r>
              <a:rPr lang="fr-FR" sz="800" dirty="0">
                <a:solidFill>
                  <a:srgbClr val="C00000"/>
                </a:solidFill>
              </a:rPr>
              <a:t> </a:t>
            </a:r>
            <a:r>
              <a:rPr lang="fr-FR" sz="1200" dirty="0"/>
              <a:t>? Absente et inutile à leur quotidien, à quoi pouvais-je servir, sinon à leur transvaser, de temps en temps, un peu de ce nectar qu’ils supposaient étancher ma soif en France ? Le sang oublie souvent son devoir, mais jamais son droit. Il me dictait sa loi. Ayant choisi un chemin complètement étranger aux miens, je m’acharnais à tenter de leur en prouver la validité. Il me fallait « réussir » afin d’assumer la fonction assignée à tout enfant de chez nous : servir de sécurité sociale aux siens. Cette obligation d’assistance est le plus gros fardeau que traînent les émigrés. Mais étant donné que notre plus grande quête demeure l’amour et la reconnaissance de ceux que nous avons quittés, le moindre de leur caprice devient un ordre.</a:t>
            </a:r>
          </a:p>
          <a:p>
            <a:endParaRPr lang="fr-FR" sz="900" b="1" dirty="0" smtClean="0"/>
          </a:p>
          <a:p>
            <a:r>
              <a:rPr lang="fr-FR" sz="900" dirty="0" smtClean="0">
                <a:solidFill>
                  <a:srgbClr val="C00000"/>
                </a:solidFill>
              </a:rPr>
              <a:t>1.</a:t>
            </a:r>
            <a:r>
              <a:rPr lang="fr-FR" sz="900" b="1" dirty="0" smtClean="0"/>
              <a:t>Eden</a:t>
            </a:r>
            <a:r>
              <a:rPr lang="fr-FR" sz="900" dirty="0"/>
              <a:t> : paradis</a:t>
            </a:r>
          </a:p>
          <a:p>
            <a:r>
              <a:rPr lang="fr-FR" sz="900" dirty="0" smtClean="0">
                <a:solidFill>
                  <a:srgbClr val="C00000"/>
                </a:solidFill>
              </a:rPr>
              <a:t>2 </a:t>
            </a:r>
            <a:r>
              <a:rPr lang="fr-FR" sz="900" b="1" dirty="0" smtClean="0"/>
              <a:t>Progéniture</a:t>
            </a:r>
            <a:r>
              <a:rPr lang="fr-FR" sz="900" dirty="0"/>
              <a:t> : enfants</a:t>
            </a:r>
            <a:r>
              <a:rPr lang="fr-FR" sz="900" dirty="0" smtClean="0"/>
              <a:t>.</a:t>
            </a:r>
          </a:p>
        </p:txBody>
      </p:sp>
      <p:sp>
        <p:nvSpPr>
          <p:cNvPr id="7" name="ZoneTexte 6"/>
          <p:cNvSpPr txBox="1"/>
          <p:nvPr/>
        </p:nvSpPr>
        <p:spPr>
          <a:xfrm>
            <a:off x="4788024" y="1412776"/>
            <a:ext cx="4248472" cy="5750486"/>
          </a:xfrm>
          <a:prstGeom prst="rect">
            <a:avLst/>
          </a:prstGeom>
          <a:noFill/>
        </p:spPr>
        <p:txBody>
          <a:bodyPr wrap="square" rtlCol="0">
            <a:spAutoFit/>
          </a:bodyPr>
          <a:lstStyle/>
          <a:p>
            <a:r>
              <a:rPr lang="fr-FR" sz="1200" dirty="0"/>
              <a:t>Chez moi ? Chez l’autre ? Etre hybride, l’Afrique et l’Europe se demandent, perplexes, quel bout de moi leur appartient. Je suis l’enfant présenté au sabre du roi </a:t>
            </a:r>
            <a:r>
              <a:rPr lang="fr-FR" sz="1200" dirty="0" smtClean="0"/>
              <a:t>Salomon</a:t>
            </a:r>
            <a:r>
              <a:rPr lang="fr-FR" sz="800" dirty="0" smtClean="0">
                <a:solidFill>
                  <a:srgbClr val="C00000"/>
                </a:solidFill>
              </a:rPr>
              <a:t>1</a:t>
            </a:r>
            <a:r>
              <a:rPr lang="fr-FR" sz="1200" dirty="0" smtClean="0"/>
              <a:t> </a:t>
            </a:r>
            <a:r>
              <a:rPr lang="fr-FR" sz="1200" dirty="0"/>
              <a:t>pour le juste partage. Exilée en permanence, je passe mes nuits à souder les rails qui mènent à l’identité. L’écriture est la cire chaude que je coule ente les sillons creusés par les bâtisseurs de cloisons des deux bords. Je suis cette </a:t>
            </a:r>
            <a:r>
              <a:rPr lang="fr-FR" sz="1200" dirty="0" smtClean="0"/>
              <a:t>chéloïde</a:t>
            </a:r>
            <a:r>
              <a:rPr lang="fr-FR" sz="800" dirty="0" smtClean="0">
                <a:solidFill>
                  <a:srgbClr val="C00000"/>
                </a:solidFill>
              </a:rPr>
              <a:t>2</a:t>
            </a:r>
            <a:r>
              <a:rPr lang="fr-FR" sz="1200" dirty="0" smtClean="0"/>
              <a:t> </a:t>
            </a:r>
            <a:r>
              <a:rPr lang="fr-FR" sz="1200" dirty="0"/>
              <a:t>qui pousse là où les hommes, en traçant leurs frontières, ont blessés la terre de Dieu […]. Le premier qui a dit : « Celles-ci sont mes couleurs » a transformé l’arc-en-ciel en bombe atomique, et rangé les peuples en armées. Vert, jaune, rouge ? Bleu, blanc, rouge ? Des barbelés ? Evidemment ! je préfère le mauve, cette couleur tempérée, mélange de la rouge chaleur africaine et du froid bleu européen. Qu’est ce qui fait la beauté du mauve ? le bleu ou le rouge ? Et puis, à quoi sert-il de s’en enquérir si le mauve vous va bien ?</a:t>
            </a:r>
          </a:p>
          <a:p>
            <a:r>
              <a:rPr lang="fr-FR" sz="1200" dirty="0"/>
              <a:t>Je cherche mon pays là où on apprécie l’être, sans dissocier ses multiples strates. Je cherche mon pays là où s’estompe la fragmentation identitaire. Je cherche mon pays là où les bras de l’Atlantique fusionnent pour donner l’encre mauve qui dit l‘incandescence et la douceur, la brûlure d’exister et la joie de vivre</a:t>
            </a:r>
            <a:r>
              <a:rPr lang="fr-FR" sz="1200" dirty="0" smtClean="0"/>
              <a:t>.</a:t>
            </a:r>
          </a:p>
          <a:p>
            <a:endParaRPr lang="fr-FR" sz="1200" dirty="0"/>
          </a:p>
          <a:p>
            <a:r>
              <a:rPr lang="fr-FR" sz="900" dirty="0" smtClean="0">
                <a:solidFill>
                  <a:srgbClr val="C00000"/>
                </a:solidFill>
              </a:rPr>
              <a:t>1.</a:t>
            </a:r>
            <a:r>
              <a:rPr lang="fr-FR" sz="900" b="1" dirty="0" smtClean="0"/>
              <a:t>Roi </a:t>
            </a:r>
            <a:r>
              <a:rPr lang="fr-FR" sz="900" b="1" dirty="0"/>
              <a:t>Salomon</a:t>
            </a:r>
            <a:r>
              <a:rPr lang="fr-FR" sz="900" dirty="0"/>
              <a:t> : roi réputé pour sa sagesse de ses jugements. La Bible raconte la dispute entre deux femmes qui se disaient toutes deux mères d’un enfant. Pour régler le désaccord, Salomon réclama une épée et ordonna de couper l’enfant vivant en deux et d’en donner une des moitiés à chacune. L’une des femmes déclara qu’elle préférait renoncer à l’enfant plutôt que de le voir sacrifié. Salomon reconnut la vraie mère en elle, et lui fit remettre le nourrisson</a:t>
            </a:r>
            <a:r>
              <a:rPr lang="fr-FR" sz="900" dirty="0" smtClean="0"/>
              <a:t>.</a:t>
            </a:r>
          </a:p>
          <a:p>
            <a:endParaRPr lang="fr-FR" sz="900" dirty="0"/>
          </a:p>
          <a:p>
            <a:r>
              <a:rPr lang="fr-FR" sz="900" dirty="0" smtClean="0">
                <a:solidFill>
                  <a:srgbClr val="C00000"/>
                </a:solidFill>
              </a:rPr>
              <a:t>2.</a:t>
            </a:r>
            <a:r>
              <a:rPr lang="fr-FR" sz="900" b="1" dirty="0" smtClean="0"/>
              <a:t>Chéloïde</a:t>
            </a:r>
            <a:r>
              <a:rPr lang="fr-FR" sz="900" dirty="0" smtClean="0"/>
              <a:t> : cicatrice qui s’élargit.</a:t>
            </a:r>
          </a:p>
          <a:p>
            <a:endParaRPr lang="fr-FR" sz="900" dirty="0"/>
          </a:p>
          <a:p>
            <a:endParaRPr lang="fr-FR" dirty="0"/>
          </a:p>
        </p:txBody>
      </p:sp>
      <p:sp>
        <p:nvSpPr>
          <p:cNvPr id="8" name="ZoneTexte 7"/>
          <p:cNvSpPr txBox="1"/>
          <p:nvPr/>
        </p:nvSpPr>
        <p:spPr>
          <a:xfrm>
            <a:off x="2051720" y="6525344"/>
            <a:ext cx="4752528" cy="507831"/>
          </a:xfrm>
          <a:prstGeom prst="rect">
            <a:avLst/>
          </a:prstGeom>
          <a:noFill/>
        </p:spPr>
        <p:txBody>
          <a:bodyPr wrap="square" rtlCol="0">
            <a:spAutoFit/>
          </a:bodyPr>
          <a:lstStyle/>
          <a:p>
            <a:endParaRPr lang="fr-FR" sz="900" b="1" dirty="0" smtClean="0">
              <a:solidFill>
                <a:srgbClr val="C00000"/>
              </a:solidFill>
            </a:endParaRPr>
          </a:p>
          <a:p>
            <a:r>
              <a:rPr lang="fr-FR" sz="900" b="1" dirty="0" smtClean="0">
                <a:solidFill>
                  <a:srgbClr val="C00000"/>
                </a:solidFill>
              </a:rPr>
              <a:t>Extraits du Ventre de l’Atlantique de </a:t>
            </a:r>
            <a:r>
              <a:rPr lang="fr-FR" sz="900" b="1" dirty="0" err="1" smtClean="0">
                <a:solidFill>
                  <a:srgbClr val="C00000"/>
                </a:solidFill>
              </a:rPr>
              <a:t>Fatou</a:t>
            </a:r>
            <a:r>
              <a:rPr lang="fr-FR" sz="900" b="1" dirty="0" smtClean="0">
                <a:solidFill>
                  <a:srgbClr val="C00000"/>
                </a:solidFill>
              </a:rPr>
              <a:t> </a:t>
            </a:r>
            <a:r>
              <a:rPr lang="fr-FR" sz="900" b="1" dirty="0" err="1" smtClean="0">
                <a:solidFill>
                  <a:srgbClr val="C00000"/>
                </a:solidFill>
              </a:rPr>
              <a:t>Diome</a:t>
            </a:r>
            <a:r>
              <a:rPr lang="fr-FR" sz="900" b="1" dirty="0" smtClean="0">
                <a:solidFill>
                  <a:srgbClr val="C00000"/>
                </a:solidFill>
              </a:rPr>
              <a:t> , tiré du manuel Nathan technique </a:t>
            </a:r>
            <a:r>
              <a:rPr lang="fr-FR" sz="900" b="1" dirty="0" err="1" smtClean="0">
                <a:solidFill>
                  <a:srgbClr val="C00000"/>
                </a:solidFill>
              </a:rPr>
              <a:t>Tbac</a:t>
            </a:r>
            <a:r>
              <a:rPr lang="fr-FR" sz="900" b="1" dirty="0" smtClean="0">
                <a:solidFill>
                  <a:srgbClr val="C00000"/>
                </a:solidFill>
              </a:rPr>
              <a:t> pro.</a:t>
            </a:r>
          </a:p>
          <a:p>
            <a:pPr algn="ctr"/>
            <a:endParaRPr lang="fr-FR" sz="9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par>
                          <p:cTn id="8" fill="hold">
                            <p:stCondLst>
                              <p:cond delay="2000"/>
                            </p:stCondLst>
                            <p:childTnLst>
                              <p:par>
                                <p:cTn id="9" presetID="2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edge">
                                      <p:cBhvr>
                                        <p:cTn id="11" dur="2000"/>
                                        <p:tgtEl>
                                          <p:spTgt spid="6"/>
                                        </p:tgtEl>
                                      </p:cBhvr>
                                    </p:animEffect>
                                  </p:childTnLst>
                                </p:cTn>
                              </p:par>
                            </p:childTnLst>
                          </p:cTn>
                        </p:par>
                        <p:par>
                          <p:cTn id="12" fill="hold">
                            <p:stCondLst>
                              <p:cond delay="4000"/>
                            </p:stCondLst>
                            <p:childTnLst>
                              <p:par>
                                <p:cTn id="13" presetID="2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2000"/>
                                        <p:tgtEl>
                                          <p:spTgt spid="7"/>
                                        </p:tgtEl>
                                      </p:cBhvr>
                                    </p:animEffect>
                                  </p:childTnLst>
                                </p:cTn>
                              </p:par>
                            </p:childTnLst>
                          </p:cTn>
                        </p:par>
                        <p:par>
                          <p:cTn id="16" fill="hold">
                            <p:stCondLst>
                              <p:cond delay="6000"/>
                            </p:stCondLst>
                            <p:childTnLst>
                              <p:par>
                                <p:cTn id="17" presetID="9"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11560" y="404665"/>
            <a:ext cx="8064896" cy="3031599"/>
          </a:xfrm>
          <a:prstGeom prst="rect">
            <a:avLst/>
          </a:prstGeom>
          <a:noFill/>
        </p:spPr>
        <p:txBody>
          <a:bodyPr wrap="square" rtlCol="0">
            <a:spAutoFit/>
          </a:bodyPr>
          <a:lstStyle/>
          <a:p>
            <a:r>
              <a:rPr lang="fr-FR" sz="1200" dirty="0" smtClean="0"/>
              <a:t>Pour </a:t>
            </a:r>
            <a:r>
              <a:rPr lang="fr-FR" sz="1200" dirty="0" err="1" smtClean="0"/>
              <a:t>Madické</a:t>
            </a:r>
            <a:r>
              <a:rPr lang="fr-FR" sz="1200" dirty="0" smtClean="0"/>
              <a:t>, vivre dans un pays développé représentait en soi un avantage démesuré que j’avais par rapport à lui, lui qui profitait de sa famille et du soleil sous les tropiques. Comment aurais-je pu lui faire comprendre la solitude de l’exil, mon combat pour la survie et l’état d’alerte permanent où me gardaient mes études ? N’étais-je pas la feignante qui avait choisi l’éden</a:t>
            </a:r>
            <a:r>
              <a:rPr lang="fr-FR" sz="1200" dirty="0" smtClean="0">
                <a:solidFill>
                  <a:srgbClr val="C00000"/>
                </a:solidFill>
              </a:rPr>
              <a:t>1 </a:t>
            </a:r>
            <a:r>
              <a:rPr lang="fr-FR" sz="1200" dirty="0" smtClean="0"/>
              <a:t>européen et qui jouait à l’éternelle écolière à un âge où la plupart de mes camarades d’enfance cultivaient leur lopin de terre et nourrissaient leur progéniture</a:t>
            </a:r>
            <a:r>
              <a:rPr lang="fr-FR" sz="1200" dirty="0" smtClean="0">
                <a:solidFill>
                  <a:srgbClr val="C00000"/>
                </a:solidFill>
              </a:rPr>
              <a:t>2 </a:t>
            </a:r>
            <a:r>
              <a:rPr lang="fr-FR" sz="1200" dirty="0" smtClean="0"/>
              <a:t>? Absente et inutile à leur quotidien, à quoi pouvais-je servir, sinon à leur transvaser, de temps en temps, un peu de ce nectar qu’ils supposaient étancher ma soif en France ? Le sang oublie souvent son devoir, mais jamais son droit. Il me dictait sa loi. Ayant choisi un chemin complètement étranger aux miens, je m’acharnais à tenter de leur en prouver la validité. Il me fallait « réussir » afin d’assumer la fonction assignée à tout enfant de chez nous : servir de sécurité sociale aux siens. Cette obligation d’assistance est le plus gros fardeau que traînent les émigrés. Mais étant donné que notre plus grande quête demeure l’amour et la reconnaissance de ceux que nous avons quittés, le moindre de leur caprice devient un ordre.</a:t>
            </a:r>
          </a:p>
          <a:p>
            <a:endParaRPr lang="fr-FR" sz="1100" b="1" dirty="0" smtClean="0"/>
          </a:p>
          <a:p>
            <a:r>
              <a:rPr lang="fr-FR" sz="900" dirty="0" smtClean="0">
                <a:solidFill>
                  <a:srgbClr val="C00000"/>
                </a:solidFill>
              </a:rPr>
              <a:t>1.</a:t>
            </a:r>
            <a:r>
              <a:rPr lang="fr-FR" sz="900" b="1" dirty="0" smtClean="0"/>
              <a:t>Eden</a:t>
            </a:r>
            <a:r>
              <a:rPr lang="fr-FR" sz="900" dirty="0" smtClean="0"/>
              <a:t> : paradis</a:t>
            </a:r>
          </a:p>
          <a:p>
            <a:r>
              <a:rPr lang="fr-FR" sz="900" dirty="0" smtClean="0">
                <a:solidFill>
                  <a:srgbClr val="C00000"/>
                </a:solidFill>
              </a:rPr>
              <a:t>2 </a:t>
            </a:r>
            <a:r>
              <a:rPr lang="fr-FR" sz="900" b="1" dirty="0" smtClean="0"/>
              <a:t>Progéniture</a:t>
            </a:r>
            <a:r>
              <a:rPr lang="fr-FR" sz="900" dirty="0" smtClean="0"/>
              <a:t> : enfants.</a:t>
            </a:r>
          </a:p>
          <a:p>
            <a:endParaRPr lang="fr-FR" dirty="0"/>
          </a:p>
        </p:txBody>
      </p:sp>
      <p:sp>
        <p:nvSpPr>
          <p:cNvPr id="5" name="ZoneTexte 4"/>
          <p:cNvSpPr txBox="1"/>
          <p:nvPr/>
        </p:nvSpPr>
        <p:spPr>
          <a:xfrm>
            <a:off x="683568" y="3140968"/>
            <a:ext cx="7992888" cy="646331"/>
          </a:xfrm>
          <a:prstGeom prst="rect">
            <a:avLst/>
          </a:prstGeom>
          <a:noFill/>
        </p:spPr>
        <p:txBody>
          <a:bodyPr wrap="square" rtlCol="0">
            <a:spAutoFit/>
          </a:bodyPr>
          <a:lstStyle/>
          <a:p>
            <a:r>
              <a:rPr lang="fr-FR" dirty="0" smtClean="0"/>
              <a:t>Montrez que </a:t>
            </a:r>
            <a:r>
              <a:rPr lang="fr-FR" dirty="0" err="1" smtClean="0"/>
              <a:t>Madiké</a:t>
            </a:r>
            <a:r>
              <a:rPr lang="fr-FR" dirty="0" smtClean="0"/>
              <a:t> et Salie perçoivent l’occident différemment en complétant le tableau suivant:</a:t>
            </a:r>
            <a:endParaRPr lang="fr-FR" dirty="0"/>
          </a:p>
        </p:txBody>
      </p:sp>
      <p:graphicFrame>
        <p:nvGraphicFramePr>
          <p:cNvPr id="6" name="Tableau 5"/>
          <p:cNvGraphicFramePr>
            <a:graphicFrameLocks noGrp="1"/>
          </p:cNvGraphicFramePr>
          <p:nvPr/>
        </p:nvGraphicFramePr>
        <p:xfrm>
          <a:off x="1403648" y="3861049"/>
          <a:ext cx="6096000" cy="2743200"/>
        </p:xfrm>
        <a:graphic>
          <a:graphicData uri="http://schemas.openxmlformats.org/drawingml/2006/table">
            <a:tbl>
              <a:tblPr firstRow="1" bandRow="1">
                <a:tableStyleId>{5C22544A-7EE6-4342-B048-85BDC9FD1C3A}</a:tableStyleId>
              </a:tblPr>
              <a:tblGrid>
                <a:gridCol w="1524000"/>
                <a:gridCol w="1524000"/>
                <a:gridCol w="1524000"/>
                <a:gridCol w="1524000"/>
              </a:tblGrid>
              <a:tr h="57606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Perception de</a:t>
                      </a:r>
                      <a:r>
                        <a:rPr lang="fr-FR" baseline="0" dirty="0" smtClean="0"/>
                        <a:t> </a:t>
                      </a:r>
                      <a:r>
                        <a:rPr lang="fr-FR" baseline="0" dirty="0" err="1" smtClean="0"/>
                        <a:t>M</a:t>
                      </a:r>
                      <a:r>
                        <a:rPr lang="fr-FR" dirty="0" err="1" smtClean="0"/>
                        <a:t>adiké</a:t>
                      </a:r>
                      <a:r>
                        <a:rPr lang="fr-FR" dirty="0" smtClean="0"/>
                        <a:t> </a:t>
                      </a:r>
                    </a:p>
                    <a:p>
                      <a:endParaRPr lang="fr-FR" dirty="0"/>
                    </a:p>
                  </a:txBody>
                  <a:tcPr/>
                </a:tc>
                <a:tc hMerge="1">
                  <a:txBody>
                    <a:bodyPr/>
                    <a:lstStyle/>
                    <a:p>
                      <a:endParaRPr lang="fr-FR"/>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Perception de Salie </a:t>
                      </a:r>
                    </a:p>
                    <a:p>
                      <a:endParaRPr lang="fr-FR" dirty="0"/>
                    </a:p>
                  </a:txBody>
                  <a:tcPr/>
                </a:tc>
                <a:tc hMerge="1">
                  <a:txBody>
                    <a:bodyPr/>
                    <a:lstStyle/>
                    <a:p>
                      <a:endParaRPr lang="fr-FR"/>
                    </a:p>
                  </a:txBody>
                  <a:tcPr/>
                </a:tc>
              </a:tr>
              <a:tr h="8640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Sur l’occident</a:t>
                      </a:r>
                    </a:p>
                    <a:p>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Sur la vie de sa sœur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Sur l’occident</a:t>
                      </a:r>
                    </a:p>
                    <a:p>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Sur sa propre vie</a:t>
                      </a:r>
                    </a:p>
                    <a:p>
                      <a:endParaRPr lang="fr-FR" dirty="0"/>
                    </a:p>
                  </a:txBody>
                  <a:tcPr/>
                </a:tc>
              </a:tr>
              <a:tr h="8640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600" decel="100000"/>
                                        <p:tgtEl>
                                          <p:spTgt spid="4"/>
                                        </p:tgtEl>
                                      </p:cBhvr>
                                    </p:animEffect>
                                    <p:anim calcmode="lin" valueType="num">
                                      <p:cBhvr>
                                        <p:cTn id="8" dur="1600" decel="100000" fill="hold"/>
                                        <p:tgtEl>
                                          <p:spTgt spid="4"/>
                                        </p:tgtEl>
                                        <p:attrNameLst>
                                          <p:attrName>style.rotation</p:attrName>
                                        </p:attrNameLst>
                                      </p:cBhvr>
                                      <p:tavLst>
                                        <p:tav tm="0">
                                          <p:val>
                                            <p:fltVal val="-90"/>
                                          </p:val>
                                        </p:tav>
                                        <p:tav tm="100000">
                                          <p:val>
                                            <p:fltVal val="0"/>
                                          </p:val>
                                        </p:tav>
                                      </p:tavLst>
                                    </p:anim>
                                    <p:anim calcmode="lin" valueType="num">
                                      <p:cBhvr>
                                        <p:cTn id="9" dur="1600" decel="100000" fill="hold"/>
                                        <p:tgtEl>
                                          <p:spTgt spid="4"/>
                                        </p:tgtEl>
                                        <p:attrNameLst>
                                          <p:attrName>ppt_x</p:attrName>
                                        </p:attrNameLst>
                                      </p:cBhvr>
                                      <p:tavLst>
                                        <p:tav tm="0">
                                          <p:val>
                                            <p:strVal val="#ppt_x+0.4"/>
                                          </p:val>
                                        </p:tav>
                                        <p:tav tm="100000">
                                          <p:val>
                                            <p:strVal val="#ppt_x-0.05"/>
                                          </p:val>
                                        </p:tav>
                                      </p:tavLst>
                                    </p:anim>
                                    <p:anim calcmode="lin" valueType="num">
                                      <p:cBhvr>
                                        <p:cTn id="10" dur="1600" decel="100000" fill="hold"/>
                                        <p:tgtEl>
                                          <p:spTgt spid="4"/>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4"/>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4"/>
                                        </p:tgtEl>
                                        <p:attrNameLst>
                                          <p:attrName>ppt_y</p:attrName>
                                        </p:attrNameLst>
                                      </p:cBhvr>
                                      <p:tavLst>
                                        <p:tav tm="0">
                                          <p:val>
                                            <p:strVal val="#ppt_y+0.1"/>
                                          </p:val>
                                        </p:tav>
                                        <p:tav tm="100000">
                                          <p:val>
                                            <p:strVal val="#ppt_y"/>
                                          </p:val>
                                        </p:tav>
                                      </p:tavLst>
                                    </p:anim>
                                  </p:childTnLst>
                                </p:cTn>
                              </p:par>
                            </p:childTnLst>
                          </p:cTn>
                        </p:par>
                        <p:par>
                          <p:cTn id="13" fill="hold">
                            <p:stCondLst>
                              <p:cond delay="2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2000"/>
                                        <p:tgtEl>
                                          <p:spTgt spid="5"/>
                                        </p:tgtEl>
                                      </p:cBhvr>
                                    </p:animEffect>
                                  </p:childTnLst>
                                </p:cTn>
                              </p:par>
                            </p:childTnLst>
                          </p:cTn>
                        </p:par>
                        <p:par>
                          <p:cTn id="17" fill="hold">
                            <p:stCondLst>
                              <p:cond delay="4000"/>
                            </p:stCondLst>
                            <p:childTnLst>
                              <p:par>
                                <p:cTn id="18" presetID="30"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600" decel="100000"/>
                                        <p:tgtEl>
                                          <p:spTgt spid="6"/>
                                        </p:tgtEl>
                                      </p:cBhvr>
                                    </p:animEffect>
                                    <p:anim calcmode="lin" valueType="num">
                                      <p:cBhvr>
                                        <p:cTn id="21" dur="1600" decel="100000" fill="hold"/>
                                        <p:tgtEl>
                                          <p:spTgt spid="6"/>
                                        </p:tgtEl>
                                        <p:attrNameLst>
                                          <p:attrName>style.rotation</p:attrName>
                                        </p:attrNameLst>
                                      </p:cBhvr>
                                      <p:tavLst>
                                        <p:tav tm="0">
                                          <p:val>
                                            <p:fltVal val="-90"/>
                                          </p:val>
                                        </p:tav>
                                        <p:tav tm="100000">
                                          <p:val>
                                            <p:fltVal val="0"/>
                                          </p:val>
                                        </p:tav>
                                      </p:tavLst>
                                    </p:anim>
                                    <p:anim calcmode="lin" valueType="num">
                                      <p:cBhvr>
                                        <p:cTn id="22" dur="1600" decel="100000" fill="hold"/>
                                        <p:tgtEl>
                                          <p:spTgt spid="6"/>
                                        </p:tgtEl>
                                        <p:attrNameLst>
                                          <p:attrName>ppt_x</p:attrName>
                                        </p:attrNameLst>
                                      </p:cBhvr>
                                      <p:tavLst>
                                        <p:tav tm="0">
                                          <p:val>
                                            <p:strVal val="#ppt_x+0.4"/>
                                          </p:val>
                                        </p:tav>
                                        <p:tav tm="100000">
                                          <p:val>
                                            <p:strVal val="#ppt_x-0.05"/>
                                          </p:val>
                                        </p:tav>
                                      </p:tavLst>
                                    </p:anim>
                                    <p:anim calcmode="lin" valueType="num">
                                      <p:cBhvr>
                                        <p:cTn id="23" dur="1600" decel="100000" fill="hold"/>
                                        <p:tgtEl>
                                          <p:spTgt spid="6"/>
                                        </p:tgtEl>
                                        <p:attrNameLst>
                                          <p:attrName>ppt_y</p:attrName>
                                        </p:attrNameLst>
                                      </p:cBhvr>
                                      <p:tavLst>
                                        <p:tav tm="0">
                                          <p:val>
                                            <p:strVal val="#ppt_y-0.4"/>
                                          </p:val>
                                        </p:tav>
                                        <p:tav tm="100000">
                                          <p:val>
                                            <p:strVal val="#ppt_y+0.1"/>
                                          </p:val>
                                        </p:tav>
                                      </p:tavLst>
                                    </p:anim>
                                    <p:anim calcmode="lin" valueType="num">
                                      <p:cBhvr>
                                        <p:cTn id="24" dur="400" accel="100000" fill="hold">
                                          <p:stCondLst>
                                            <p:cond delay="1600"/>
                                          </p:stCondLst>
                                        </p:cTn>
                                        <p:tgtEl>
                                          <p:spTgt spid="6"/>
                                        </p:tgtEl>
                                        <p:attrNameLst>
                                          <p:attrName>ppt_x</p:attrName>
                                        </p:attrNameLst>
                                      </p:cBhvr>
                                      <p:tavLst>
                                        <p:tav tm="0">
                                          <p:val>
                                            <p:strVal val="#ppt_x-0.05"/>
                                          </p:val>
                                        </p:tav>
                                        <p:tav tm="100000">
                                          <p:val>
                                            <p:strVal val="#ppt_x"/>
                                          </p:val>
                                        </p:tav>
                                      </p:tavLst>
                                    </p:anim>
                                    <p:anim calcmode="lin" valueType="num">
                                      <p:cBhvr>
                                        <p:cTn id="25" dur="400" accel="100000" fill="hold">
                                          <p:stCondLst>
                                            <p:cond delay="16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95536" y="260648"/>
            <a:ext cx="8208912" cy="2677656"/>
          </a:xfrm>
          <a:prstGeom prst="rect">
            <a:avLst/>
          </a:prstGeom>
          <a:noFill/>
        </p:spPr>
        <p:txBody>
          <a:bodyPr wrap="square" rtlCol="0">
            <a:spAutoFit/>
          </a:bodyPr>
          <a:lstStyle/>
          <a:p>
            <a:r>
              <a:rPr lang="fr-FR" sz="1200" dirty="0" smtClean="0"/>
              <a:t>Extrait 1</a:t>
            </a:r>
          </a:p>
          <a:p>
            <a:r>
              <a:rPr lang="fr-FR" sz="1200" dirty="0" smtClean="0"/>
              <a:t>Pour </a:t>
            </a:r>
            <a:r>
              <a:rPr lang="fr-FR" sz="1200" dirty="0" err="1" smtClean="0"/>
              <a:t>Madické</a:t>
            </a:r>
            <a:r>
              <a:rPr lang="fr-FR" sz="1200" dirty="0" smtClean="0"/>
              <a:t>, vivre dans un pays développé représentait en soi un avantage démesuré que j’avais par rapport à lui, lui qui profitait de sa famille et du soleil sous les tropiques. Comment aurais-je pu lui faire comprendre la solitude de l’exil, mon combat pour la survie et l’état d’alerte permanent où me gardaient mes études ? N’étais-je pas la feignante qui avait choisi l’éden</a:t>
            </a:r>
            <a:r>
              <a:rPr lang="fr-FR" sz="1200" dirty="0" smtClean="0">
                <a:solidFill>
                  <a:srgbClr val="C00000"/>
                </a:solidFill>
              </a:rPr>
              <a:t>1 </a:t>
            </a:r>
            <a:r>
              <a:rPr lang="fr-FR" sz="1200" dirty="0" smtClean="0"/>
              <a:t>européen et qui jouait à l’éternelle écolière à un âge où la plupart de mes camarades d’enfance cultivaient leur lopin de terre et nourrissaient leur progéniture</a:t>
            </a:r>
            <a:r>
              <a:rPr lang="fr-FR" sz="1200" dirty="0" smtClean="0">
                <a:solidFill>
                  <a:srgbClr val="C00000"/>
                </a:solidFill>
              </a:rPr>
              <a:t>2 </a:t>
            </a:r>
            <a:r>
              <a:rPr lang="fr-FR" sz="1200" dirty="0" smtClean="0"/>
              <a:t>? Absente et inutile à leur quotidien, à quoi pouvais-je servir, sinon à leur transvaser, de temps en temps, un peu de ce nectar qu’ils supposaient étancher ma soif en France ? Le sang oublie souvent son devoir, mais jamais son droit. Il me dictait sa loi. Ayant choisi un chemin complètement étranger aux miens, je m’acharnais à tenter de leur en prouver la validité. Il me fallait « réussir » afin d’assumer la fonction assignée à tout enfant de chez nous : servir de sécurité sociale aux siens. Cette obligation d’assistance est le plus gros fardeau que traînent les émigrés. Mais étant donné que notre plus grande quête demeure l’amour et la reconnaissance de ceux que nous avons quittés, le moindre de leur caprice devient un ordre.</a:t>
            </a:r>
          </a:p>
          <a:p>
            <a:endParaRPr lang="fr-FR" sz="1600" b="1" dirty="0" smtClean="0"/>
          </a:p>
          <a:p>
            <a:r>
              <a:rPr lang="fr-FR" sz="900" dirty="0" smtClean="0">
                <a:solidFill>
                  <a:srgbClr val="C00000"/>
                </a:solidFill>
              </a:rPr>
              <a:t>1.</a:t>
            </a:r>
            <a:r>
              <a:rPr lang="fr-FR" sz="900" b="1" dirty="0" smtClean="0"/>
              <a:t>Eden</a:t>
            </a:r>
            <a:r>
              <a:rPr lang="fr-FR" sz="900" dirty="0" smtClean="0"/>
              <a:t> : paradis</a:t>
            </a:r>
          </a:p>
          <a:p>
            <a:r>
              <a:rPr lang="fr-FR" sz="900" dirty="0" smtClean="0">
                <a:solidFill>
                  <a:srgbClr val="C00000"/>
                </a:solidFill>
              </a:rPr>
              <a:t>2 </a:t>
            </a:r>
            <a:r>
              <a:rPr lang="fr-FR" sz="900" b="1" dirty="0" smtClean="0"/>
              <a:t>Progéniture</a:t>
            </a:r>
            <a:r>
              <a:rPr lang="fr-FR" sz="900" dirty="0" smtClean="0"/>
              <a:t> : enfants</a:t>
            </a:r>
            <a:r>
              <a:rPr lang="fr-FR" sz="1100" dirty="0" smtClean="0"/>
              <a:t>.</a:t>
            </a:r>
            <a:endParaRPr lang="fr-FR" dirty="0"/>
          </a:p>
        </p:txBody>
      </p:sp>
      <p:sp>
        <p:nvSpPr>
          <p:cNvPr id="6" name="ZoneTexte 5"/>
          <p:cNvSpPr txBox="1"/>
          <p:nvPr/>
        </p:nvSpPr>
        <p:spPr>
          <a:xfrm>
            <a:off x="611560" y="2924944"/>
            <a:ext cx="8136904" cy="1477328"/>
          </a:xfrm>
          <a:prstGeom prst="rect">
            <a:avLst/>
          </a:prstGeom>
          <a:noFill/>
        </p:spPr>
        <p:txBody>
          <a:bodyPr wrap="square" rtlCol="0">
            <a:spAutoFit/>
          </a:bodyPr>
          <a:lstStyle/>
          <a:p>
            <a:r>
              <a:rPr lang="fr-FR" dirty="0" smtClean="0"/>
              <a:t>1-Quel est le procédé d’écriture utilisé montrant l’incertitude de Salie sur son choix de vie?</a:t>
            </a:r>
          </a:p>
          <a:p>
            <a:r>
              <a:rPr lang="fr-FR" dirty="0" smtClean="0"/>
              <a:t>2-Expliquez la phrase suivante: « il me fallait.. Aux siens ». Puis relevez d’autres expressions qui illustrent cette idée.</a:t>
            </a:r>
          </a:p>
          <a:p>
            <a:r>
              <a:rPr lang="fr-FR" dirty="0" smtClean="0"/>
              <a:t>3-Comment Salie vit-elle son exil?</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600" decel="100000"/>
                                        <p:tgtEl>
                                          <p:spTgt spid="4"/>
                                        </p:tgtEl>
                                      </p:cBhvr>
                                    </p:animEffect>
                                    <p:anim calcmode="lin" valueType="num">
                                      <p:cBhvr>
                                        <p:cTn id="8" dur="1600" decel="100000" fill="hold"/>
                                        <p:tgtEl>
                                          <p:spTgt spid="4"/>
                                        </p:tgtEl>
                                        <p:attrNameLst>
                                          <p:attrName>style.rotation</p:attrName>
                                        </p:attrNameLst>
                                      </p:cBhvr>
                                      <p:tavLst>
                                        <p:tav tm="0">
                                          <p:val>
                                            <p:fltVal val="-90"/>
                                          </p:val>
                                        </p:tav>
                                        <p:tav tm="100000">
                                          <p:val>
                                            <p:fltVal val="0"/>
                                          </p:val>
                                        </p:tav>
                                      </p:tavLst>
                                    </p:anim>
                                    <p:anim calcmode="lin" valueType="num">
                                      <p:cBhvr>
                                        <p:cTn id="9" dur="1600" decel="100000" fill="hold"/>
                                        <p:tgtEl>
                                          <p:spTgt spid="4"/>
                                        </p:tgtEl>
                                        <p:attrNameLst>
                                          <p:attrName>ppt_x</p:attrName>
                                        </p:attrNameLst>
                                      </p:cBhvr>
                                      <p:tavLst>
                                        <p:tav tm="0">
                                          <p:val>
                                            <p:strVal val="#ppt_x+0.4"/>
                                          </p:val>
                                        </p:tav>
                                        <p:tav tm="100000">
                                          <p:val>
                                            <p:strVal val="#ppt_x-0.05"/>
                                          </p:val>
                                        </p:tav>
                                      </p:tavLst>
                                    </p:anim>
                                    <p:anim calcmode="lin" valueType="num">
                                      <p:cBhvr>
                                        <p:cTn id="10" dur="1600" decel="100000" fill="hold"/>
                                        <p:tgtEl>
                                          <p:spTgt spid="4"/>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4"/>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4"/>
                                        </p:tgtEl>
                                        <p:attrNameLst>
                                          <p:attrName>ppt_y</p:attrName>
                                        </p:attrNameLst>
                                      </p:cBhvr>
                                      <p:tavLst>
                                        <p:tav tm="0">
                                          <p:val>
                                            <p:strVal val="#ppt_y+0.1"/>
                                          </p:val>
                                        </p:tav>
                                        <p:tav tm="100000">
                                          <p:val>
                                            <p:strVal val="#ppt_y"/>
                                          </p:val>
                                        </p:tav>
                                      </p:tavLst>
                                    </p:anim>
                                  </p:childTnLst>
                                </p:cTn>
                              </p:par>
                            </p:childTnLst>
                          </p:cTn>
                        </p:par>
                        <p:par>
                          <p:cTn id="13" fill="hold">
                            <p:stCondLst>
                              <p:cond delay="2000"/>
                            </p:stCondLst>
                            <p:childTnLst>
                              <p:par>
                                <p:cTn id="14" presetID="9"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23528" y="476672"/>
            <a:ext cx="8352928" cy="369332"/>
          </a:xfrm>
          <a:prstGeom prst="rect">
            <a:avLst/>
          </a:prstGeom>
          <a:noFill/>
        </p:spPr>
        <p:txBody>
          <a:bodyPr wrap="square" rtlCol="0">
            <a:spAutoFit/>
          </a:bodyPr>
          <a:lstStyle/>
          <a:p>
            <a:endParaRPr lang="fr-FR" dirty="0"/>
          </a:p>
        </p:txBody>
      </p:sp>
      <p:sp>
        <p:nvSpPr>
          <p:cNvPr id="6" name="ZoneTexte 5"/>
          <p:cNvSpPr txBox="1"/>
          <p:nvPr/>
        </p:nvSpPr>
        <p:spPr>
          <a:xfrm>
            <a:off x="475928" y="629072"/>
            <a:ext cx="8352928" cy="369332"/>
          </a:xfrm>
          <a:prstGeom prst="rect">
            <a:avLst/>
          </a:prstGeom>
          <a:noFill/>
        </p:spPr>
        <p:txBody>
          <a:bodyPr wrap="square" rtlCol="0">
            <a:spAutoFit/>
          </a:bodyPr>
          <a:lstStyle/>
          <a:p>
            <a:endParaRPr lang="fr-FR" dirty="0"/>
          </a:p>
        </p:txBody>
      </p:sp>
      <p:sp>
        <p:nvSpPr>
          <p:cNvPr id="9" name="ZoneTexte 8"/>
          <p:cNvSpPr txBox="1"/>
          <p:nvPr/>
        </p:nvSpPr>
        <p:spPr>
          <a:xfrm>
            <a:off x="179512" y="260648"/>
            <a:ext cx="8712968" cy="2646878"/>
          </a:xfrm>
          <a:prstGeom prst="rect">
            <a:avLst/>
          </a:prstGeom>
          <a:noFill/>
        </p:spPr>
        <p:txBody>
          <a:bodyPr wrap="square" rtlCol="0">
            <a:spAutoFit/>
          </a:bodyPr>
          <a:lstStyle/>
          <a:p>
            <a:r>
              <a:rPr lang="fr-FR" sz="1100" dirty="0" smtClean="0"/>
              <a:t>Extrait 2</a:t>
            </a:r>
          </a:p>
          <a:p>
            <a:r>
              <a:rPr lang="fr-FR" sz="1100" dirty="0" smtClean="0"/>
              <a:t>Chez moi ? Chez l’autre ? Etre hybride, l’Afrique et l’Europe se demandent, perplexes, quel bout de moi leur appartient. Je suis l’enfant présenté au sabre du roi Salomon</a:t>
            </a:r>
            <a:r>
              <a:rPr lang="fr-FR" sz="1100" dirty="0" smtClean="0">
                <a:solidFill>
                  <a:srgbClr val="C00000"/>
                </a:solidFill>
              </a:rPr>
              <a:t>1</a:t>
            </a:r>
            <a:r>
              <a:rPr lang="fr-FR" sz="1100" dirty="0" smtClean="0"/>
              <a:t> pour le juste partage. Exilée en permanence, je passe mes nuits à souder les rails qui mènent à l’identité. L’écriture est la cire chaude que je coule ente les sillons creusés par les bâtisseurs de cloisons des deux bords. Je suis cette chéloïde</a:t>
            </a:r>
            <a:r>
              <a:rPr lang="fr-FR" sz="1100" dirty="0" smtClean="0">
                <a:solidFill>
                  <a:srgbClr val="C00000"/>
                </a:solidFill>
              </a:rPr>
              <a:t>2</a:t>
            </a:r>
            <a:r>
              <a:rPr lang="fr-FR" sz="1100" dirty="0" smtClean="0"/>
              <a:t> qui pousse là où les hommes, en traçant leurs frontières, ont blessés la terre de Dieu […]. Le premier qui a dit : « Celles-ci sont mes couleurs » a transformé l’arc-en-ciel en bombe atomique, et rangé les peuples en armées. Vert, jaune, rouge ? Bleu, blanc, rouge ? Des barbelés ? Evidemment ! je préfère le mauve, cette couleur tempérée, mélange de la rouge chaleur africaine et du froid bleu européen. Qu’est ce qui fait la beauté du mauve ? le bleu ou le rouge ? Et puis, à quoi sert-il de s’en enquérir si le mauve vous va bien ? [..]</a:t>
            </a:r>
          </a:p>
          <a:p>
            <a:r>
              <a:rPr lang="fr-FR" sz="1100" dirty="0" smtClean="0"/>
              <a:t>Je cherche mon pays là où on apprécie l’être, sans dissocier ses multiples strates. Je cherche mon pays là où s’estompe la fragmentation identitaire. Je cherche mon pays là où les bras de l’Atlantique fusionnent pour donner l’encre mauve qui dit l‘incandescence et la douceur, la brûlure d’exister et la joie de vivre.</a:t>
            </a:r>
            <a:endParaRPr lang="fr-FR" dirty="0" smtClean="0"/>
          </a:p>
          <a:p>
            <a:r>
              <a:rPr lang="fr-FR" sz="900" dirty="0" smtClean="0">
                <a:solidFill>
                  <a:srgbClr val="C00000"/>
                </a:solidFill>
              </a:rPr>
              <a:t>1.</a:t>
            </a:r>
            <a:r>
              <a:rPr lang="fr-FR" sz="900" b="1" dirty="0" smtClean="0"/>
              <a:t>Roi Salomon</a:t>
            </a:r>
            <a:r>
              <a:rPr lang="fr-FR" sz="900" dirty="0" smtClean="0"/>
              <a:t> : roi réputé pour sa sagesse de ses jugements. La Bible raconte la dispute entre deux femmes qui se disaient toutes deux mères d’un enfant. Pour régler le désaccord, Salomon réclama une épée et ordonna de couper l’enfant vivant en deux et d’en donner une des moitiés à chacune. L’une des femmes déclara qu’elle préférait renoncer à l’enfant plutôt que de le voir sacrifié. Salomon reconnut la vraie mère en elle, et lui fit remettre le nourrisson.</a:t>
            </a:r>
          </a:p>
          <a:p>
            <a:endParaRPr lang="fr-FR" sz="900" dirty="0" smtClean="0"/>
          </a:p>
          <a:p>
            <a:r>
              <a:rPr lang="fr-FR" sz="900" dirty="0" smtClean="0">
                <a:solidFill>
                  <a:srgbClr val="C00000"/>
                </a:solidFill>
              </a:rPr>
              <a:t>2.</a:t>
            </a:r>
            <a:r>
              <a:rPr lang="fr-FR" sz="900" b="1" dirty="0" smtClean="0"/>
              <a:t>Chéloïde</a:t>
            </a:r>
            <a:r>
              <a:rPr lang="fr-FR" sz="900" dirty="0" smtClean="0"/>
              <a:t> : cicatrice qui s’élargit.</a:t>
            </a:r>
            <a:endParaRPr lang="fr-FR" sz="900" dirty="0"/>
          </a:p>
        </p:txBody>
      </p:sp>
      <p:sp>
        <p:nvSpPr>
          <p:cNvPr id="10" name="ZoneTexte 9"/>
          <p:cNvSpPr txBox="1"/>
          <p:nvPr/>
        </p:nvSpPr>
        <p:spPr>
          <a:xfrm>
            <a:off x="395536" y="2996952"/>
            <a:ext cx="8280920" cy="1754326"/>
          </a:xfrm>
          <a:prstGeom prst="rect">
            <a:avLst/>
          </a:prstGeom>
          <a:noFill/>
        </p:spPr>
        <p:txBody>
          <a:bodyPr wrap="square" rtlCol="0">
            <a:spAutoFit/>
          </a:bodyPr>
          <a:lstStyle/>
          <a:p>
            <a:r>
              <a:rPr lang="fr-FR" dirty="0" smtClean="0"/>
              <a:t>Complétez le schéma à l’aide du texte et des questions suivantes :</a:t>
            </a:r>
          </a:p>
          <a:p>
            <a:endParaRPr lang="fr-FR" dirty="0" smtClean="0"/>
          </a:p>
          <a:p>
            <a:pPr>
              <a:buFont typeface="Wingdings" pitchFamily="2" charset="2"/>
              <a:buChar char="Ø"/>
            </a:pPr>
            <a:r>
              <a:rPr lang="fr-FR" dirty="0" smtClean="0"/>
              <a:t>Quel parallèle pouvez vous faire entre l’histoire du roi  Salomon et celle de Salie?</a:t>
            </a:r>
          </a:p>
          <a:p>
            <a:pPr>
              <a:buFont typeface="Wingdings" pitchFamily="2" charset="2"/>
              <a:buChar char="Ø"/>
            </a:pPr>
            <a:r>
              <a:rPr lang="fr-FR" dirty="0" smtClean="0"/>
              <a:t>Relevez le champ lexical de la fracture.</a:t>
            </a:r>
          </a:p>
          <a:p>
            <a:pPr>
              <a:buFont typeface="Wingdings" pitchFamily="2" charset="2"/>
              <a:buChar char="Ø"/>
            </a:pPr>
            <a:r>
              <a:rPr lang="fr-FR" dirty="0" smtClean="0"/>
              <a:t>Quelle solution va-t-elle adopter pour dépasser sa douleur?</a:t>
            </a:r>
          </a:p>
          <a:p>
            <a:pPr>
              <a:buFont typeface="Wingdings" pitchFamily="2" charset="2"/>
              <a:buChar char="Ø"/>
            </a:pPr>
            <a:r>
              <a:rPr lang="fr-FR" dirty="0" smtClean="0"/>
              <a:t>Quel procédé d’écriture utilise-t-elle pour mettre en valeur sa double identité?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600" decel="100000"/>
                                        <p:tgtEl>
                                          <p:spTgt spid="9"/>
                                        </p:tgtEl>
                                      </p:cBhvr>
                                    </p:animEffect>
                                    <p:anim calcmode="lin" valueType="num">
                                      <p:cBhvr>
                                        <p:cTn id="8" dur="1600" decel="100000" fill="hold"/>
                                        <p:tgtEl>
                                          <p:spTgt spid="9"/>
                                        </p:tgtEl>
                                        <p:attrNameLst>
                                          <p:attrName>style.rotation</p:attrName>
                                        </p:attrNameLst>
                                      </p:cBhvr>
                                      <p:tavLst>
                                        <p:tav tm="0">
                                          <p:val>
                                            <p:fltVal val="-90"/>
                                          </p:val>
                                        </p:tav>
                                        <p:tav tm="100000">
                                          <p:val>
                                            <p:fltVal val="0"/>
                                          </p:val>
                                        </p:tav>
                                      </p:tavLst>
                                    </p:anim>
                                    <p:anim calcmode="lin" valueType="num">
                                      <p:cBhvr>
                                        <p:cTn id="9" dur="1600" decel="100000" fill="hold"/>
                                        <p:tgtEl>
                                          <p:spTgt spid="9"/>
                                        </p:tgtEl>
                                        <p:attrNameLst>
                                          <p:attrName>ppt_x</p:attrName>
                                        </p:attrNameLst>
                                      </p:cBhvr>
                                      <p:tavLst>
                                        <p:tav tm="0">
                                          <p:val>
                                            <p:strVal val="#ppt_x+0.4"/>
                                          </p:val>
                                        </p:tav>
                                        <p:tav tm="100000">
                                          <p:val>
                                            <p:strVal val="#ppt_x-0.05"/>
                                          </p:val>
                                        </p:tav>
                                      </p:tavLst>
                                    </p:anim>
                                    <p:anim calcmode="lin" valueType="num">
                                      <p:cBhvr>
                                        <p:cTn id="10" dur="1600" decel="100000" fill="hold"/>
                                        <p:tgtEl>
                                          <p:spTgt spid="9"/>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9"/>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9"/>
                                        </p:tgtEl>
                                        <p:attrNameLst>
                                          <p:attrName>ppt_y</p:attrName>
                                        </p:attrNameLst>
                                      </p:cBhvr>
                                      <p:tavLst>
                                        <p:tav tm="0">
                                          <p:val>
                                            <p:strVal val="#ppt_y+0.1"/>
                                          </p:val>
                                        </p:tav>
                                        <p:tav tm="100000">
                                          <p:val>
                                            <p:strVal val="#ppt_y"/>
                                          </p:val>
                                        </p:tav>
                                      </p:tavLst>
                                    </p:anim>
                                  </p:childTnLst>
                                </p:cTn>
                              </p:par>
                            </p:childTnLst>
                          </p:cTn>
                        </p:par>
                        <p:par>
                          <p:cTn id="13" fill="hold">
                            <p:stCondLst>
                              <p:cond delay="2000"/>
                            </p:stCondLst>
                            <p:childTnLst>
                              <p:par>
                                <p:cTn id="14" presetID="9"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5536" y="548680"/>
            <a:ext cx="1872208" cy="86409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p:cNvSpPr/>
          <p:nvPr/>
        </p:nvSpPr>
        <p:spPr>
          <a:xfrm>
            <a:off x="3635896" y="2420888"/>
            <a:ext cx="2304256" cy="1584176"/>
          </a:xfrm>
          <a:prstGeom prst="ellipse">
            <a:avLst/>
          </a:prstGeom>
          <a:noFill/>
          <a:ln>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6588224" y="548680"/>
            <a:ext cx="2088232" cy="864096"/>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2843808" y="5301208"/>
            <a:ext cx="3744416" cy="1368152"/>
          </a:xfrm>
          <a:prstGeom prst="rect">
            <a:avLst/>
          </a:prstGeom>
          <a:noFill/>
          <a:ln>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p:cNvCxnSpPr/>
          <p:nvPr/>
        </p:nvCxnSpPr>
        <p:spPr>
          <a:xfrm>
            <a:off x="1331640" y="1700808"/>
            <a:ext cx="2088232" cy="7920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2" name="Connecteur droit avec flèche 11"/>
          <p:cNvCxnSpPr/>
          <p:nvPr/>
        </p:nvCxnSpPr>
        <p:spPr>
          <a:xfrm flipH="1">
            <a:off x="5940152" y="1700808"/>
            <a:ext cx="1800200" cy="7920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4" name="Connecteur droit avec flèche 13"/>
          <p:cNvCxnSpPr/>
          <p:nvPr/>
        </p:nvCxnSpPr>
        <p:spPr>
          <a:xfrm>
            <a:off x="4788024" y="4077072"/>
            <a:ext cx="0" cy="1080120"/>
          </a:xfrm>
          <a:prstGeom prst="straightConnector1">
            <a:avLst/>
          </a:prstGeom>
          <a:ln w="76200">
            <a:solidFill>
              <a:srgbClr val="9933FF"/>
            </a:solidFill>
            <a:tailEnd type="arrow"/>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467544" y="620688"/>
            <a:ext cx="1728192" cy="1200329"/>
          </a:xfrm>
          <a:prstGeom prst="rect">
            <a:avLst/>
          </a:prstGeom>
          <a:noFill/>
        </p:spPr>
        <p:txBody>
          <a:bodyPr wrap="square" rtlCol="0">
            <a:spAutoFit/>
          </a:bodyPr>
          <a:lstStyle/>
          <a:p>
            <a:r>
              <a:rPr lang="fr-FR" dirty="0" smtClean="0"/>
              <a:t>Mère n°1</a:t>
            </a:r>
          </a:p>
          <a:p>
            <a:endParaRPr lang="fr-FR" dirty="0" smtClean="0"/>
          </a:p>
          <a:p>
            <a:endParaRPr lang="fr-FR" dirty="0"/>
          </a:p>
          <a:p>
            <a:endParaRPr lang="fr-FR" dirty="0"/>
          </a:p>
        </p:txBody>
      </p:sp>
      <p:pic>
        <p:nvPicPr>
          <p:cNvPr id="18" name="Picture 2"/>
          <p:cNvPicPr>
            <a:picLocks noChangeAspect="1" noChangeArrowheads="1"/>
          </p:cNvPicPr>
          <p:nvPr/>
        </p:nvPicPr>
        <p:blipFill>
          <a:blip r:embed="rId2" cstate="print"/>
          <a:srcRect/>
          <a:stretch>
            <a:fillRect/>
          </a:stretch>
        </p:blipFill>
        <p:spPr bwMode="auto">
          <a:xfrm>
            <a:off x="1043608" y="980728"/>
            <a:ext cx="733172" cy="360040"/>
          </a:xfrm>
          <a:prstGeom prst="rect">
            <a:avLst/>
          </a:prstGeom>
          <a:noFill/>
          <a:ln w="9525">
            <a:noFill/>
            <a:miter lim="800000"/>
            <a:headEnd/>
            <a:tailEnd/>
          </a:ln>
        </p:spPr>
      </p:pic>
      <p:sp>
        <p:nvSpPr>
          <p:cNvPr id="19" name="ZoneTexte 18"/>
          <p:cNvSpPr txBox="1"/>
          <p:nvPr/>
        </p:nvSpPr>
        <p:spPr>
          <a:xfrm>
            <a:off x="179512" y="1772816"/>
            <a:ext cx="1440160" cy="369332"/>
          </a:xfrm>
          <a:prstGeom prst="rect">
            <a:avLst/>
          </a:prstGeom>
          <a:noFill/>
        </p:spPr>
        <p:txBody>
          <a:bodyPr wrap="square" rtlCol="0">
            <a:spAutoFit/>
          </a:bodyPr>
          <a:lstStyle/>
          <a:p>
            <a:r>
              <a:rPr lang="fr-FR" dirty="0" smtClean="0"/>
              <a:t>…………………..</a:t>
            </a:r>
            <a:endParaRPr lang="fr-FR" dirty="0"/>
          </a:p>
        </p:txBody>
      </p:sp>
      <p:sp>
        <p:nvSpPr>
          <p:cNvPr id="23" name="ZoneTexte 22"/>
          <p:cNvSpPr txBox="1"/>
          <p:nvPr/>
        </p:nvSpPr>
        <p:spPr>
          <a:xfrm>
            <a:off x="6660232" y="620688"/>
            <a:ext cx="1944216" cy="369332"/>
          </a:xfrm>
          <a:prstGeom prst="rect">
            <a:avLst/>
          </a:prstGeom>
          <a:noFill/>
        </p:spPr>
        <p:txBody>
          <a:bodyPr wrap="square" rtlCol="0">
            <a:spAutoFit/>
          </a:bodyPr>
          <a:lstStyle/>
          <a:p>
            <a:r>
              <a:rPr lang="fr-FR" dirty="0" smtClean="0"/>
              <a:t>Mère n°2</a:t>
            </a:r>
            <a:endParaRPr lang="fr-FR" dirty="0"/>
          </a:p>
        </p:txBody>
      </p:sp>
      <p:pic>
        <p:nvPicPr>
          <p:cNvPr id="2051" name="Picture 3"/>
          <p:cNvPicPr>
            <a:picLocks noChangeAspect="1" noChangeArrowheads="1"/>
          </p:cNvPicPr>
          <p:nvPr/>
        </p:nvPicPr>
        <p:blipFill>
          <a:blip r:embed="rId3" cstate="print"/>
          <a:srcRect/>
          <a:stretch>
            <a:fillRect/>
          </a:stretch>
        </p:blipFill>
        <p:spPr bwMode="auto">
          <a:xfrm>
            <a:off x="7812360" y="764704"/>
            <a:ext cx="706368" cy="647923"/>
          </a:xfrm>
          <a:prstGeom prst="rect">
            <a:avLst/>
          </a:prstGeom>
          <a:noFill/>
          <a:ln w="9525">
            <a:noFill/>
            <a:miter lim="800000"/>
            <a:headEnd/>
            <a:tailEnd/>
          </a:ln>
        </p:spPr>
      </p:pic>
      <p:sp>
        <p:nvSpPr>
          <p:cNvPr id="25" name="ZoneTexte 24"/>
          <p:cNvSpPr txBox="1"/>
          <p:nvPr/>
        </p:nvSpPr>
        <p:spPr>
          <a:xfrm>
            <a:off x="6804248" y="1628800"/>
            <a:ext cx="2016224" cy="923330"/>
          </a:xfrm>
          <a:prstGeom prst="rect">
            <a:avLst/>
          </a:prstGeom>
          <a:noFill/>
        </p:spPr>
        <p:txBody>
          <a:bodyPr wrap="square" rtlCol="0">
            <a:spAutoFit/>
          </a:bodyPr>
          <a:lstStyle/>
          <a:p>
            <a:endParaRPr lang="fr-FR" dirty="0" smtClean="0"/>
          </a:p>
          <a:p>
            <a:r>
              <a:rPr lang="fr-FR" dirty="0"/>
              <a:t> </a:t>
            </a:r>
            <a:r>
              <a:rPr lang="fr-FR" dirty="0" smtClean="0"/>
              <a:t>        …………………….</a:t>
            </a:r>
          </a:p>
          <a:p>
            <a:endParaRPr lang="fr-FR" dirty="0"/>
          </a:p>
        </p:txBody>
      </p:sp>
      <p:sp>
        <p:nvSpPr>
          <p:cNvPr id="26" name="ZoneTexte 25"/>
          <p:cNvSpPr txBox="1"/>
          <p:nvPr/>
        </p:nvSpPr>
        <p:spPr>
          <a:xfrm>
            <a:off x="3995936" y="2708920"/>
            <a:ext cx="1656184" cy="646331"/>
          </a:xfrm>
          <a:prstGeom prst="rect">
            <a:avLst/>
          </a:prstGeom>
          <a:noFill/>
        </p:spPr>
        <p:txBody>
          <a:bodyPr wrap="square" rtlCol="0">
            <a:spAutoFit/>
          </a:bodyPr>
          <a:lstStyle/>
          <a:p>
            <a:pPr algn="ctr"/>
            <a:r>
              <a:rPr lang="fr-FR" dirty="0" smtClean="0"/>
              <a:t>Enfant</a:t>
            </a:r>
          </a:p>
          <a:p>
            <a:r>
              <a:rPr lang="fr-FR" dirty="0" smtClean="0"/>
              <a:t>………………………</a:t>
            </a:r>
            <a:endParaRPr lang="fr-FR" dirty="0"/>
          </a:p>
        </p:txBody>
      </p:sp>
      <p:sp>
        <p:nvSpPr>
          <p:cNvPr id="27" name="ZoneTexte 26"/>
          <p:cNvSpPr txBox="1"/>
          <p:nvPr/>
        </p:nvSpPr>
        <p:spPr>
          <a:xfrm>
            <a:off x="2987824" y="5445224"/>
            <a:ext cx="3456384" cy="1169551"/>
          </a:xfrm>
          <a:prstGeom prst="rect">
            <a:avLst/>
          </a:prstGeom>
          <a:noFill/>
        </p:spPr>
        <p:txBody>
          <a:bodyPr wrap="square" rtlCol="0">
            <a:spAutoFit/>
          </a:bodyPr>
          <a:lstStyle/>
          <a:p>
            <a:r>
              <a:rPr lang="fr-FR" sz="1400" b="1" dirty="0" smtClean="0">
                <a:solidFill>
                  <a:srgbClr val="9933FF"/>
                </a:solidFill>
              </a:rPr>
              <a:t>Lexique montrant le mélange des 2 cultures</a:t>
            </a:r>
          </a:p>
          <a:p>
            <a:r>
              <a:rPr lang="fr-FR" sz="1400" b="1" dirty="0" smtClean="0"/>
              <a:t>………………………………………………………….</a:t>
            </a:r>
          </a:p>
          <a:p>
            <a:r>
              <a:rPr lang="fr-FR" sz="1400" b="1" dirty="0" smtClean="0"/>
              <a:t>………………………………………………………….</a:t>
            </a:r>
          </a:p>
          <a:p>
            <a:r>
              <a:rPr lang="fr-FR" sz="1400" b="1" dirty="0" smtClean="0"/>
              <a:t>………………………………………………………….</a:t>
            </a:r>
          </a:p>
          <a:p>
            <a:r>
              <a:rPr lang="fr-FR" sz="1400" b="1" dirty="0" smtClean="0"/>
              <a:t>………………………………………………………….</a:t>
            </a:r>
            <a:endParaRPr lang="fr-FR"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par>
                          <p:cTn id="8" fill="hold">
                            <p:stCondLst>
                              <p:cond delay="2000"/>
                            </p:stCondLst>
                            <p:childTnLst>
                              <p:par>
                                <p:cTn id="9" presetID="21" presetClass="entr" presetSubtype="4" fill="hold"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wheel(4)">
                                      <p:cBhvr>
                                        <p:cTn id="11" dur="2000"/>
                                        <p:tgtEl>
                                          <p:spTgt spid="17">
                                            <p:txEl>
                                              <p:pRg st="0" end="0"/>
                                            </p:txEl>
                                          </p:spTgt>
                                        </p:tgtEl>
                                      </p:cBhvr>
                                    </p:animEffect>
                                  </p:childTnLst>
                                </p:cTn>
                              </p:par>
                            </p:childTnLst>
                          </p:cTn>
                        </p:par>
                        <p:par>
                          <p:cTn id="12" fill="hold">
                            <p:stCondLst>
                              <p:cond delay="4000"/>
                            </p:stCondLst>
                            <p:childTnLst>
                              <p:par>
                                <p:cTn id="13" presetID="21"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heel(4)">
                                      <p:cBhvr>
                                        <p:cTn id="15" dur="2000"/>
                                        <p:tgtEl>
                                          <p:spTgt spid="18"/>
                                        </p:tgtEl>
                                      </p:cBhvr>
                                    </p:animEffect>
                                  </p:childTnLst>
                                </p:cTn>
                              </p:par>
                            </p:childTnLst>
                          </p:cTn>
                        </p:par>
                        <p:par>
                          <p:cTn id="16" fill="hold">
                            <p:stCondLst>
                              <p:cond delay="6000"/>
                            </p:stCondLst>
                            <p:childTnLst>
                              <p:par>
                                <p:cTn id="17" presetID="48" presetClass="entr" presetSubtype="0" accel="5000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3000" fill="hold"/>
                                        <p:tgtEl>
                                          <p:spTgt spid="1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3000" fill="hold"/>
                                        <p:tgtEl>
                                          <p:spTgt spid="10"/>
                                        </p:tgtEl>
                                        <p:attrNameLst>
                                          <p:attrName>ppt_x</p:attrName>
                                        </p:attrNameLst>
                                      </p:cBhvr>
                                      <p:tavLst>
                                        <p:tav tm="0">
                                          <p:val>
                                            <p:fltVal val="-1"/>
                                          </p:val>
                                        </p:tav>
                                        <p:tav tm="50000">
                                          <p:val>
                                            <p:fltVal val="0.95"/>
                                          </p:val>
                                        </p:tav>
                                        <p:tav tm="100000">
                                          <p:val>
                                            <p:strVal val="#ppt_x"/>
                                          </p:val>
                                        </p:tav>
                                      </p:tavLst>
                                    </p:anim>
                                    <p:anim calcmode="lin" valueType="num">
                                      <p:cBhvr>
                                        <p:cTn id="21" dur="3000" fill="hold"/>
                                        <p:tgtEl>
                                          <p:spTgt spid="10"/>
                                        </p:tgtEl>
                                        <p:attrNameLst>
                                          <p:attrName>ppt_y</p:attrName>
                                        </p:attrNameLst>
                                      </p:cBhvr>
                                      <p:tavLst>
                                        <p:tav tm="0">
                                          <p:val>
                                            <p:strVal val="#ppt_y"/>
                                          </p:val>
                                        </p:tav>
                                        <p:tav tm="100000">
                                          <p:val>
                                            <p:strVal val="#ppt_y"/>
                                          </p:val>
                                        </p:tav>
                                      </p:tavLst>
                                    </p:anim>
                                    <p:animEffect transition="in" filter="fade">
                                      <p:cBhvr>
                                        <p:cTn id="22" dur="3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4)">
                                      <p:cBhvr>
                                        <p:cTn id="27" dur="2000"/>
                                        <p:tgtEl>
                                          <p:spTgt spid="7"/>
                                        </p:tgtEl>
                                      </p:cBhvr>
                                    </p:animEffect>
                                  </p:childTnLst>
                                </p:cTn>
                              </p:par>
                            </p:childTnLst>
                          </p:cTn>
                        </p:par>
                        <p:par>
                          <p:cTn id="28" fill="hold">
                            <p:stCondLst>
                              <p:cond delay="2000"/>
                            </p:stCondLst>
                            <p:childTnLst>
                              <p:par>
                                <p:cTn id="29" presetID="21" presetClass="entr" presetSubtype="4" fill="hold" nodeType="afterEffect">
                                  <p:stCondLst>
                                    <p:cond delay="0"/>
                                  </p:stCondLst>
                                  <p:childTnLst>
                                    <p:set>
                                      <p:cBhvr>
                                        <p:cTn id="30" dur="1" fill="hold">
                                          <p:stCondLst>
                                            <p:cond delay="0"/>
                                          </p:stCondLst>
                                        </p:cTn>
                                        <p:tgtEl>
                                          <p:spTgt spid="23">
                                            <p:txEl>
                                              <p:pRg st="0" end="0"/>
                                            </p:txEl>
                                          </p:spTgt>
                                        </p:tgtEl>
                                        <p:attrNameLst>
                                          <p:attrName>style.visibility</p:attrName>
                                        </p:attrNameLst>
                                      </p:cBhvr>
                                      <p:to>
                                        <p:strVal val="visible"/>
                                      </p:to>
                                    </p:set>
                                    <p:animEffect transition="in" filter="wheel(4)">
                                      <p:cBhvr>
                                        <p:cTn id="31" dur="2000"/>
                                        <p:tgtEl>
                                          <p:spTgt spid="23">
                                            <p:txEl>
                                              <p:pRg st="0" end="0"/>
                                            </p:txEl>
                                          </p:spTgt>
                                        </p:tgtEl>
                                      </p:cBhvr>
                                    </p:animEffect>
                                  </p:childTnLst>
                                </p:cTn>
                              </p:par>
                            </p:childTnLst>
                          </p:cTn>
                        </p:par>
                        <p:par>
                          <p:cTn id="32" fill="hold">
                            <p:stCondLst>
                              <p:cond delay="4000"/>
                            </p:stCondLst>
                            <p:childTnLst>
                              <p:par>
                                <p:cTn id="33" presetID="21" presetClass="entr" presetSubtype="4" fill="hold" nodeType="afterEffect">
                                  <p:stCondLst>
                                    <p:cond delay="0"/>
                                  </p:stCondLst>
                                  <p:childTnLst>
                                    <p:set>
                                      <p:cBhvr>
                                        <p:cTn id="34" dur="1" fill="hold">
                                          <p:stCondLst>
                                            <p:cond delay="0"/>
                                          </p:stCondLst>
                                        </p:cTn>
                                        <p:tgtEl>
                                          <p:spTgt spid="2051"/>
                                        </p:tgtEl>
                                        <p:attrNameLst>
                                          <p:attrName>style.visibility</p:attrName>
                                        </p:attrNameLst>
                                      </p:cBhvr>
                                      <p:to>
                                        <p:strVal val="visible"/>
                                      </p:to>
                                    </p:set>
                                    <p:animEffect transition="in" filter="wheel(4)">
                                      <p:cBhvr>
                                        <p:cTn id="35" dur="2000"/>
                                        <p:tgtEl>
                                          <p:spTgt spid="2051"/>
                                        </p:tgtEl>
                                      </p:cBhvr>
                                    </p:animEffect>
                                  </p:childTnLst>
                                </p:cTn>
                              </p:par>
                            </p:childTnLst>
                          </p:cTn>
                        </p:par>
                        <p:par>
                          <p:cTn id="36" fill="hold">
                            <p:stCondLst>
                              <p:cond delay="6000"/>
                            </p:stCondLst>
                            <p:childTnLst>
                              <p:par>
                                <p:cTn id="37" presetID="48" presetClass="entr" presetSubtype="0" accel="5000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3000" fill="hold"/>
                                        <p:tgtEl>
                                          <p:spTgt spid="1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3000" fill="hold"/>
                                        <p:tgtEl>
                                          <p:spTgt spid="12"/>
                                        </p:tgtEl>
                                        <p:attrNameLst>
                                          <p:attrName>ppt_x</p:attrName>
                                        </p:attrNameLst>
                                      </p:cBhvr>
                                      <p:tavLst>
                                        <p:tav tm="0">
                                          <p:val>
                                            <p:fltVal val="-1"/>
                                          </p:val>
                                        </p:tav>
                                        <p:tav tm="50000">
                                          <p:val>
                                            <p:fltVal val="0.95"/>
                                          </p:val>
                                        </p:tav>
                                        <p:tav tm="100000">
                                          <p:val>
                                            <p:strVal val="#ppt_x"/>
                                          </p:val>
                                        </p:tav>
                                      </p:tavLst>
                                    </p:anim>
                                    <p:anim calcmode="lin" valueType="num">
                                      <p:cBhvr>
                                        <p:cTn id="41" dur="3000" fill="hold"/>
                                        <p:tgtEl>
                                          <p:spTgt spid="12"/>
                                        </p:tgtEl>
                                        <p:attrNameLst>
                                          <p:attrName>ppt_y</p:attrName>
                                        </p:attrNameLst>
                                      </p:cBhvr>
                                      <p:tavLst>
                                        <p:tav tm="0">
                                          <p:val>
                                            <p:strVal val="#ppt_y"/>
                                          </p:val>
                                        </p:tav>
                                        <p:tav tm="100000">
                                          <p:val>
                                            <p:strVal val="#ppt_y"/>
                                          </p:val>
                                        </p:tav>
                                      </p:tavLst>
                                    </p:anim>
                                    <p:animEffect transition="in" filter="fade">
                                      <p:cBhvr>
                                        <p:cTn id="42" dur="3000"/>
                                        <p:tgtEl>
                                          <p:spTgt spid="12"/>
                                        </p:tgtEl>
                                      </p:cBhvr>
                                    </p:animEffect>
                                  </p:childTnLst>
                                </p:cTn>
                              </p:par>
                            </p:childTnLst>
                          </p:cTn>
                        </p:par>
                        <p:par>
                          <p:cTn id="43" fill="hold">
                            <p:stCondLst>
                              <p:cond delay="9000"/>
                            </p:stCondLst>
                            <p:childTnLst>
                              <p:par>
                                <p:cTn id="44" presetID="20" presetClass="entr" presetSubtype="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edge">
                                      <p:cBhvr>
                                        <p:cTn id="46" dur="3000"/>
                                        <p:tgtEl>
                                          <p:spTgt spid="6"/>
                                        </p:tgtEl>
                                      </p:cBhvr>
                                    </p:animEffect>
                                  </p:childTnLst>
                                </p:cTn>
                              </p:par>
                            </p:childTnLst>
                          </p:cTn>
                        </p:par>
                        <p:par>
                          <p:cTn id="47" fill="hold">
                            <p:stCondLst>
                              <p:cond delay="12000"/>
                            </p:stCondLst>
                            <p:childTnLst>
                              <p:par>
                                <p:cTn id="48" presetID="20" presetClass="entr" presetSubtype="0" fill="hold" nodeType="afterEffect">
                                  <p:stCondLst>
                                    <p:cond delay="0"/>
                                  </p:stCondLst>
                                  <p:childTnLst>
                                    <p:set>
                                      <p:cBhvr>
                                        <p:cTn id="49" dur="1" fill="hold">
                                          <p:stCondLst>
                                            <p:cond delay="0"/>
                                          </p:stCondLst>
                                        </p:cTn>
                                        <p:tgtEl>
                                          <p:spTgt spid="26">
                                            <p:txEl>
                                              <p:pRg st="0" end="0"/>
                                            </p:txEl>
                                          </p:spTgt>
                                        </p:tgtEl>
                                        <p:attrNameLst>
                                          <p:attrName>style.visibility</p:attrName>
                                        </p:attrNameLst>
                                      </p:cBhvr>
                                      <p:to>
                                        <p:strVal val="visible"/>
                                      </p:to>
                                    </p:set>
                                    <p:animEffect transition="in" filter="wedge">
                                      <p:cBhvr>
                                        <p:cTn id="50" dur="3000"/>
                                        <p:tgtEl>
                                          <p:spTgt spid="26">
                                            <p:txEl>
                                              <p:pRg st="0" end="0"/>
                                            </p:txEl>
                                          </p:spTgt>
                                        </p:tgtEl>
                                      </p:cBhvr>
                                    </p:animEffect>
                                  </p:childTnLst>
                                </p:cTn>
                              </p:par>
                              <p:par>
                                <p:cTn id="51" presetID="30" presetClass="entr" presetSubtype="0"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2400" decel="100000"/>
                                        <p:tgtEl>
                                          <p:spTgt spid="14"/>
                                        </p:tgtEl>
                                      </p:cBhvr>
                                    </p:animEffect>
                                    <p:anim calcmode="lin" valueType="num">
                                      <p:cBhvr>
                                        <p:cTn id="54" dur="2400" decel="100000" fill="hold"/>
                                        <p:tgtEl>
                                          <p:spTgt spid="14"/>
                                        </p:tgtEl>
                                        <p:attrNameLst>
                                          <p:attrName>style.rotation</p:attrName>
                                        </p:attrNameLst>
                                      </p:cBhvr>
                                      <p:tavLst>
                                        <p:tav tm="0">
                                          <p:val>
                                            <p:fltVal val="-90"/>
                                          </p:val>
                                        </p:tav>
                                        <p:tav tm="100000">
                                          <p:val>
                                            <p:fltVal val="0"/>
                                          </p:val>
                                        </p:tav>
                                      </p:tavLst>
                                    </p:anim>
                                    <p:anim calcmode="lin" valueType="num">
                                      <p:cBhvr>
                                        <p:cTn id="55" dur="2400" decel="100000" fill="hold"/>
                                        <p:tgtEl>
                                          <p:spTgt spid="14"/>
                                        </p:tgtEl>
                                        <p:attrNameLst>
                                          <p:attrName>ppt_x</p:attrName>
                                        </p:attrNameLst>
                                      </p:cBhvr>
                                      <p:tavLst>
                                        <p:tav tm="0">
                                          <p:val>
                                            <p:strVal val="#ppt_x+0.4"/>
                                          </p:val>
                                        </p:tav>
                                        <p:tav tm="100000">
                                          <p:val>
                                            <p:strVal val="#ppt_x-0.05"/>
                                          </p:val>
                                        </p:tav>
                                      </p:tavLst>
                                    </p:anim>
                                    <p:anim calcmode="lin" valueType="num">
                                      <p:cBhvr>
                                        <p:cTn id="56" dur="2400" decel="100000" fill="hold"/>
                                        <p:tgtEl>
                                          <p:spTgt spid="14"/>
                                        </p:tgtEl>
                                        <p:attrNameLst>
                                          <p:attrName>ppt_y</p:attrName>
                                        </p:attrNameLst>
                                      </p:cBhvr>
                                      <p:tavLst>
                                        <p:tav tm="0">
                                          <p:val>
                                            <p:strVal val="#ppt_y-0.4"/>
                                          </p:val>
                                        </p:tav>
                                        <p:tav tm="100000">
                                          <p:val>
                                            <p:strVal val="#ppt_y+0.1"/>
                                          </p:val>
                                        </p:tav>
                                      </p:tavLst>
                                    </p:anim>
                                    <p:anim calcmode="lin" valueType="num">
                                      <p:cBhvr>
                                        <p:cTn id="57" dur="600" accel="100000" fill="hold">
                                          <p:stCondLst>
                                            <p:cond delay="2400"/>
                                          </p:stCondLst>
                                        </p:cTn>
                                        <p:tgtEl>
                                          <p:spTgt spid="14"/>
                                        </p:tgtEl>
                                        <p:attrNameLst>
                                          <p:attrName>ppt_x</p:attrName>
                                        </p:attrNameLst>
                                      </p:cBhvr>
                                      <p:tavLst>
                                        <p:tav tm="0">
                                          <p:val>
                                            <p:strVal val="#ppt_x-0.05"/>
                                          </p:val>
                                        </p:tav>
                                        <p:tav tm="100000">
                                          <p:val>
                                            <p:strVal val="#ppt_x"/>
                                          </p:val>
                                        </p:tav>
                                      </p:tavLst>
                                    </p:anim>
                                    <p:anim calcmode="lin" valueType="num">
                                      <p:cBhvr>
                                        <p:cTn id="58" dur="600" accel="100000" fill="hold">
                                          <p:stCondLst>
                                            <p:cond delay="2400"/>
                                          </p:stCondLst>
                                        </p:cTn>
                                        <p:tgtEl>
                                          <p:spTgt spid="14"/>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2400" decel="100000"/>
                                        <p:tgtEl>
                                          <p:spTgt spid="8"/>
                                        </p:tgtEl>
                                      </p:cBhvr>
                                    </p:animEffect>
                                    <p:anim calcmode="lin" valueType="num">
                                      <p:cBhvr>
                                        <p:cTn id="62" dur="2400" decel="100000" fill="hold"/>
                                        <p:tgtEl>
                                          <p:spTgt spid="8"/>
                                        </p:tgtEl>
                                        <p:attrNameLst>
                                          <p:attrName>style.rotation</p:attrName>
                                        </p:attrNameLst>
                                      </p:cBhvr>
                                      <p:tavLst>
                                        <p:tav tm="0">
                                          <p:val>
                                            <p:fltVal val="-90"/>
                                          </p:val>
                                        </p:tav>
                                        <p:tav tm="100000">
                                          <p:val>
                                            <p:fltVal val="0"/>
                                          </p:val>
                                        </p:tav>
                                      </p:tavLst>
                                    </p:anim>
                                    <p:anim calcmode="lin" valueType="num">
                                      <p:cBhvr>
                                        <p:cTn id="63" dur="2400" decel="100000" fill="hold"/>
                                        <p:tgtEl>
                                          <p:spTgt spid="8"/>
                                        </p:tgtEl>
                                        <p:attrNameLst>
                                          <p:attrName>ppt_x</p:attrName>
                                        </p:attrNameLst>
                                      </p:cBhvr>
                                      <p:tavLst>
                                        <p:tav tm="0">
                                          <p:val>
                                            <p:strVal val="#ppt_x+0.4"/>
                                          </p:val>
                                        </p:tav>
                                        <p:tav tm="100000">
                                          <p:val>
                                            <p:strVal val="#ppt_x-0.05"/>
                                          </p:val>
                                        </p:tav>
                                      </p:tavLst>
                                    </p:anim>
                                    <p:anim calcmode="lin" valueType="num">
                                      <p:cBhvr>
                                        <p:cTn id="64" dur="2400" decel="100000" fill="hold"/>
                                        <p:tgtEl>
                                          <p:spTgt spid="8"/>
                                        </p:tgtEl>
                                        <p:attrNameLst>
                                          <p:attrName>ppt_y</p:attrName>
                                        </p:attrNameLst>
                                      </p:cBhvr>
                                      <p:tavLst>
                                        <p:tav tm="0">
                                          <p:val>
                                            <p:strVal val="#ppt_y-0.4"/>
                                          </p:val>
                                        </p:tav>
                                        <p:tav tm="100000">
                                          <p:val>
                                            <p:strVal val="#ppt_y+0.1"/>
                                          </p:val>
                                        </p:tav>
                                      </p:tavLst>
                                    </p:anim>
                                    <p:anim calcmode="lin" valueType="num">
                                      <p:cBhvr>
                                        <p:cTn id="65" dur="600" accel="100000" fill="hold">
                                          <p:stCondLst>
                                            <p:cond delay="2400"/>
                                          </p:stCondLst>
                                        </p:cTn>
                                        <p:tgtEl>
                                          <p:spTgt spid="8"/>
                                        </p:tgtEl>
                                        <p:attrNameLst>
                                          <p:attrName>ppt_x</p:attrName>
                                        </p:attrNameLst>
                                      </p:cBhvr>
                                      <p:tavLst>
                                        <p:tav tm="0">
                                          <p:val>
                                            <p:strVal val="#ppt_x-0.05"/>
                                          </p:val>
                                        </p:tav>
                                        <p:tav tm="100000">
                                          <p:val>
                                            <p:strVal val="#ppt_x"/>
                                          </p:val>
                                        </p:tav>
                                      </p:tavLst>
                                    </p:anim>
                                    <p:anim calcmode="lin" valueType="num">
                                      <p:cBhvr>
                                        <p:cTn id="66" dur="600" accel="100000" fill="hold">
                                          <p:stCondLst>
                                            <p:cond delay="2400"/>
                                          </p:stCondLst>
                                        </p:cTn>
                                        <p:tgtEl>
                                          <p:spTgt spid="8"/>
                                        </p:tgtEl>
                                        <p:attrNameLst>
                                          <p:attrName>ppt_y</p:attrName>
                                        </p:attrNameLst>
                                      </p:cBhvr>
                                      <p:tavLst>
                                        <p:tav tm="0">
                                          <p:val>
                                            <p:strVal val="#ppt_y+0.1"/>
                                          </p:val>
                                        </p:tav>
                                        <p:tav tm="100000">
                                          <p:val>
                                            <p:strVal val="#ppt_y"/>
                                          </p:val>
                                        </p:tav>
                                      </p:tavLst>
                                    </p:anim>
                                  </p:childTnLst>
                                </p:cTn>
                              </p:par>
                            </p:childTnLst>
                          </p:cTn>
                        </p:par>
                        <p:par>
                          <p:cTn id="67" fill="hold">
                            <p:stCondLst>
                              <p:cond delay="15000"/>
                            </p:stCondLst>
                            <p:childTnLst>
                              <p:par>
                                <p:cTn id="68" presetID="25" presetClass="entr" presetSubtype="0" fill="hold" nodeType="afterEffect">
                                  <p:stCondLst>
                                    <p:cond delay="0"/>
                                  </p:stCondLst>
                                  <p:childTnLst>
                                    <p:set>
                                      <p:cBhvr>
                                        <p:cTn id="69" dur="1" fill="hold">
                                          <p:stCondLst>
                                            <p:cond delay="0"/>
                                          </p:stCondLst>
                                        </p:cTn>
                                        <p:tgtEl>
                                          <p:spTgt spid="27">
                                            <p:txEl>
                                              <p:pRg st="0" end="0"/>
                                            </p:txEl>
                                          </p:spTgt>
                                        </p:tgtEl>
                                        <p:attrNameLst>
                                          <p:attrName>style.visibility</p:attrName>
                                        </p:attrNameLst>
                                      </p:cBhvr>
                                      <p:to>
                                        <p:strVal val="visible"/>
                                      </p:to>
                                    </p:set>
                                    <p:anim calcmode="lin" valueType="num">
                                      <p:cBhvr>
                                        <p:cTn id="70" dur="1500" decel="50000" fill="hold">
                                          <p:stCondLst>
                                            <p:cond delay="0"/>
                                          </p:stCondLst>
                                        </p:cTn>
                                        <p:tgtEl>
                                          <p:spTgt spid="27">
                                            <p:txEl>
                                              <p:pRg st="0" end="0"/>
                                            </p:txEl>
                                          </p:spTgt>
                                        </p:tgtEl>
                                        <p:attrNameLst>
                                          <p:attrName>style.rotation</p:attrName>
                                        </p:attrNameLst>
                                      </p:cBhvr>
                                      <p:tavLst>
                                        <p:tav tm="0">
                                          <p:val>
                                            <p:fltVal val="-90"/>
                                          </p:val>
                                        </p:tav>
                                        <p:tav tm="100000">
                                          <p:val>
                                            <p:fltVal val="0"/>
                                          </p:val>
                                        </p:tav>
                                      </p:tavLst>
                                    </p:anim>
                                    <p:anim calcmode="lin" valueType="num">
                                      <p:cBhvr>
                                        <p:cTn id="71" dur="1500" decel="50000" fill="hold">
                                          <p:stCondLst>
                                            <p:cond delay="0"/>
                                          </p:stCondLst>
                                        </p:cTn>
                                        <p:tgtEl>
                                          <p:spTgt spid="27">
                                            <p:txEl>
                                              <p:pRg st="0" end="0"/>
                                            </p:txEl>
                                          </p:spTgt>
                                        </p:tgtEl>
                                        <p:attrNameLst>
                                          <p:attrName>ppt_w</p:attrName>
                                        </p:attrNameLst>
                                      </p:cBhvr>
                                      <p:tavLst>
                                        <p:tav tm="0">
                                          <p:val>
                                            <p:strVal val="#ppt_w"/>
                                          </p:val>
                                        </p:tav>
                                        <p:tav tm="100000">
                                          <p:val>
                                            <p:strVal val="#ppt_w*.05"/>
                                          </p:val>
                                        </p:tav>
                                      </p:tavLst>
                                    </p:anim>
                                    <p:anim calcmode="lin" valueType="num">
                                      <p:cBhvr>
                                        <p:cTn id="72" dur="1500" accel="50000" fill="hold">
                                          <p:stCondLst>
                                            <p:cond delay="1500"/>
                                          </p:stCondLst>
                                        </p:cTn>
                                        <p:tgtEl>
                                          <p:spTgt spid="27">
                                            <p:txEl>
                                              <p:pRg st="0" end="0"/>
                                            </p:txEl>
                                          </p:spTgt>
                                        </p:tgtEl>
                                        <p:attrNameLst>
                                          <p:attrName>ppt_w</p:attrName>
                                        </p:attrNameLst>
                                      </p:cBhvr>
                                      <p:tavLst>
                                        <p:tav tm="0">
                                          <p:val>
                                            <p:strVal val="#ppt_w*.05"/>
                                          </p:val>
                                        </p:tav>
                                        <p:tav tm="100000">
                                          <p:val>
                                            <p:strVal val="#ppt_w"/>
                                          </p:val>
                                        </p:tav>
                                      </p:tavLst>
                                    </p:anim>
                                    <p:anim calcmode="lin" valueType="num">
                                      <p:cBhvr>
                                        <p:cTn id="73" dur="3000" fill="hold"/>
                                        <p:tgtEl>
                                          <p:spTgt spid="27">
                                            <p:txEl>
                                              <p:pRg st="0" end="0"/>
                                            </p:txEl>
                                          </p:spTgt>
                                        </p:tgtEl>
                                        <p:attrNameLst>
                                          <p:attrName>ppt_h</p:attrName>
                                        </p:attrNameLst>
                                      </p:cBhvr>
                                      <p:tavLst>
                                        <p:tav tm="0">
                                          <p:val>
                                            <p:strVal val="#ppt_h"/>
                                          </p:val>
                                        </p:tav>
                                        <p:tav tm="100000">
                                          <p:val>
                                            <p:strVal val="#ppt_h"/>
                                          </p:val>
                                        </p:tav>
                                      </p:tavLst>
                                    </p:anim>
                                    <p:anim calcmode="lin" valueType="num">
                                      <p:cBhvr>
                                        <p:cTn id="74" dur="1500" decel="50000" fill="hold">
                                          <p:stCondLst>
                                            <p:cond delay="0"/>
                                          </p:stCondLst>
                                        </p:cTn>
                                        <p:tgtEl>
                                          <p:spTgt spid="27">
                                            <p:txEl>
                                              <p:pRg st="0" end="0"/>
                                            </p:txEl>
                                          </p:spTgt>
                                        </p:tgtEl>
                                        <p:attrNameLst>
                                          <p:attrName>ppt_x</p:attrName>
                                        </p:attrNameLst>
                                      </p:cBhvr>
                                      <p:tavLst>
                                        <p:tav tm="0">
                                          <p:val>
                                            <p:strVal val="#ppt_x+.4"/>
                                          </p:val>
                                        </p:tav>
                                        <p:tav tm="100000">
                                          <p:val>
                                            <p:strVal val="#ppt_x"/>
                                          </p:val>
                                        </p:tav>
                                      </p:tavLst>
                                    </p:anim>
                                    <p:anim calcmode="lin" valueType="num">
                                      <p:cBhvr>
                                        <p:cTn id="75" dur="1500" decel="50000" fill="hold">
                                          <p:stCondLst>
                                            <p:cond delay="0"/>
                                          </p:stCondLst>
                                        </p:cTn>
                                        <p:tgtEl>
                                          <p:spTgt spid="27">
                                            <p:txEl>
                                              <p:pRg st="0" end="0"/>
                                            </p:txEl>
                                          </p:spTgt>
                                        </p:tgtEl>
                                        <p:attrNameLst>
                                          <p:attrName>ppt_y</p:attrName>
                                        </p:attrNameLst>
                                      </p:cBhvr>
                                      <p:tavLst>
                                        <p:tav tm="0">
                                          <p:val>
                                            <p:strVal val="#ppt_y-.2"/>
                                          </p:val>
                                        </p:tav>
                                        <p:tav tm="100000">
                                          <p:val>
                                            <p:strVal val="#ppt_y+.1"/>
                                          </p:val>
                                        </p:tav>
                                      </p:tavLst>
                                    </p:anim>
                                    <p:anim calcmode="lin" valueType="num">
                                      <p:cBhvr>
                                        <p:cTn id="76" dur="1500" accel="50000" fill="hold">
                                          <p:stCondLst>
                                            <p:cond delay="1500"/>
                                          </p:stCondLst>
                                        </p:cTn>
                                        <p:tgtEl>
                                          <p:spTgt spid="27">
                                            <p:txEl>
                                              <p:pRg st="0" end="0"/>
                                            </p:txEl>
                                          </p:spTgt>
                                        </p:tgtEl>
                                        <p:attrNameLst>
                                          <p:attrName>ppt_y</p:attrName>
                                        </p:attrNameLst>
                                      </p:cBhvr>
                                      <p:tavLst>
                                        <p:tav tm="0">
                                          <p:val>
                                            <p:strVal val="#ppt_y+.1"/>
                                          </p:val>
                                        </p:tav>
                                        <p:tav tm="100000">
                                          <p:val>
                                            <p:strVal val="#ppt_y"/>
                                          </p:val>
                                        </p:tav>
                                      </p:tavLst>
                                    </p:anim>
                                    <p:animEffect transition="in" filter="fade">
                                      <p:cBhvr>
                                        <p:cTn id="77" dur="3000" decel="50000">
                                          <p:stCondLst>
                                            <p:cond delay="0"/>
                                          </p:stCondLst>
                                        </p:cTn>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611560" y="620688"/>
            <a:ext cx="8208912" cy="2677656"/>
          </a:xfrm>
          <a:prstGeom prst="rect">
            <a:avLst/>
          </a:prstGeom>
          <a:noFill/>
        </p:spPr>
        <p:txBody>
          <a:bodyPr wrap="square" rtlCol="0">
            <a:spAutoFit/>
          </a:bodyPr>
          <a:lstStyle/>
          <a:p>
            <a:pPr algn="ctr"/>
            <a:r>
              <a:rPr lang="fr-FR" sz="2400" dirty="0" smtClean="0"/>
              <a:t>Evaluation</a:t>
            </a:r>
          </a:p>
          <a:p>
            <a:pPr algn="ctr"/>
            <a:endParaRPr lang="fr-FR" sz="2400" dirty="0" smtClean="0"/>
          </a:p>
          <a:p>
            <a:pPr algn="ctr"/>
            <a:r>
              <a:rPr lang="fr-FR" sz="2400" dirty="0" smtClean="0"/>
              <a:t>Pensez-vous que l’on peut concilier l’appartenance à 2 cultures? </a:t>
            </a:r>
          </a:p>
          <a:p>
            <a:pPr algn="ctr"/>
            <a:r>
              <a:rPr lang="fr-FR" sz="2400" dirty="0" smtClean="0"/>
              <a:t>En vous appuyant sur l’exemple de Salie ou autre exemple, vous rédigerez  un texte d’environ 30 lignes montrant votre prise de position.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3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9" dur="3000" fill="hold"/>
                                        <p:tgtEl>
                                          <p:spTgt spid="5"/>
                                        </p:tgtEl>
                                        <p:attrNameLst>
                                          <p:attrName>ppt_y</p:attrName>
                                        </p:attrNameLst>
                                      </p:cBhvr>
                                      <p:tavLst>
                                        <p:tav tm="0">
                                          <p:val>
                                            <p:strVal val="#ppt_y"/>
                                          </p:val>
                                        </p:tav>
                                        <p:tav tm="100000">
                                          <p:val>
                                            <p:strVal val="#ppt_y"/>
                                          </p:val>
                                        </p:tav>
                                      </p:tavLst>
                                    </p:anim>
                                    <p:animEffect transition="in" filter="fade">
                                      <p:cBhvr>
                                        <p:cTn id="10"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Séance 3</a:t>
            </a:r>
            <a:br>
              <a:rPr lang="fr-FR" dirty="0" smtClean="0"/>
            </a:br>
            <a:r>
              <a:rPr lang="fr-FR" dirty="0" smtClean="0"/>
              <a:t> Dénonciation de l’assimilation</a:t>
            </a:r>
            <a:endParaRPr lang="fr-FR" dirty="0"/>
          </a:p>
        </p:txBody>
      </p:sp>
      <p:sp>
        <p:nvSpPr>
          <p:cNvPr id="4" name="ZoneTexte 3"/>
          <p:cNvSpPr txBox="1"/>
          <p:nvPr/>
        </p:nvSpPr>
        <p:spPr>
          <a:xfrm>
            <a:off x="827584" y="2276872"/>
            <a:ext cx="7416824" cy="2492990"/>
          </a:xfrm>
          <a:prstGeom prst="rect">
            <a:avLst/>
          </a:prstGeom>
          <a:noFill/>
        </p:spPr>
        <p:txBody>
          <a:bodyPr wrap="square" rtlCol="0">
            <a:spAutoFit/>
          </a:bodyPr>
          <a:lstStyle/>
          <a:p>
            <a:endParaRPr lang="fr-FR" dirty="0" smtClean="0"/>
          </a:p>
          <a:p>
            <a:endParaRPr lang="fr-FR" dirty="0"/>
          </a:p>
          <a:p>
            <a:endParaRPr lang="fr-FR" dirty="0" smtClean="0"/>
          </a:p>
          <a:p>
            <a:endParaRPr lang="fr-FR" dirty="0"/>
          </a:p>
          <a:p>
            <a:r>
              <a:rPr lang="fr-FR" sz="2800" dirty="0" smtClean="0"/>
              <a:t> Problématique:</a:t>
            </a:r>
            <a:endParaRPr lang="fr-FR" sz="2800" dirty="0"/>
          </a:p>
          <a:p>
            <a:r>
              <a:rPr lang="fr-FR" sz="2800" dirty="0" smtClean="0"/>
              <a:t> Face à deux cultures: l’assimilation, une solution?</a:t>
            </a:r>
          </a:p>
          <a:p>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70" decel="100000"/>
                                        <p:tgtEl>
                                          <p:spTgt spid="4"/>
                                        </p:tgtEl>
                                      </p:cBhvr>
                                    </p:animEffect>
                                    <p:animScale>
                                      <p:cBhvr>
                                        <p:cTn id="17" dur="770" decel="100000"/>
                                        <p:tgtEl>
                                          <p:spTgt spid="4"/>
                                        </p:tgtEl>
                                      </p:cBhvr>
                                      <p:from x="10000" y="10000"/>
                                      <p:to x="200000" y="450000"/>
                                    </p:animScale>
                                    <p:animScale>
                                      <p:cBhvr>
                                        <p:cTn id="18" dur="1230" accel="100000" fill="hold">
                                          <p:stCondLst>
                                            <p:cond delay="770"/>
                                          </p:stCondLst>
                                        </p:cTn>
                                        <p:tgtEl>
                                          <p:spTgt spid="4"/>
                                        </p:tgtEl>
                                      </p:cBhvr>
                                      <p:from x="200000" y="450000"/>
                                      <p:to x="100000" y="100000"/>
                                    </p:animScale>
                                    <p:set>
                                      <p:cBhvr>
                                        <p:cTn id="19" dur="770" fill="hold"/>
                                        <p:tgtEl>
                                          <p:spTgt spid="4"/>
                                        </p:tgtEl>
                                        <p:attrNameLst>
                                          <p:attrName>ppt_x</p:attrName>
                                        </p:attrNameLst>
                                      </p:cBhvr>
                                      <p:to>
                                        <p:strVal val="(0.5)"/>
                                      </p:to>
                                    </p:set>
                                    <p:anim from="(0.5)" to="(#ppt_x)" calcmode="lin" valueType="num">
                                      <p:cBhvr>
                                        <p:cTn id="20" dur="1230" accel="100000" fill="hold">
                                          <p:stCondLst>
                                            <p:cond delay="770"/>
                                          </p:stCondLst>
                                        </p:cTn>
                                        <p:tgtEl>
                                          <p:spTgt spid="4"/>
                                        </p:tgtEl>
                                        <p:attrNameLst>
                                          <p:attrName>ppt_x</p:attrName>
                                        </p:attrNameLst>
                                      </p:cBhvr>
                                    </p:anim>
                                    <p:set>
                                      <p:cBhvr>
                                        <p:cTn id="21" dur="770" fill="hold"/>
                                        <p:tgtEl>
                                          <p:spTgt spid="4"/>
                                        </p:tgtEl>
                                        <p:attrNameLst>
                                          <p:attrName>ppt_y</p:attrName>
                                        </p:attrNameLst>
                                      </p:cBhvr>
                                      <p:to>
                                        <p:strVal val="(#ppt_y+0.4)"/>
                                      </p:to>
                                    </p:set>
                                    <p:anim from="(#ppt_y+0.4)" to="(#ppt_y)" calcmode="lin" valueType="num">
                                      <p:cBhvr>
                                        <p:cTn id="22"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23528" y="476672"/>
            <a:ext cx="5040560" cy="369332"/>
          </a:xfrm>
          <a:prstGeom prst="rect">
            <a:avLst/>
          </a:prstGeom>
          <a:noFill/>
        </p:spPr>
        <p:txBody>
          <a:bodyPr wrap="square" rtlCol="0">
            <a:spAutoFit/>
          </a:bodyPr>
          <a:lstStyle/>
          <a:p>
            <a:endParaRPr lang="fr-FR" dirty="0"/>
          </a:p>
        </p:txBody>
      </p:sp>
      <p:sp>
        <p:nvSpPr>
          <p:cNvPr id="6" name="ZoneTexte 5"/>
          <p:cNvSpPr txBox="1"/>
          <p:nvPr/>
        </p:nvSpPr>
        <p:spPr>
          <a:xfrm>
            <a:off x="475928" y="188640"/>
            <a:ext cx="5040560" cy="2862322"/>
          </a:xfrm>
          <a:prstGeom prst="rect">
            <a:avLst/>
          </a:prstGeom>
          <a:noFill/>
        </p:spPr>
        <p:txBody>
          <a:bodyPr wrap="square" rtlCol="0">
            <a:spAutoFit/>
          </a:bodyPr>
          <a:lstStyle/>
          <a:p>
            <a:pPr>
              <a:buNone/>
            </a:pPr>
            <a:r>
              <a:rPr lang="fr-FR" dirty="0" smtClean="0"/>
              <a:t>J’ai l’impression d’être ridicule</a:t>
            </a:r>
          </a:p>
          <a:p>
            <a:pPr>
              <a:buNone/>
            </a:pPr>
            <a:r>
              <a:rPr lang="fr-FR" dirty="0" smtClean="0"/>
              <a:t>dans  leurs souliers dans leur smoking</a:t>
            </a:r>
          </a:p>
          <a:p>
            <a:pPr>
              <a:buNone/>
            </a:pPr>
            <a:r>
              <a:rPr lang="fr-FR" dirty="0" smtClean="0"/>
              <a:t>dans leur plastron dans leur faux-col</a:t>
            </a:r>
          </a:p>
          <a:p>
            <a:pPr>
              <a:buNone/>
            </a:pPr>
            <a:r>
              <a:rPr lang="fr-FR" dirty="0" smtClean="0"/>
              <a:t>dans leur monocle dans leur melon […]</a:t>
            </a:r>
          </a:p>
          <a:p>
            <a:pPr>
              <a:buNone/>
            </a:pPr>
            <a:endParaRPr lang="fr-FR" dirty="0" smtClean="0"/>
          </a:p>
          <a:p>
            <a:pPr>
              <a:buNone/>
            </a:pPr>
            <a:r>
              <a:rPr lang="fr-FR" dirty="0" smtClean="0"/>
              <a:t>J’ai l’impression d’être ridicule</a:t>
            </a:r>
          </a:p>
          <a:p>
            <a:pPr>
              <a:buNone/>
            </a:pPr>
            <a:r>
              <a:rPr lang="fr-FR" dirty="0" smtClean="0"/>
              <a:t>Dans leur salon dans leur manières</a:t>
            </a:r>
          </a:p>
          <a:p>
            <a:pPr>
              <a:buNone/>
            </a:pPr>
            <a:r>
              <a:rPr lang="fr-FR" dirty="0" smtClean="0"/>
              <a:t>Dans leurs courbettes dans leurs multitudes besoins de singeries.</a:t>
            </a:r>
          </a:p>
          <a:p>
            <a:pPr algn="r">
              <a:buNone/>
            </a:pPr>
            <a:r>
              <a:rPr lang="fr-FR" b="1" dirty="0" smtClean="0"/>
              <a:t>Léon-Gontran DAMAS</a:t>
            </a:r>
            <a:r>
              <a:rPr lang="fr-FR" dirty="0" smtClean="0"/>
              <a:t>, </a:t>
            </a:r>
            <a:r>
              <a:rPr lang="fr-FR" i="1" u="sng" dirty="0" smtClean="0"/>
              <a:t>Pigments</a:t>
            </a:r>
            <a:r>
              <a:rPr lang="fr-FR" dirty="0" smtClean="0"/>
              <a:t>, 1937</a:t>
            </a:r>
          </a:p>
        </p:txBody>
      </p:sp>
      <p:sp>
        <p:nvSpPr>
          <p:cNvPr id="7" name="ZoneTexte 6"/>
          <p:cNvSpPr txBox="1"/>
          <p:nvPr/>
        </p:nvSpPr>
        <p:spPr>
          <a:xfrm>
            <a:off x="1187624" y="3429000"/>
            <a:ext cx="7776864" cy="2308324"/>
          </a:xfrm>
          <a:prstGeom prst="rect">
            <a:avLst/>
          </a:prstGeom>
          <a:noFill/>
        </p:spPr>
        <p:txBody>
          <a:bodyPr wrap="square" rtlCol="0">
            <a:spAutoFit/>
          </a:bodyPr>
          <a:lstStyle/>
          <a:p>
            <a:pPr>
              <a:buBlip>
                <a:blip r:embed="rId2"/>
              </a:buBlip>
            </a:pPr>
            <a:r>
              <a:rPr lang="fr-FR" dirty="0" smtClean="0"/>
              <a:t>Quel est le genre de ce texte? Justifiez votre réponse.</a:t>
            </a:r>
          </a:p>
          <a:p>
            <a:pPr>
              <a:buBlip>
                <a:blip r:embed="rId2"/>
              </a:buBlip>
            </a:pPr>
            <a:r>
              <a:rPr lang="fr-FR" dirty="0" smtClean="0"/>
              <a:t>En vous servant de la biographie, dites quelle société est rejetée par l’auteur? Pourquoi?</a:t>
            </a:r>
          </a:p>
          <a:p>
            <a:pPr>
              <a:buBlip>
                <a:blip r:embed="rId2"/>
              </a:buBlip>
            </a:pPr>
            <a:r>
              <a:rPr lang="fr-FR" dirty="0" smtClean="0"/>
              <a:t>Comment l’écriture du texte montre-t-elle l’exaspération du poète?</a:t>
            </a:r>
          </a:p>
          <a:p>
            <a:pPr>
              <a:buBlip>
                <a:blip r:embed="rId2"/>
              </a:buBlip>
            </a:pPr>
            <a:r>
              <a:rPr lang="fr-FR" dirty="0" smtClean="0"/>
              <a:t>Chaque strophe  émet une critique précise.  Quels sont les deux champs lexicaux ciblés?</a:t>
            </a:r>
          </a:p>
          <a:p>
            <a:r>
              <a:rPr lang="fr-FR" dirty="0" smtClean="0"/>
              <a:t> En quoi ces deux éléments sont-ils des vecteurs (facteur) d’assimilation pour le poète? Quel serait le danger?</a:t>
            </a:r>
          </a:p>
        </p:txBody>
      </p:sp>
      <p:sp>
        <p:nvSpPr>
          <p:cNvPr id="8" name="ZoneTexte 7"/>
          <p:cNvSpPr txBox="1"/>
          <p:nvPr/>
        </p:nvSpPr>
        <p:spPr>
          <a:xfrm>
            <a:off x="6228184" y="404664"/>
            <a:ext cx="2592288" cy="2031325"/>
          </a:xfrm>
          <a:prstGeom prst="rect">
            <a:avLst/>
          </a:prstGeom>
          <a:noFill/>
        </p:spPr>
        <p:txBody>
          <a:bodyPr wrap="square" rtlCol="0">
            <a:spAutoFit/>
          </a:bodyPr>
          <a:lstStyle/>
          <a:p>
            <a:r>
              <a:rPr lang="fr-FR" sz="900" b="1" dirty="0" err="1" smtClean="0"/>
              <a:t>Bibliograhie</a:t>
            </a:r>
            <a:endParaRPr lang="fr-FR" sz="900" b="1" dirty="0" smtClean="0"/>
          </a:p>
          <a:p>
            <a:r>
              <a:rPr lang="fr-FR" sz="900" b="1" dirty="0" smtClean="0"/>
              <a:t>Léon-Gontran Damas</a:t>
            </a:r>
            <a:r>
              <a:rPr lang="fr-FR" sz="900" dirty="0" smtClean="0"/>
              <a:t> est un écrivain, poète et homme politique français, né le 28 mars 1912</a:t>
            </a:r>
            <a:r>
              <a:rPr lang="fr-FR" sz="900" u="sng" dirty="0" smtClean="0"/>
              <a:t> </a:t>
            </a:r>
            <a:r>
              <a:rPr lang="fr-FR" sz="900" dirty="0" smtClean="0"/>
              <a:t>en Guyane et décédé le 22 janvier 1978aux États-Unis. Léon-Gontran Damas était métis blanc, amérindien, noir.</a:t>
            </a:r>
          </a:p>
          <a:p>
            <a:r>
              <a:rPr lang="fr-FR" sz="900" dirty="0" smtClean="0"/>
              <a:t>Il est cofondateur du mouvement de la négritude avec Césaire et Senghor dans les années 1940. Grand amateur de jazz, il publia en 1937 </a:t>
            </a:r>
            <a:r>
              <a:rPr lang="fr-FR" sz="900" i="1" dirty="0" smtClean="0"/>
              <a:t>Pigments</a:t>
            </a:r>
            <a:r>
              <a:rPr lang="fr-FR" sz="900" dirty="0" smtClean="0"/>
              <a:t>, recueil de poèmes où il se révolte avec violence contre l'éducation créole qu'il voit comme une acculturation imposée. Un de ses grands thèmes est la honte de l'assimilation. Engagé dans la politique, il fut député de Guyane. </a:t>
            </a:r>
            <a:endParaRPr lang="fr-F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8)">
                                      <p:cBhvr>
                                        <p:cTn id="7" dur="2000"/>
                                        <p:tgtEl>
                                          <p:spTgt spid="6"/>
                                        </p:tgtEl>
                                      </p:cBhvr>
                                    </p:animEffect>
                                  </p:childTnLst>
                                </p:cTn>
                              </p:par>
                            </p:childTnLst>
                          </p:cTn>
                        </p:par>
                        <p:par>
                          <p:cTn id="8" fill="hold">
                            <p:stCondLst>
                              <p:cond delay="2000"/>
                            </p:stCondLst>
                            <p:childTnLst>
                              <p:par>
                                <p:cTn id="9" presetID="21"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4)">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srcRect l="10323" t="17204" r="22461" b="16774"/>
          <a:stretch>
            <a:fillRect/>
          </a:stretch>
        </p:blipFill>
        <p:spPr bwMode="auto">
          <a:xfrm>
            <a:off x="0" y="0"/>
            <a:ext cx="4745038" cy="6742113"/>
          </a:xfrm>
          <a:prstGeom prst="rect">
            <a:avLst/>
          </a:prstGeom>
          <a:noFill/>
          <a:ln w="9525">
            <a:noFill/>
            <a:miter lim="800000"/>
            <a:headEnd/>
            <a:tailEnd/>
          </a:ln>
        </p:spPr>
      </p:pic>
      <p:pic>
        <p:nvPicPr>
          <p:cNvPr id="5" name="Image 5"/>
          <p:cNvPicPr>
            <a:picLocks noChangeAspect="1"/>
          </p:cNvPicPr>
          <p:nvPr/>
        </p:nvPicPr>
        <p:blipFill>
          <a:blip r:embed="rId3" cstate="print"/>
          <a:srcRect l="14467" t="20380" r="19501" b="35362"/>
          <a:stretch>
            <a:fillRect/>
          </a:stretch>
        </p:blipFill>
        <p:spPr bwMode="auto">
          <a:xfrm>
            <a:off x="4787900" y="0"/>
            <a:ext cx="4264025" cy="4586288"/>
          </a:xfrm>
          <a:prstGeom prst="rect">
            <a:avLst/>
          </a:prstGeom>
          <a:noFill/>
          <a:ln w="9525">
            <a:noFill/>
            <a:miter lim="800000"/>
            <a:headEnd/>
            <a:tailEnd/>
          </a:ln>
        </p:spPr>
      </p:pic>
      <p:pic>
        <p:nvPicPr>
          <p:cNvPr id="6" name="Image 6"/>
          <p:cNvPicPr>
            <a:picLocks noChangeAspect="1"/>
          </p:cNvPicPr>
          <p:nvPr/>
        </p:nvPicPr>
        <p:blipFill>
          <a:blip r:embed="rId3" cstate="print"/>
          <a:srcRect l="13577" t="64085" r="65102" b="14409"/>
          <a:stretch>
            <a:fillRect/>
          </a:stretch>
        </p:blipFill>
        <p:spPr bwMode="auto">
          <a:xfrm>
            <a:off x="5447406" y="4775200"/>
            <a:ext cx="2945011" cy="2082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000" fill="hold"/>
                                        <p:tgtEl>
                                          <p:spTgt spid="4"/>
                                        </p:tgtEl>
                                        <p:attrNameLst>
                                          <p:attrName>ppt_w</p:attrName>
                                        </p:attrNameLst>
                                      </p:cBhvr>
                                      <p:tavLst>
                                        <p:tav tm="0">
                                          <p:val>
                                            <p:strVal val="#ppt_w*0.70"/>
                                          </p:val>
                                        </p:tav>
                                        <p:tav tm="100000">
                                          <p:val>
                                            <p:strVal val="#ppt_w"/>
                                          </p:val>
                                        </p:tav>
                                      </p:tavLst>
                                    </p:anim>
                                    <p:anim calcmode="lin" valueType="num">
                                      <p:cBhvr>
                                        <p:cTn id="8" dur="3000" fill="hold"/>
                                        <p:tgtEl>
                                          <p:spTgt spid="4"/>
                                        </p:tgtEl>
                                        <p:attrNameLst>
                                          <p:attrName>ppt_h</p:attrName>
                                        </p:attrNameLst>
                                      </p:cBhvr>
                                      <p:tavLst>
                                        <p:tav tm="0">
                                          <p:val>
                                            <p:strVal val="#ppt_h"/>
                                          </p:val>
                                        </p:tav>
                                        <p:tav tm="100000">
                                          <p:val>
                                            <p:strVal val="#ppt_h"/>
                                          </p:val>
                                        </p:tav>
                                      </p:tavLst>
                                    </p:anim>
                                    <p:animEffect transition="in" filter="fade">
                                      <p:cBhvr>
                                        <p:cTn id="9" dur="3000"/>
                                        <p:tgtEl>
                                          <p:spTgt spid="4"/>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3000" fill="hold"/>
                                        <p:tgtEl>
                                          <p:spTgt spid="5"/>
                                        </p:tgtEl>
                                        <p:attrNameLst>
                                          <p:attrName>ppt_w</p:attrName>
                                        </p:attrNameLst>
                                      </p:cBhvr>
                                      <p:tavLst>
                                        <p:tav tm="0">
                                          <p:val>
                                            <p:strVal val="#ppt_w*0.70"/>
                                          </p:val>
                                        </p:tav>
                                        <p:tav tm="100000">
                                          <p:val>
                                            <p:strVal val="#ppt_w"/>
                                          </p:val>
                                        </p:tav>
                                      </p:tavLst>
                                    </p:anim>
                                    <p:anim calcmode="lin" valueType="num">
                                      <p:cBhvr>
                                        <p:cTn id="13" dur="3000" fill="hold"/>
                                        <p:tgtEl>
                                          <p:spTgt spid="5"/>
                                        </p:tgtEl>
                                        <p:attrNameLst>
                                          <p:attrName>ppt_h</p:attrName>
                                        </p:attrNameLst>
                                      </p:cBhvr>
                                      <p:tavLst>
                                        <p:tav tm="0">
                                          <p:val>
                                            <p:strVal val="#ppt_h"/>
                                          </p:val>
                                        </p:tav>
                                        <p:tav tm="100000">
                                          <p:val>
                                            <p:strVal val="#ppt_h"/>
                                          </p:val>
                                        </p:tav>
                                      </p:tavLst>
                                    </p:anim>
                                    <p:animEffect transition="in" filter="fade">
                                      <p:cBhvr>
                                        <p:cTn id="14" dur="3000"/>
                                        <p:tgtEl>
                                          <p:spTgt spid="5"/>
                                        </p:tgtEl>
                                      </p:cBhvr>
                                    </p:animEffect>
                                  </p:childTnLst>
                                </p:cTn>
                              </p:par>
                              <p:par>
                                <p:cTn id="15" presetID="55"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3000" fill="hold"/>
                                        <p:tgtEl>
                                          <p:spTgt spid="6"/>
                                        </p:tgtEl>
                                        <p:attrNameLst>
                                          <p:attrName>ppt_w</p:attrName>
                                        </p:attrNameLst>
                                      </p:cBhvr>
                                      <p:tavLst>
                                        <p:tav tm="0">
                                          <p:val>
                                            <p:strVal val="#ppt_w*0.70"/>
                                          </p:val>
                                        </p:tav>
                                        <p:tav tm="100000">
                                          <p:val>
                                            <p:strVal val="#ppt_w"/>
                                          </p:val>
                                        </p:tav>
                                      </p:tavLst>
                                    </p:anim>
                                    <p:anim calcmode="lin" valueType="num">
                                      <p:cBhvr>
                                        <p:cTn id="18" dur="3000" fill="hold"/>
                                        <p:tgtEl>
                                          <p:spTgt spid="6"/>
                                        </p:tgtEl>
                                        <p:attrNameLst>
                                          <p:attrName>ppt_h</p:attrName>
                                        </p:attrNameLst>
                                      </p:cBhvr>
                                      <p:tavLst>
                                        <p:tav tm="0">
                                          <p:val>
                                            <p:strVal val="#ppt_h"/>
                                          </p:val>
                                        </p:tav>
                                        <p:tav tm="100000">
                                          <p:val>
                                            <p:strVal val="#ppt_h"/>
                                          </p:val>
                                        </p:tav>
                                      </p:tavLst>
                                    </p:anim>
                                    <p:animEffect transition="in" filter="fade">
                                      <p:cBhvr>
                                        <p:cTn id="19"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6"/>
          <p:cNvPicPr>
            <a:picLocks noChangeAspect="1"/>
          </p:cNvPicPr>
          <p:nvPr/>
        </p:nvPicPr>
        <p:blipFill>
          <a:blip r:embed="rId2" cstate="print"/>
          <a:srcRect l="5016" t="22581" r="17026" b="52904"/>
          <a:stretch>
            <a:fillRect/>
          </a:stretch>
        </p:blipFill>
        <p:spPr bwMode="auto">
          <a:xfrm>
            <a:off x="4211960" y="78610"/>
            <a:ext cx="4767262" cy="2123984"/>
          </a:xfrm>
          <a:prstGeom prst="rect">
            <a:avLst/>
          </a:prstGeom>
          <a:noFill/>
          <a:ln w="9525">
            <a:noFill/>
            <a:miter lim="800000"/>
            <a:headEnd/>
            <a:tailEnd/>
          </a:ln>
        </p:spPr>
      </p:pic>
      <p:pic>
        <p:nvPicPr>
          <p:cNvPr id="7" name="Image 6"/>
          <p:cNvPicPr>
            <a:picLocks noChangeAspect="1"/>
          </p:cNvPicPr>
          <p:nvPr/>
        </p:nvPicPr>
        <p:blipFill rotWithShape="1">
          <a:blip r:embed="rId3" cstate="print">
            <a:extLst>
              <a:ext uri="{28A0092B-C50C-407E-A947-70E740481C1C}">
                <a14:useLocalDpi xmlns="" xmlns:a14="http://schemas.microsoft.com/office/drawing/2010/main" val="0"/>
              </a:ext>
            </a:extLst>
          </a:blip>
          <a:srcRect l="2428" t="3974"/>
          <a:stretch/>
        </p:blipFill>
        <p:spPr>
          <a:xfrm>
            <a:off x="251520" y="78609"/>
            <a:ext cx="3760316" cy="2067090"/>
          </a:xfrm>
          <a:prstGeom prst="rect">
            <a:avLst/>
          </a:prstGeom>
        </p:spPr>
      </p:pic>
      <p:pic>
        <p:nvPicPr>
          <p:cNvPr id="8" name="Image 7"/>
          <p:cNvPicPr>
            <a:picLocks noChangeAspect="1"/>
          </p:cNvPicPr>
          <p:nvPr/>
        </p:nvPicPr>
        <p:blipFill rotWithShape="1">
          <a:blip r:embed="rId4" cstate="print">
            <a:extLst>
              <a:ext uri="{28A0092B-C50C-407E-A947-70E740481C1C}">
                <a14:useLocalDpi xmlns="" xmlns:a14="http://schemas.microsoft.com/office/drawing/2010/main" val="0"/>
              </a:ext>
            </a:extLst>
          </a:blip>
          <a:srcRect l="1052" t="3027" r="3010" b="847"/>
          <a:stretch/>
        </p:blipFill>
        <p:spPr>
          <a:xfrm>
            <a:off x="87249" y="2574687"/>
            <a:ext cx="4088857" cy="3797151"/>
          </a:xfrm>
          <a:prstGeom prst="rect">
            <a:avLst/>
          </a:prstGeom>
        </p:spPr>
      </p:pic>
      <p:pic>
        <p:nvPicPr>
          <p:cNvPr id="9" name="Image 8"/>
          <p:cNvPicPr>
            <a:picLocks noChangeAspect="1"/>
          </p:cNvPicPr>
          <p:nvPr/>
        </p:nvPicPr>
        <p:blipFill rotWithShape="1">
          <a:blip r:embed="rId5" cstate="print">
            <a:extLst>
              <a:ext uri="{28A0092B-C50C-407E-A947-70E740481C1C}">
                <a14:useLocalDpi xmlns="" xmlns:a14="http://schemas.microsoft.com/office/drawing/2010/main" val="0"/>
              </a:ext>
            </a:extLst>
          </a:blip>
          <a:srcRect l="2149" t="2468" r="5262" b="65998"/>
          <a:stretch/>
        </p:blipFill>
        <p:spPr>
          <a:xfrm>
            <a:off x="4356969" y="2310634"/>
            <a:ext cx="4804228" cy="2162629"/>
          </a:xfrm>
          <a:prstGeom prst="rect">
            <a:avLst/>
          </a:prstGeom>
        </p:spPr>
      </p:pic>
      <p:pic>
        <p:nvPicPr>
          <p:cNvPr id="1026" name="Picture 2"/>
          <p:cNvPicPr>
            <a:picLocks noChangeAspect="1" noChangeArrowheads="1"/>
          </p:cNvPicPr>
          <p:nvPr/>
        </p:nvPicPr>
        <p:blipFill rotWithShape="1">
          <a:blip r:embed="rId6" cstate="print">
            <a:extLst>
              <a:ext uri="{28A0092B-C50C-407E-A947-70E740481C1C}">
                <a14:useLocalDpi xmlns="" xmlns:a14="http://schemas.microsoft.com/office/drawing/2010/main" val="0"/>
              </a:ext>
            </a:extLst>
          </a:blip>
          <a:srcRect l="33509" t="64797" r="5501"/>
          <a:stretch/>
        </p:blipFill>
        <p:spPr bwMode="auto">
          <a:xfrm>
            <a:off x="4644008" y="4473263"/>
            <a:ext cx="4335214" cy="24027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0" fill="hold"/>
                                        <p:tgtEl>
                                          <p:spTgt spid="7"/>
                                        </p:tgtEl>
                                        <p:attrNameLst>
                                          <p:attrName>ppt_w</p:attrName>
                                        </p:attrNameLst>
                                      </p:cBhvr>
                                      <p:tavLst>
                                        <p:tav tm="0">
                                          <p:val>
                                            <p:strVal val="#ppt_w*0.70"/>
                                          </p:val>
                                        </p:tav>
                                        <p:tav tm="100000">
                                          <p:val>
                                            <p:strVal val="#ppt_w"/>
                                          </p:val>
                                        </p:tav>
                                      </p:tavLst>
                                    </p:anim>
                                    <p:anim calcmode="lin" valueType="num">
                                      <p:cBhvr>
                                        <p:cTn id="8" dur="3000" fill="hold"/>
                                        <p:tgtEl>
                                          <p:spTgt spid="7"/>
                                        </p:tgtEl>
                                        <p:attrNameLst>
                                          <p:attrName>ppt_h</p:attrName>
                                        </p:attrNameLst>
                                      </p:cBhvr>
                                      <p:tavLst>
                                        <p:tav tm="0">
                                          <p:val>
                                            <p:strVal val="#ppt_h"/>
                                          </p:val>
                                        </p:tav>
                                        <p:tav tm="100000">
                                          <p:val>
                                            <p:strVal val="#ppt_h"/>
                                          </p:val>
                                        </p:tav>
                                      </p:tavLst>
                                    </p:anim>
                                    <p:animEffect transition="in" filter="fade">
                                      <p:cBhvr>
                                        <p:cTn id="9" dur="3000"/>
                                        <p:tgtEl>
                                          <p:spTgt spid="7"/>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3000" fill="hold"/>
                                        <p:tgtEl>
                                          <p:spTgt spid="3"/>
                                        </p:tgtEl>
                                        <p:attrNameLst>
                                          <p:attrName>ppt_w</p:attrName>
                                        </p:attrNameLst>
                                      </p:cBhvr>
                                      <p:tavLst>
                                        <p:tav tm="0">
                                          <p:val>
                                            <p:strVal val="#ppt_w*0.70"/>
                                          </p:val>
                                        </p:tav>
                                        <p:tav tm="100000">
                                          <p:val>
                                            <p:strVal val="#ppt_w"/>
                                          </p:val>
                                        </p:tav>
                                      </p:tavLst>
                                    </p:anim>
                                    <p:anim calcmode="lin" valueType="num">
                                      <p:cBhvr>
                                        <p:cTn id="13" dur="3000" fill="hold"/>
                                        <p:tgtEl>
                                          <p:spTgt spid="3"/>
                                        </p:tgtEl>
                                        <p:attrNameLst>
                                          <p:attrName>ppt_h</p:attrName>
                                        </p:attrNameLst>
                                      </p:cBhvr>
                                      <p:tavLst>
                                        <p:tav tm="0">
                                          <p:val>
                                            <p:strVal val="#ppt_h"/>
                                          </p:val>
                                        </p:tav>
                                        <p:tav tm="100000">
                                          <p:val>
                                            <p:strVal val="#ppt_h"/>
                                          </p:val>
                                        </p:tav>
                                      </p:tavLst>
                                    </p:anim>
                                    <p:animEffect transition="in" filter="fade">
                                      <p:cBhvr>
                                        <p:cTn id="14" dur="30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3000" fill="hold"/>
                                        <p:tgtEl>
                                          <p:spTgt spid="8"/>
                                        </p:tgtEl>
                                        <p:attrNameLst>
                                          <p:attrName>ppt_w</p:attrName>
                                        </p:attrNameLst>
                                      </p:cBhvr>
                                      <p:tavLst>
                                        <p:tav tm="0">
                                          <p:val>
                                            <p:strVal val="#ppt_w*0.70"/>
                                          </p:val>
                                        </p:tav>
                                        <p:tav tm="100000">
                                          <p:val>
                                            <p:strVal val="#ppt_w"/>
                                          </p:val>
                                        </p:tav>
                                      </p:tavLst>
                                    </p:anim>
                                    <p:anim calcmode="lin" valueType="num">
                                      <p:cBhvr>
                                        <p:cTn id="18" dur="3000" fill="hold"/>
                                        <p:tgtEl>
                                          <p:spTgt spid="8"/>
                                        </p:tgtEl>
                                        <p:attrNameLst>
                                          <p:attrName>ppt_h</p:attrName>
                                        </p:attrNameLst>
                                      </p:cBhvr>
                                      <p:tavLst>
                                        <p:tav tm="0">
                                          <p:val>
                                            <p:strVal val="#ppt_h"/>
                                          </p:val>
                                        </p:tav>
                                        <p:tav tm="100000">
                                          <p:val>
                                            <p:strVal val="#ppt_h"/>
                                          </p:val>
                                        </p:tav>
                                      </p:tavLst>
                                    </p:anim>
                                    <p:animEffect transition="in" filter="fade">
                                      <p:cBhvr>
                                        <p:cTn id="19" dur="3000"/>
                                        <p:tgtEl>
                                          <p:spTgt spid="8"/>
                                        </p:tgtEl>
                                      </p:cBhvr>
                                    </p:animEffect>
                                  </p:childTnLst>
                                </p:cTn>
                              </p:par>
                              <p:par>
                                <p:cTn id="20" presetID="55"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3000" fill="hold"/>
                                        <p:tgtEl>
                                          <p:spTgt spid="9"/>
                                        </p:tgtEl>
                                        <p:attrNameLst>
                                          <p:attrName>ppt_w</p:attrName>
                                        </p:attrNameLst>
                                      </p:cBhvr>
                                      <p:tavLst>
                                        <p:tav tm="0">
                                          <p:val>
                                            <p:strVal val="#ppt_w*0.70"/>
                                          </p:val>
                                        </p:tav>
                                        <p:tav tm="100000">
                                          <p:val>
                                            <p:strVal val="#ppt_w"/>
                                          </p:val>
                                        </p:tav>
                                      </p:tavLst>
                                    </p:anim>
                                    <p:anim calcmode="lin" valueType="num">
                                      <p:cBhvr>
                                        <p:cTn id="23" dur="3000" fill="hold"/>
                                        <p:tgtEl>
                                          <p:spTgt spid="9"/>
                                        </p:tgtEl>
                                        <p:attrNameLst>
                                          <p:attrName>ppt_h</p:attrName>
                                        </p:attrNameLst>
                                      </p:cBhvr>
                                      <p:tavLst>
                                        <p:tav tm="0">
                                          <p:val>
                                            <p:strVal val="#ppt_h"/>
                                          </p:val>
                                        </p:tav>
                                        <p:tav tm="100000">
                                          <p:val>
                                            <p:strVal val="#ppt_h"/>
                                          </p:val>
                                        </p:tav>
                                      </p:tavLst>
                                    </p:anim>
                                    <p:animEffect transition="in" filter="fade">
                                      <p:cBhvr>
                                        <p:cTn id="24" dur="3000"/>
                                        <p:tgtEl>
                                          <p:spTgt spid="9"/>
                                        </p:tgtEl>
                                      </p:cBhvr>
                                    </p:animEffect>
                                  </p:childTnLst>
                                </p:cTn>
                              </p:par>
                              <p:par>
                                <p:cTn id="25" presetID="55"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p:cTn id="27" dur="3000" fill="hold"/>
                                        <p:tgtEl>
                                          <p:spTgt spid="1026"/>
                                        </p:tgtEl>
                                        <p:attrNameLst>
                                          <p:attrName>ppt_w</p:attrName>
                                        </p:attrNameLst>
                                      </p:cBhvr>
                                      <p:tavLst>
                                        <p:tav tm="0">
                                          <p:val>
                                            <p:strVal val="#ppt_w*0.70"/>
                                          </p:val>
                                        </p:tav>
                                        <p:tav tm="100000">
                                          <p:val>
                                            <p:strVal val="#ppt_w"/>
                                          </p:val>
                                        </p:tav>
                                      </p:tavLst>
                                    </p:anim>
                                    <p:anim calcmode="lin" valueType="num">
                                      <p:cBhvr>
                                        <p:cTn id="28" dur="3000" fill="hold"/>
                                        <p:tgtEl>
                                          <p:spTgt spid="1026"/>
                                        </p:tgtEl>
                                        <p:attrNameLst>
                                          <p:attrName>ppt_h</p:attrName>
                                        </p:attrNameLst>
                                      </p:cBhvr>
                                      <p:tavLst>
                                        <p:tav tm="0">
                                          <p:val>
                                            <p:strVal val="#ppt_h"/>
                                          </p:val>
                                        </p:tav>
                                        <p:tav tm="100000">
                                          <p:val>
                                            <p:strVal val="#ppt_h"/>
                                          </p:val>
                                        </p:tav>
                                      </p:tavLst>
                                    </p:anim>
                                    <p:animEffect transition="in" filter="fade">
                                      <p:cBhvr>
                                        <p:cTn id="29" dur="3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548680"/>
            <a:ext cx="8435280" cy="5577483"/>
          </a:xfrm>
        </p:spPr>
        <p:txBody>
          <a:bodyPr/>
          <a:lstStyle/>
          <a:p>
            <a:r>
              <a:rPr lang="fr-FR" dirty="0"/>
              <a:t>Décrivez le groupe d’amis  fréquenté par </a:t>
            </a:r>
            <a:r>
              <a:rPr lang="fr-FR" dirty="0" err="1" smtClean="0"/>
              <a:t>Marjane</a:t>
            </a:r>
            <a:r>
              <a:rPr lang="fr-FR" dirty="0" smtClean="0"/>
              <a:t> .</a:t>
            </a:r>
            <a:endParaRPr lang="fr-FR" dirty="0"/>
          </a:p>
          <a:p>
            <a:r>
              <a:rPr lang="fr-FR" dirty="0"/>
              <a:t>Quels changements va-t-elle opérer en vue d’une meilleure intégration au sein du groupe </a:t>
            </a:r>
            <a:r>
              <a:rPr lang="fr-FR" dirty="0" smtClean="0"/>
              <a:t>?</a:t>
            </a:r>
          </a:p>
          <a:p>
            <a:pPr marL="0" indent="0">
              <a:buNone/>
            </a:pPr>
            <a:r>
              <a:rPr lang="fr-FR" dirty="0" smtClean="0"/>
              <a:t> </a:t>
            </a:r>
            <a:endParaRPr lang="fr-FR" dirty="0"/>
          </a:p>
          <a:p>
            <a:r>
              <a:rPr lang="fr-FR" dirty="0" smtClean="0"/>
              <a:t>Quand </a:t>
            </a:r>
            <a:r>
              <a:rPr lang="fr-FR" dirty="0"/>
              <a:t>va-t-elle réellement affirmer son identité ? </a:t>
            </a:r>
          </a:p>
          <a:p>
            <a:r>
              <a:rPr lang="fr-FR" dirty="0"/>
              <a:t>En vous référant à l’analyse du poème de Léon Gontran Damas peut-on parler d’assimilation  de la part de </a:t>
            </a:r>
            <a:r>
              <a:rPr lang="fr-FR" dirty="0" err="1"/>
              <a:t>Marjane</a:t>
            </a:r>
            <a:r>
              <a:rPr lang="fr-FR" dirty="0"/>
              <a:t> ? </a:t>
            </a:r>
          </a:p>
          <a:p>
            <a:endParaRPr lang="fr-FR" dirty="0"/>
          </a:p>
        </p:txBody>
      </p:sp>
    </p:spTree>
    <p:extLst>
      <p:ext uri="{BB962C8B-B14F-4D97-AF65-F5344CB8AC3E}">
        <p14:creationId xmlns="" xmlns:p14="http://schemas.microsoft.com/office/powerpoint/2010/main" val="411687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
                                        <p:tgtEl>
                                          <p:spTgt spid="3">
                                            <p:txEl>
                                              <p:pRg st="0" end="0"/>
                                            </p:txEl>
                                          </p:spTgt>
                                        </p:tgtEl>
                                      </p:cBhvr>
                                    </p:animEffect>
                                    <p:anim calcmode="lin" valueType="num">
                                      <p:cBhvr>
                                        <p:cTn id="8" dur="8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8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2000"/>
                            </p:stCondLst>
                            <p:childTnLst>
                              <p:par>
                                <p:cTn id="13" presetID="43"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
                                        <p:tgtEl>
                                          <p:spTgt spid="3">
                                            <p:txEl>
                                              <p:pRg st="1" end="1"/>
                                            </p:txEl>
                                          </p:spTgt>
                                        </p:tgtEl>
                                      </p:cBhvr>
                                    </p:animEffect>
                                    <p:anim calcmode="lin" valueType="num">
                                      <p:cBhvr>
                                        <p:cTn id="16" dur="8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8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8" dur="1200" decel="50000" fill="hold">
                                          <p:stCondLst>
                                            <p:cond delay="8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1200" decel="50000" fill="hold">
                                          <p:stCondLst>
                                            <p:cond delay="8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0" fill="hold">
                            <p:stCondLst>
                              <p:cond delay="4000"/>
                            </p:stCondLst>
                            <p:childTnLst>
                              <p:par>
                                <p:cTn id="21" presetID="43"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
                                        <p:tgtEl>
                                          <p:spTgt spid="3">
                                            <p:txEl>
                                              <p:pRg st="2" end="2"/>
                                            </p:txEl>
                                          </p:spTgt>
                                        </p:tgtEl>
                                      </p:cBhvr>
                                    </p:animEffect>
                                    <p:anim calcmode="lin" valueType="num">
                                      <p:cBhvr>
                                        <p:cTn id="24" dur="8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8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6" dur="1200" decel="50000" fill="hold">
                                          <p:stCondLst>
                                            <p:cond delay="8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1200" decel="50000" fill="hold">
                                          <p:stCondLst>
                                            <p:cond delay="8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8" fill="hold">
                            <p:stCondLst>
                              <p:cond delay="6000"/>
                            </p:stCondLst>
                            <p:childTnLst>
                              <p:par>
                                <p:cTn id="29" presetID="43"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
                                        <p:tgtEl>
                                          <p:spTgt spid="3">
                                            <p:txEl>
                                              <p:pRg st="3" end="3"/>
                                            </p:txEl>
                                          </p:spTgt>
                                        </p:tgtEl>
                                      </p:cBhvr>
                                    </p:animEffect>
                                    <p:anim calcmode="lin" valueType="num">
                                      <p:cBhvr>
                                        <p:cTn id="32" dur="8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8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4" dur="1200" decel="50000" fill="hold">
                                          <p:stCondLst>
                                            <p:cond delay="8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5" dur="1200" decel="50000" fill="hold">
                                          <p:stCondLst>
                                            <p:cond delay="8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36" fill="hold">
                            <p:stCondLst>
                              <p:cond delay="8000"/>
                            </p:stCondLst>
                            <p:childTnLst>
                              <p:par>
                                <p:cTn id="37" presetID="43" presetClass="entr" presetSubtype="0" fill="hold" grpId="0"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00"/>
                                        <p:tgtEl>
                                          <p:spTgt spid="3">
                                            <p:txEl>
                                              <p:pRg st="4" end="4"/>
                                            </p:txEl>
                                          </p:spTgt>
                                        </p:tgtEl>
                                      </p:cBhvr>
                                    </p:animEffect>
                                    <p:anim calcmode="lin" valueType="num">
                                      <p:cBhvr>
                                        <p:cTn id="40" dur="8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8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42" dur="1200" decel="50000" fill="hold">
                                          <p:stCondLst>
                                            <p:cond delay="8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3" dur="1200" decel="50000" fill="hold">
                                          <p:stCondLst>
                                            <p:cond delay="8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620688"/>
            <a:ext cx="8229600" cy="5505475"/>
          </a:xfrm>
        </p:spPr>
        <p:txBody>
          <a:bodyPr>
            <a:normAutofit/>
          </a:bodyPr>
          <a:lstStyle/>
          <a:p>
            <a:r>
              <a:rPr lang="fr-FR" dirty="0"/>
              <a:t>Quand va-t-elle réellement affirmer son identité ? </a:t>
            </a:r>
            <a:endParaRPr lang="fr-FR" dirty="0" smtClean="0"/>
          </a:p>
          <a:p>
            <a:r>
              <a:rPr lang="fr-FR" u="sng" dirty="0" smtClean="0"/>
              <a:t>Ecriture</a:t>
            </a:r>
            <a:endParaRPr lang="fr-FR" u="sng" dirty="0"/>
          </a:p>
          <a:p>
            <a:r>
              <a:rPr lang="fr-FR" dirty="0"/>
              <a:t>La veille de son départ , la grand-mère de </a:t>
            </a:r>
            <a:r>
              <a:rPr lang="fr-FR" dirty="0" err="1"/>
              <a:t>Marjane</a:t>
            </a:r>
            <a:r>
              <a:rPr lang="fr-FR" dirty="0"/>
              <a:t> lui déclara : «  Reste toujours digne et intègre à toi-même » .</a:t>
            </a:r>
          </a:p>
          <a:p>
            <a:r>
              <a:rPr lang="fr-FR" dirty="0"/>
              <a:t>Si vous deviez </a:t>
            </a:r>
            <a:r>
              <a:rPr lang="fr-FR" dirty="0" smtClean="0"/>
              <a:t>quitter votre </a:t>
            </a:r>
            <a:r>
              <a:rPr lang="fr-FR" dirty="0"/>
              <a:t>région natale pour vos </a:t>
            </a:r>
            <a:r>
              <a:rPr lang="fr-FR" dirty="0" smtClean="0"/>
              <a:t>études </a:t>
            </a:r>
            <a:r>
              <a:rPr lang="fr-FR" dirty="0"/>
              <a:t>ou pour travailler </a:t>
            </a:r>
            <a:r>
              <a:rPr lang="fr-FR" dirty="0" smtClean="0"/>
              <a:t>seriez- </a:t>
            </a:r>
            <a:r>
              <a:rPr lang="fr-FR" dirty="0"/>
              <a:t>vous prêts à suivre ce conseil ? Seriez-vous tenter de vous assimiler </a:t>
            </a:r>
            <a:r>
              <a:rPr lang="fr-FR" dirty="0" smtClean="0"/>
              <a:t>à votre </a:t>
            </a:r>
            <a:r>
              <a:rPr lang="fr-FR" dirty="0"/>
              <a:t>pays d’accueil ? Pour vous assimilation rime t-elle forcément avec </a:t>
            </a:r>
            <a:r>
              <a:rPr lang="fr-FR" dirty="0" smtClean="0"/>
              <a:t>le reniement </a:t>
            </a:r>
            <a:r>
              <a:rPr lang="fr-FR" dirty="0"/>
              <a:t>de son identité ? </a:t>
            </a:r>
          </a:p>
          <a:p>
            <a:endParaRPr lang="fr-FR" dirty="0"/>
          </a:p>
        </p:txBody>
      </p:sp>
    </p:spTree>
    <p:extLst>
      <p:ext uri="{BB962C8B-B14F-4D97-AF65-F5344CB8AC3E}">
        <p14:creationId xmlns="" xmlns:p14="http://schemas.microsoft.com/office/powerpoint/2010/main" val="963534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Séance 5: Histoire des arts</a:t>
            </a:r>
            <a:endParaRPr lang="fr-FR" dirty="0"/>
          </a:p>
        </p:txBody>
      </p:sp>
      <p:sp>
        <p:nvSpPr>
          <p:cNvPr id="3" name="Espace réservé du contenu 2"/>
          <p:cNvSpPr>
            <a:spLocks noGrp="1"/>
          </p:cNvSpPr>
          <p:nvPr>
            <p:ph idx="1"/>
          </p:nvPr>
        </p:nvSpPr>
        <p:spPr/>
        <p:txBody>
          <a:bodyPr>
            <a:normAutofit fontScale="70000" lnSpcReduction="20000"/>
          </a:bodyPr>
          <a:lstStyle/>
          <a:p>
            <a:pPr algn="ctr">
              <a:buNone/>
            </a:pPr>
            <a:r>
              <a:rPr lang="fr-FR" sz="4000" dirty="0" smtClean="0"/>
              <a:t>Chanson </a:t>
            </a:r>
            <a:r>
              <a:rPr lang="fr-FR" sz="4000" b="1" dirty="0" smtClean="0">
                <a:solidFill>
                  <a:srgbClr val="FF0000"/>
                </a:solidFill>
              </a:rPr>
              <a:t>L’exil</a:t>
            </a:r>
            <a:r>
              <a:rPr lang="fr-FR" sz="4000" dirty="0" smtClean="0"/>
              <a:t> de Ralph Tamar</a:t>
            </a:r>
          </a:p>
          <a:p>
            <a:pPr algn="ctr">
              <a:buNone/>
            </a:pPr>
            <a:endParaRPr lang="fr-FR" sz="4000" dirty="0" smtClean="0"/>
          </a:p>
          <a:p>
            <a:pPr>
              <a:buNone/>
            </a:pPr>
            <a:r>
              <a:rPr lang="fr-FR" dirty="0" smtClean="0"/>
              <a:t>J’ai si longtemps rêvé de ce pays lointain</a:t>
            </a:r>
          </a:p>
          <a:p>
            <a:pPr>
              <a:buNone/>
            </a:pPr>
            <a:r>
              <a:rPr lang="fr-FR" dirty="0" smtClean="0"/>
              <a:t>Que j’ai réinventé ses bruits et ses parfums</a:t>
            </a:r>
          </a:p>
          <a:p>
            <a:pPr>
              <a:buNone/>
            </a:pPr>
            <a:r>
              <a:rPr lang="fr-FR" dirty="0" smtClean="0"/>
              <a:t>Les rythmes d’aujourd’hui mêlés aux sons d’hier</a:t>
            </a:r>
          </a:p>
          <a:p>
            <a:pPr>
              <a:buNone/>
            </a:pPr>
            <a:r>
              <a:rPr lang="fr-FR" dirty="0" smtClean="0"/>
              <a:t>Scandent ma nostalgie, réchauffent mon hiver.</a:t>
            </a:r>
          </a:p>
          <a:p>
            <a:pPr>
              <a:buNone/>
            </a:pPr>
            <a:r>
              <a:rPr lang="fr-FR" dirty="0" smtClean="0"/>
              <a:t>Parfois île-volcan</a:t>
            </a:r>
          </a:p>
          <a:p>
            <a:pPr>
              <a:buNone/>
            </a:pPr>
            <a:r>
              <a:rPr lang="fr-FR" dirty="0" smtClean="0"/>
              <a:t>Parfois île-fleurs</a:t>
            </a:r>
          </a:p>
          <a:p>
            <a:pPr>
              <a:buNone/>
            </a:pPr>
            <a:r>
              <a:rPr lang="fr-FR" dirty="0" smtClean="0"/>
              <a:t>J’en connais les beautés</a:t>
            </a:r>
          </a:p>
          <a:p>
            <a:pPr>
              <a:buNone/>
            </a:pPr>
            <a:r>
              <a:rPr lang="fr-FR" dirty="0" smtClean="0"/>
              <a:t>J’en connais les douleurs</a:t>
            </a:r>
          </a:p>
          <a:p>
            <a:pPr>
              <a:buNone/>
            </a:pPr>
            <a:r>
              <a:rPr lang="fr-FR" dirty="0" smtClean="0"/>
              <a:t>Des contes oubliés naissent du souvenir</a:t>
            </a:r>
          </a:p>
          <a:p>
            <a:pPr>
              <a:buNone/>
            </a:pPr>
            <a:r>
              <a:rPr lang="fr-FR" dirty="0" smtClean="0"/>
              <a:t>Entre les pleurs, on se prend à rire!</a:t>
            </a:r>
          </a:p>
          <a:p>
            <a:pPr>
              <a:buNone/>
            </a:pPr>
            <a:endParaRPr lang="fr-FR" dirty="0" smtClean="0"/>
          </a:p>
          <a:p>
            <a:pPr>
              <a:buNone/>
            </a:pPr>
            <a:r>
              <a:rPr lang="fr-FR" dirty="0" smtClean="0"/>
              <a:t>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770" decel="100000"/>
                                        <p:tgtEl>
                                          <p:spTgt spid="3">
                                            <p:txEl>
                                              <p:pRg st="0" end="0"/>
                                            </p:txEl>
                                          </p:spTgt>
                                        </p:tgtEl>
                                      </p:cBhvr>
                                    </p:animEffect>
                                    <p:animScale>
                                      <p:cBhvr>
                                        <p:cTn id="17" dur="770" decel="100000"/>
                                        <p:tgtEl>
                                          <p:spTgt spid="3">
                                            <p:txEl>
                                              <p:pRg st="0" end="0"/>
                                            </p:txEl>
                                          </p:spTgt>
                                        </p:tgtEl>
                                      </p:cBhvr>
                                      <p:from x="10000" y="10000"/>
                                      <p:to x="200000" y="450000"/>
                                    </p:animScale>
                                    <p:animScale>
                                      <p:cBhvr>
                                        <p:cTn id="18" dur="1230" accel="100000" fill="hold">
                                          <p:stCondLst>
                                            <p:cond delay="770"/>
                                          </p:stCondLst>
                                        </p:cTn>
                                        <p:tgtEl>
                                          <p:spTgt spid="3">
                                            <p:txEl>
                                              <p:pRg st="0" end="0"/>
                                            </p:txEl>
                                          </p:spTgt>
                                        </p:tgtEl>
                                      </p:cBhvr>
                                      <p:from x="200000" y="450000"/>
                                      <p:to x="100000" y="100000"/>
                                    </p:animScale>
                                    <p:set>
                                      <p:cBhvr>
                                        <p:cTn id="19" dur="770" fill="hold"/>
                                        <p:tgtEl>
                                          <p:spTgt spid="3">
                                            <p:txEl>
                                              <p:pRg st="0" end="0"/>
                                            </p:txEl>
                                          </p:spTgt>
                                        </p:tgtEl>
                                        <p:attrNameLst>
                                          <p:attrName>ppt_x</p:attrName>
                                        </p:attrNameLst>
                                      </p:cBhvr>
                                      <p:to>
                                        <p:strVal val="(0.5)"/>
                                      </p:to>
                                    </p:set>
                                    <p:anim from="(0.5)" to="(#ppt_x)" calcmode="lin" valueType="num">
                                      <p:cBhvr>
                                        <p:cTn id="20" dur="1230" accel="100000" fill="hold">
                                          <p:stCondLst>
                                            <p:cond delay="770"/>
                                          </p:stCondLst>
                                        </p:cTn>
                                        <p:tgtEl>
                                          <p:spTgt spid="3">
                                            <p:txEl>
                                              <p:pRg st="0" end="0"/>
                                            </p:txEl>
                                          </p:spTgt>
                                        </p:tgtEl>
                                        <p:attrNameLst>
                                          <p:attrName>ppt_x</p:attrName>
                                        </p:attrNameLst>
                                      </p:cBhvr>
                                    </p:anim>
                                    <p:set>
                                      <p:cBhvr>
                                        <p:cTn id="21" dur="770" fill="hold"/>
                                        <p:tgtEl>
                                          <p:spTgt spid="3">
                                            <p:txEl>
                                              <p:pRg st="0" end="0"/>
                                            </p:txEl>
                                          </p:spTgt>
                                        </p:tgtEl>
                                        <p:attrNameLst>
                                          <p:attrName>ppt_y</p:attrName>
                                        </p:attrNameLst>
                                      </p:cBhvr>
                                      <p:to>
                                        <p:strVal val="(#ppt_y+0.4)"/>
                                      </p:to>
                                    </p:set>
                                    <p:anim from="(#ppt_y+0.4)" to="(#ppt_y)" calcmode="lin" valueType="num">
                                      <p:cBhvr>
                                        <p:cTn id="22" dur="1230" accel="100000" fill="hold">
                                          <p:stCondLst>
                                            <p:cond delay="770"/>
                                          </p:stCondLst>
                                        </p:cTn>
                                        <p:tgtEl>
                                          <p:spTgt spid="3">
                                            <p:txEl>
                                              <p:pRg st="0" end="0"/>
                                            </p:txEl>
                                          </p:spTgt>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770" decel="100000"/>
                                        <p:tgtEl>
                                          <p:spTgt spid="3">
                                            <p:txEl>
                                              <p:pRg st="2" end="2"/>
                                            </p:txEl>
                                          </p:spTgt>
                                        </p:tgtEl>
                                      </p:cBhvr>
                                    </p:animEffect>
                                    <p:animScale>
                                      <p:cBhvr>
                                        <p:cTn id="26" dur="770" decel="100000"/>
                                        <p:tgtEl>
                                          <p:spTgt spid="3">
                                            <p:txEl>
                                              <p:pRg st="2" end="2"/>
                                            </p:txEl>
                                          </p:spTgt>
                                        </p:tgtEl>
                                      </p:cBhvr>
                                      <p:from x="10000" y="10000"/>
                                      <p:to x="200000" y="450000"/>
                                    </p:animScale>
                                    <p:animScale>
                                      <p:cBhvr>
                                        <p:cTn id="27" dur="1230" accel="100000" fill="hold">
                                          <p:stCondLst>
                                            <p:cond delay="770"/>
                                          </p:stCondLst>
                                        </p:cTn>
                                        <p:tgtEl>
                                          <p:spTgt spid="3">
                                            <p:txEl>
                                              <p:pRg st="2" end="2"/>
                                            </p:txEl>
                                          </p:spTgt>
                                        </p:tgtEl>
                                      </p:cBhvr>
                                      <p:from x="200000" y="450000"/>
                                      <p:to x="100000" y="100000"/>
                                    </p:animScale>
                                    <p:set>
                                      <p:cBhvr>
                                        <p:cTn id="28" dur="770" fill="hold"/>
                                        <p:tgtEl>
                                          <p:spTgt spid="3">
                                            <p:txEl>
                                              <p:pRg st="2" end="2"/>
                                            </p:txEl>
                                          </p:spTgt>
                                        </p:tgtEl>
                                        <p:attrNameLst>
                                          <p:attrName>ppt_x</p:attrName>
                                        </p:attrNameLst>
                                      </p:cBhvr>
                                      <p:to>
                                        <p:strVal val="(0.5)"/>
                                      </p:to>
                                    </p:set>
                                    <p:anim from="(0.5)" to="(#ppt_x)" calcmode="lin" valueType="num">
                                      <p:cBhvr>
                                        <p:cTn id="29" dur="1230" accel="100000" fill="hold">
                                          <p:stCondLst>
                                            <p:cond delay="770"/>
                                          </p:stCondLst>
                                        </p:cTn>
                                        <p:tgtEl>
                                          <p:spTgt spid="3">
                                            <p:txEl>
                                              <p:pRg st="2" end="2"/>
                                            </p:txEl>
                                          </p:spTgt>
                                        </p:tgtEl>
                                        <p:attrNameLst>
                                          <p:attrName>ppt_x</p:attrName>
                                        </p:attrNameLst>
                                      </p:cBhvr>
                                    </p:anim>
                                    <p:set>
                                      <p:cBhvr>
                                        <p:cTn id="30" dur="770" fill="hold"/>
                                        <p:tgtEl>
                                          <p:spTgt spid="3">
                                            <p:txEl>
                                              <p:pRg st="2" end="2"/>
                                            </p:txEl>
                                          </p:spTgt>
                                        </p:tgtEl>
                                        <p:attrNameLst>
                                          <p:attrName>ppt_y</p:attrName>
                                        </p:attrNameLst>
                                      </p:cBhvr>
                                      <p:to>
                                        <p:strVal val="(#ppt_y+0.4)"/>
                                      </p:to>
                                    </p:set>
                                    <p:anim from="(#ppt_y+0.4)" to="(#ppt_y)" calcmode="lin" valueType="num">
                                      <p:cBhvr>
                                        <p:cTn id="31" dur="1230" accel="100000" fill="hold">
                                          <p:stCondLst>
                                            <p:cond delay="770"/>
                                          </p:stCondLst>
                                        </p:cTn>
                                        <p:tgtEl>
                                          <p:spTgt spid="3">
                                            <p:txEl>
                                              <p:pRg st="2" end="2"/>
                                            </p:txEl>
                                          </p:spTgt>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770" decel="100000"/>
                                        <p:tgtEl>
                                          <p:spTgt spid="3">
                                            <p:txEl>
                                              <p:pRg st="3" end="3"/>
                                            </p:txEl>
                                          </p:spTgt>
                                        </p:tgtEl>
                                      </p:cBhvr>
                                    </p:animEffect>
                                    <p:animScale>
                                      <p:cBhvr>
                                        <p:cTn id="35" dur="770" decel="100000"/>
                                        <p:tgtEl>
                                          <p:spTgt spid="3">
                                            <p:txEl>
                                              <p:pRg st="3" end="3"/>
                                            </p:txEl>
                                          </p:spTgt>
                                        </p:tgtEl>
                                      </p:cBhvr>
                                      <p:from x="10000" y="10000"/>
                                      <p:to x="200000" y="450000"/>
                                    </p:animScale>
                                    <p:animScale>
                                      <p:cBhvr>
                                        <p:cTn id="36" dur="1230" accel="100000" fill="hold">
                                          <p:stCondLst>
                                            <p:cond delay="770"/>
                                          </p:stCondLst>
                                        </p:cTn>
                                        <p:tgtEl>
                                          <p:spTgt spid="3">
                                            <p:txEl>
                                              <p:pRg st="3" end="3"/>
                                            </p:txEl>
                                          </p:spTgt>
                                        </p:tgtEl>
                                      </p:cBhvr>
                                      <p:from x="200000" y="450000"/>
                                      <p:to x="100000" y="100000"/>
                                    </p:animScale>
                                    <p:set>
                                      <p:cBhvr>
                                        <p:cTn id="37" dur="770" fill="hold"/>
                                        <p:tgtEl>
                                          <p:spTgt spid="3">
                                            <p:txEl>
                                              <p:pRg st="3" end="3"/>
                                            </p:txEl>
                                          </p:spTgt>
                                        </p:tgtEl>
                                        <p:attrNameLst>
                                          <p:attrName>ppt_x</p:attrName>
                                        </p:attrNameLst>
                                      </p:cBhvr>
                                      <p:to>
                                        <p:strVal val="(0.5)"/>
                                      </p:to>
                                    </p:set>
                                    <p:anim from="(0.5)" to="(#ppt_x)" calcmode="lin" valueType="num">
                                      <p:cBhvr>
                                        <p:cTn id="38" dur="1230" accel="100000" fill="hold">
                                          <p:stCondLst>
                                            <p:cond delay="770"/>
                                          </p:stCondLst>
                                        </p:cTn>
                                        <p:tgtEl>
                                          <p:spTgt spid="3">
                                            <p:txEl>
                                              <p:pRg st="3" end="3"/>
                                            </p:txEl>
                                          </p:spTgt>
                                        </p:tgtEl>
                                        <p:attrNameLst>
                                          <p:attrName>ppt_x</p:attrName>
                                        </p:attrNameLst>
                                      </p:cBhvr>
                                    </p:anim>
                                    <p:set>
                                      <p:cBhvr>
                                        <p:cTn id="39" dur="770" fill="hold"/>
                                        <p:tgtEl>
                                          <p:spTgt spid="3">
                                            <p:txEl>
                                              <p:pRg st="3" end="3"/>
                                            </p:txEl>
                                          </p:spTgt>
                                        </p:tgtEl>
                                        <p:attrNameLst>
                                          <p:attrName>ppt_y</p:attrName>
                                        </p:attrNameLst>
                                      </p:cBhvr>
                                      <p:to>
                                        <p:strVal val="(#ppt_y+0.4)"/>
                                      </p:to>
                                    </p:set>
                                    <p:anim from="(#ppt_y+0.4)" to="(#ppt_y)" calcmode="lin" valueType="num">
                                      <p:cBhvr>
                                        <p:cTn id="40" dur="1230" accel="100000" fill="hold">
                                          <p:stCondLst>
                                            <p:cond delay="770"/>
                                          </p:stCondLst>
                                        </p:cTn>
                                        <p:tgtEl>
                                          <p:spTgt spid="3">
                                            <p:txEl>
                                              <p:pRg st="3" end="3"/>
                                            </p:txEl>
                                          </p:spTgt>
                                        </p:tgtEl>
                                        <p:attrNameLst>
                                          <p:attrName>ppt_y</p:attrName>
                                        </p:attrNameLst>
                                      </p:cBhvr>
                                    </p:anim>
                                  </p:childTnLst>
                                </p:cTn>
                              </p:par>
                              <p:par>
                                <p:cTn id="41" presetID="51" presetClass="entr" presetSubtype="0" fill="hold" grpId="0"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770" decel="100000"/>
                                        <p:tgtEl>
                                          <p:spTgt spid="3">
                                            <p:txEl>
                                              <p:pRg st="4" end="4"/>
                                            </p:txEl>
                                          </p:spTgt>
                                        </p:tgtEl>
                                      </p:cBhvr>
                                    </p:animEffect>
                                    <p:animScale>
                                      <p:cBhvr>
                                        <p:cTn id="44" dur="770" decel="100000"/>
                                        <p:tgtEl>
                                          <p:spTgt spid="3">
                                            <p:txEl>
                                              <p:pRg st="4" end="4"/>
                                            </p:txEl>
                                          </p:spTgt>
                                        </p:tgtEl>
                                      </p:cBhvr>
                                      <p:from x="10000" y="10000"/>
                                      <p:to x="200000" y="450000"/>
                                    </p:animScale>
                                    <p:animScale>
                                      <p:cBhvr>
                                        <p:cTn id="45" dur="1230" accel="100000" fill="hold">
                                          <p:stCondLst>
                                            <p:cond delay="770"/>
                                          </p:stCondLst>
                                        </p:cTn>
                                        <p:tgtEl>
                                          <p:spTgt spid="3">
                                            <p:txEl>
                                              <p:pRg st="4" end="4"/>
                                            </p:txEl>
                                          </p:spTgt>
                                        </p:tgtEl>
                                      </p:cBhvr>
                                      <p:from x="200000" y="450000"/>
                                      <p:to x="100000" y="100000"/>
                                    </p:animScale>
                                    <p:set>
                                      <p:cBhvr>
                                        <p:cTn id="46" dur="770" fill="hold"/>
                                        <p:tgtEl>
                                          <p:spTgt spid="3">
                                            <p:txEl>
                                              <p:pRg st="4" end="4"/>
                                            </p:txEl>
                                          </p:spTgt>
                                        </p:tgtEl>
                                        <p:attrNameLst>
                                          <p:attrName>ppt_x</p:attrName>
                                        </p:attrNameLst>
                                      </p:cBhvr>
                                      <p:to>
                                        <p:strVal val="(0.5)"/>
                                      </p:to>
                                    </p:set>
                                    <p:anim from="(0.5)" to="(#ppt_x)" calcmode="lin" valueType="num">
                                      <p:cBhvr>
                                        <p:cTn id="47" dur="1230" accel="100000" fill="hold">
                                          <p:stCondLst>
                                            <p:cond delay="770"/>
                                          </p:stCondLst>
                                        </p:cTn>
                                        <p:tgtEl>
                                          <p:spTgt spid="3">
                                            <p:txEl>
                                              <p:pRg st="4" end="4"/>
                                            </p:txEl>
                                          </p:spTgt>
                                        </p:tgtEl>
                                        <p:attrNameLst>
                                          <p:attrName>ppt_x</p:attrName>
                                        </p:attrNameLst>
                                      </p:cBhvr>
                                    </p:anim>
                                    <p:set>
                                      <p:cBhvr>
                                        <p:cTn id="48" dur="770" fill="hold"/>
                                        <p:tgtEl>
                                          <p:spTgt spid="3">
                                            <p:txEl>
                                              <p:pRg st="4" end="4"/>
                                            </p:txEl>
                                          </p:spTgt>
                                        </p:tgtEl>
                                        <p:attrNameLst>
                                          <p:attrName>ppt_y</p:attrName>
                                        </p:attrNameLst>
                                      </p:cBhvr>
                                      <p:to>
                                        <p:strVal val="(#ppt_y+0.4)"/>
                                      </p:to>
                                    </p:set>
                                    <p:anim from="(#ppt_y+0.4)" to="(#ppt_y)" calcmode="lin" valueType="num">
                                      <p:cBhvr>
                                        <p:cTn id="49" dur="1230" accel="100000" fill="hold">
                                          <p:stCondLst>
                                            <p:cond delay="770"/>
                                          </p:stCondLst>
                                        </p:cTn>
                                        <p:tgtEl>
                                          <p:spTgt spid="3">
                                            <p:txEl>
                                              <p:pRg st="4" end="4"/>
                                            </p:txEl>
                                          </p:spTgt>
                                        </p:tgtEl>
                                        <p:attrNameLst>
                                          <p:attrName>ppt_y</p:attrName>
                                        </p:attrNameLst>
                                      </p:cBhvr>
                                    </p:anim>
                                  </p:childTnLst>
                                </p:cTn>
                              </p:par>
                              <p:par>
                                <p:cTn id="50" presetID="51" presetClass="entr" presetSubtype="0" fill="hold" grpId="0" nodeType="with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Effect transition="in" filter="fade">
                                      <p:cBhvr>
                                        <p:cTn id="52" dur="770" decel="100000"/>
                                        <p:tgtEl>
                                          <p:spTgt spid="3">
                                            <p:txEl>
                                              <p:pRg st="5" end="5"/>
                                            </p:txEl>
                                          </p:spTgt>
                                        </p:tgtEl>
                                      </p:cBhvr>
                                    </p:animEffect>
                                    <p:animScale>
                                      <p:cBhvr>
                                        <p:cTn id="53" dur="770" decel="100000"/>
                                        <p:tgtEl>
                                          <p:spTgt spid="3">
                                            <p:txEl>
                                              <p:pRg st="5" end="5"/>
                                            </p:txEl>
                                          </p:spTgt>
                                        </p:tgtEl>
                                      </p:cBhvr>
                                      <p:from x="10000" y="10000"/>
                                      <p:to x="200000" y="450000"/>
                                    </p:animScale>
                                    <p:animScale>
                                      <p:cBhvr>
                                        <p:cTn id="54" dur="1230" accel="100000" fill="hold">
                                          <p:stCondLst>
                                            <p:cond delay="770"/>
                                          </p:stCondLst>
                                        </p:cTn>
                                        <p:tgtEl>
                                          <p:spTgt spid="3">
                                            <p:txEl>
                                              <p:pRg st="5" end="5"/>
                                            </p:txEl>
                                          </p:spTgt>
                                        </p:tgtEl>
                                      </p:cBhvr>
                                      <p:from x="200000" y="450000"/>
                                      <p:to x="100000" y="100000"/>
                                    </p:animScale>
                                    <p:set>
                                      <p:cBhvr>
                                        <p:cTn id="55" dur="770" fill="hold"/>
                                        <p:tgtEl>
                                          <p:spTgt spid="3">
                                            <p:txEl>
                                              <p:pRg st="5" end="5"/>
                                            </p:txEl>
                                          </p:spTgt>
                                        </p:tgtEl>
                                        <p:attrNameLst>
                                          <p:attrName>ppt_x</p:attrName>
                                        </p:attrNameLst>
                                      </p:cBhvr>
                                      <p:to>
                                        <p:strVal val="(0.5)"/>
                                      </p:to>
                                    </p:set>
                                    <p:anim from="(0.5)" to="(#ppt_x)" calcmode="lin" valueType="num">
                                      <p:cBhvr>
                                        <p:cTn id="56" dur="1230" accel="100000" fill="hold">
                                          <p:stCondLst>
                                            <p:cond delay="770"/>
                                          </p:stCondLst>
                                        </p:cTn>
                                        <p:tgtEl>
                                          <p:spTgt spid="3">
                                            <p:txEl>
                                              <p:pRg st="5" end="5"/>
                                            </p:txEl>
                                          </p:spTgt>
                                        </p:tgtEl>
                                        <p:attrNameLst>
                                          <p:attrName>ppt_x</p:attrName>
                                        </p:attrNameLst>
                                      </p:cBhvr>
                                    </p:anim>
                                    <p:set>
                                      <p:cBhvr>
                                        <p:cTn id="57" dur="770" fill="hold"/>
                                        <p:tgtEl>
                                          <p:spTgt spid="3">
                                            <p:txEl>
                                              <p:pRg st="5" end="5"/>
                                            </p:txEl>
                                          </p:spTgt>
                                        </p:tgtEl>
                                        <p:attrNameLst>
                                          <p:attrName>ppt_y</p:attrName>
                                        </p:attrNameLst>
                                      </p:cBhvr>
                                      <p:to>
                                        <p:strVal val="(#ppt_y+0.4)"/>
                                      </p:to>
                                    </p:set>
                                    <p:anim from="(#ppt_y+0.4)" to="(#ppt_y)" calcmode="lin" valueType="num">
                                      <p:cBhvr>
                                        <p:cTn id="58" dur="1230" accel="100000" fill="hold">
                                          <p:stCondLst>
                                            <p:cond delay="770"/>
                                          </p:stCondLst>
                                        </p:cTn>
                                        <p:tgtEl>
                                          <p:spTgt spid="3">
                                            <p:txEl>
                                              <p:pRg st="5" end="5"/>
                                            </p:txEl>
                                          </p:spTgt>
                                        </p:tgtEl>
                                        <p:attrNameLst>
                                          <p:attrName>ppt_y</p:attrName>
                                        </p:attrNameLst>
                                      </p:cBhvr>
                                    </p:anim>
                                  </p:childTnLst>
                                </p:cTn>
                              </p:par>
                              <p:par>
                                <p:cTn id="59" presetID="51" presetClass="entr" presetSubtype="0" fill="hold" grpId="0" nodeType="with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fade">
                                      <p:cBhvr>
                                        <p:cTn id="61" dur="770" decel="100000"/>
                                        <p:tgtEl>
                                          <p:spTgt spid="3">
                                            <p:txEl>
                                              <p:pRg st="6" end="6"/>
                                            </p:txEl>
                                          </p:spTgt>
                                        </p:tgtEl>
                                      </p:cBhvr>
                                    </p:animEffect>
                                    <p:animScale>
                                      <p:cBhvr>
                                        <p:cTn id="62" dur="770" decel="100000"/>
                                        <p:tgtEl>
                                          <p:spTgt spid="3">
                                            <p:txEl>
                                              <p:pRg st="6" end="6"/>
                                            </p:txEl>
                                          </p:spTgt>
                                        </p:tgtEl>
                                      </p:cBhvr>
                                      <p:from x="10000" y="10000"/>
                                      <p:to x="200000" y="450000"/>
                                    </p:animScale>
                                    <p:animScale>
                                      <p:cBhvr>
                                        <p:cTn id="63" dur="1230" accel="100000" fill="hold">
                                          <p:stCondLst>
                                            <p:cond delay="770"/>
                                          </p:stCondLst>
                                        </p:cTn>
                                        <p:tgtEl>
                                          <p:spTgt spid="3">
                                            <p:txEl>
                                              <p:pRg st="6" end="6"/>
                                            </p:txEl>
                                          </p:spTgt>
                                        </p:tgtEl>
                                      </p:cBhvr>
                                      <p:from x="200000" y="450000"/>
                                      <p:to x="100000" y="100000"/>
                                    </p:animScale>
                                    <p:set>
                                      <p:cBhvr>
                                        <p:cTn id="64" dur="770" fill="hold"/>
                                        <p:tgtEl>
                                          <p:spTgt spid="3">
                                            <p:txEl>
                                              <p:pRg st="6" end="6"/>
                                            </p:txEl>
                                          </p:spTgt>
                                        </p:tgtEl>
                                        <p:attrNameLst>
                                          <p:attrName>ppt_x</p:attrName>
                                        </p:attrNameLst>
                                      </p:cBhvr>
                                      <p:to>
                                        <p:strVal val="(0.5)"/>
                                      </p:to>
                                    </p:set>
                                    <p:anim from="(0.5)" to="(#ppt_x)" calcmode="lin" valueType="num">
                                      <p:cBhvr>
                                        <p:cTn id="65" dur="1230" accel="100000" fill="hold">
                                          <p:stCondLst>
                                            <p:cond delay="770"/>
                                          </p:stCondLst>
                                        </p:cTn>
                                        <p:tgtEl>
                                          <p:spTgt spid="3">
                                            <p:txEl>
                                              <p:pRg st="6" end="6"/>
                                            </p:txEl>
                                          </p:spTgt>
                                        </p:tgtEl>
                                        <p:attrNameLst>
                                          <p:attrName>ppt_x</p:attrName>
                                        </p:attrNameLst>
                                      </p:cBhvr>
                                    </p:anim>
                                    <p:set>
                                      <p:cBhvr>
                                        <p:cTn id="66" dur="770" fill="hold"/>
                                        <p:tgtEl>
                                          <p:spTgt spid="3">
                                            <p:txEl>
                                              <p:pRg st="6" end="6"/>
                                            </p:txEl>
                                          </p:spTgt>
                                        </p:tgtEl>
                                        <p:attrNameLst>
                                          <p:attrName>ppt_y</p:attrName>
                                        </p:attrNameLst>
                                      </p:cBhvr>
                                      <p:to>
                                        <p:strVal val="(#ppt_y+0.4)"/>
                                      </p:to>
                                    </p:set>
                                    <p:anim from="(#ppt_y+0.4)" to="(#ppt_y)" calcmode="lin" valueType="num">
                                      <p:cBhvr>
                                        <p:cTn id="67" dur="1230" accel="100000" fill="hold">
                                          <p:stCondLst>
                                            <p:cond delay="770"/>
                                          </p:stCondLst>
                                        </p:cTn>
                                        <p:tgtEl>
                                          <p:spTgt spid="3">
                                            <p:txEl>
                                              <p:pRg st="6" end="6"/>
                                            </p:txEl>
                                          </p:spTgt>
                                        </p:tgtEl>
                                        <p:attrNameLst>
                                          <p:attrName>ppt_y</p:attrName>
                                        </p:attrNameLst>
                                      </p:cBhvr>
                                    </p:anim>
                                  </p:childTnLst>
                                </p:cTn>
                              </p:par>
                              <p:par>
                                <p:cTn id="68" presetID="51" presetClass="entr" presetSubtype="0" fill="hold" grpId="0" nodeType="withEffect">
                                  <p:stCondLst>
                                    <p:cond delay="0"/>
                                  </p:stCondLst>
                                  <p:childTnLst>
                                    <p:set>
                                      <p:cBhvr>
                                        <p:cTn id="69" dur="1" fill="hold">
                                          <p:stCondLst>
                                            <p:cond delay="0"/>
                                          </p:stCondLst>
                                        </p:cTn>
                                        <p:tgtEl>
                                          <p:spTgt spid="3">
                                            <p:txEl>
                                              <p:pRg st="7" end="7"/>
                                            </p:txEl>
                                          </p:spTgt>
                                        </p:tgtEl>
                                        <p:attrNameLst>
                                          <p:attrName>style.visibility</p:attrName>
                                        </p:attrNameLst>
                                      </p:cBhvr>
                                      <p:to>
                                        <p:strVal val="visible"/>
                                      </p:to>
                                    </p:set>
                                    <p:animEffect transition="in" filter="fade">
                                      <p:cBhvr>
                                        <p:cTn id="70" dur="770" decel="100000"/>
                                        <p:tgtEl>
                                          <p:spTgt spid="3">
                                            <p:txEl>
                                              <p:pRg st="7" end="7"/>
                                            </p:txEl>
                                          </p:spTgt>
                                        </p:tgtEl>
                                      </p:cBhvr>
                                    </p:animEffect>
                                    <p:animScale>
                                      <p:cBhvr>
                                        <p:cTn id="71" dur="770" decel="100000"/>
                                        <p:tgtEl>
                                          <p:spTgt spid="3">
                                            <p:txEl>
                                              <p:pRg st="7" end="7"/>
                                            </p:txEl>
                                          </p:spTgt>
                                        </p:tgtEl>
                                      </p:cBhvr>
                                      <p:from x="10000" y="10000"/>
                                      <p:to x="200000" y="450000"/>
                                    </p:animScale>
                                    <p:animScale>
                                      <p:cBhvr>
                                        <p:cTn id="72" dur="1230" accel="100000" fill="hold">
                                          <p:stCondLst>
                                            <p:cond delay="770"/>
                                          </p:stCondLst>
                                        </p:cTn>
                                        <p:tgtEl>
                                          <p:spTgt spid="3">
                                            <p:txEl>
                                              <p:pRg st="7" end="7"/>
                                            </p:txEl>
                                          </p:spTgt>
                                        </p:tgtEl>
                                      </p:cBhvr>
                                      <p:from x="200000" y="450000"/>
                                      <p:to x="100000" y="100000"/>
                                    </p:animScale>
                                    <p:set>
                                      <p:cBhvr>
                                        <p:cTn id="73" dur="770" fill="hold"/>
                                        <p:tgtEl>
                                          <p:spTgt spid="3">
                                            <p:txEl>
                                              <p:pRg st="7" end="7"/>
                                            </p:txEl>
                                          </p:spTgt>
                                        </p:tgtEl>
                                        <p:attrNameLst>
                                          <p:attrName>ppt_x</p:attrName>
                                        </p:attrNameLst>
                                      </p:cBhvr>
                                      <p:to>
                                        <p:strVal val="(0.5)"/>
                                      </p:to>
                                    </p:set>
                                    <p:anim from="(0.5)" to="(#ppt_x)" calcmode="lin" valueType="num">
                                      <p:cBhvr>
                                        <p:cTn id="74" dur="1230" accel="100000" fill="hold">
                                          <p:stCondLst>
                                            <p:cond delay="770"/>
                                          </p:stCondLst>
                                        </p:cTn>
                                        <p:tgtEl>
                                          <p:spTgt spid="3">
                                            <p:txEl>
                                              <p:pRg st="7" end="7"/>
                                            </p:txEl>
                                          </p:spTgt>
                                        </p:tgtEl>
                                        <p:attrNameLst>
                                          <p:attrName>ppt_x</p:attrName>
                                        </p:attrNameLst>
                                      </p:cBhvr>
                                    </p:anim>
                                    <p:set>
                                      <p:cBhvr>
                                        <p:cTn id="75" dur="770" fill="hold"/>
                                        <p:tgtEl>
                                          <p:spTgt spid="3">
                                            <p:txEl>
                                              <p:pRg st="7" end="7"/>
                                            </p:txEl>
                                          </p:spTgt>
                                        </p:tgtEl>
                                        <p:attrNameLst>
                                          <p:attrName>ppt_y</p:attrName>
                                        </p:attrNameLst>
                                      </p:cBhvr>
                                      <p:to>
                                        <p:strVal val="(#ppt_y+0.4)"/>
                                      </p:to>
                                    </p:set>
                                    <p:anim from="(#ppt_y+0.4)" to="(#ppt_y)" calcmode="lin" valueType="num">
                                      <p:cBhvr>
                                        <p:cTn id="76" dur="1230" accel="100000" fill="hold">
                                          <p:stCondLst>
                                            <p:cond delay="770"/>
                                          </p:stCondLst>
                                        </p:cTn>
                                        <p:tgtEl>
                                          <p:spTgt spid="3">
                                            <p:txEl>
                                              <p:pRg st="7" end="7"/>
                                            </p:txEl>
                                          </p:spTgt>
                                        </p:tgtEl>
                                        <p:attrNameLst>
                                          <p:attrName>ppt_y</p:attrName>
                                        </p:attrNameLst>
                                      </p:cBhvr>
                                    </p:anim>
                                  </p:childTnLst>
                                </p:cTn>
                              </p:par>
                              <p:par>
                                <p:cTn id="77" presetID="51" presetClass="entr" presetSubtype="0" fill="hold" grpId="0" nodeType="withEffect">
                                  <p:stCondLst>
                                    <p:cond delay="0"/>
                                  </p:stCondLst>
                                  <p:childTnLst>
                                    <p:set>
                                      <p:cBhvr>
                                        <p:cTn id="78" dur="1" fill="hold">
                                          <p:stCondLst>
                                            <p:cond delay="0"/>
                                          </p:stCondLst>
                                        </p:cTn>
                                        <p:tgtEl>
                                          <p:spTgt spid="3">
                                            <p:txEl>
                                              <p:pRg st="8" end="8"/>
                                            </p:txEl>
                                          </p:spTgt>
                                        </p:tgtEl>
                                        <p:attrNameLst>
                                          <p:attrName>style.visibility</p:attrName>
                                        </p:attrNameLst>
                                      </p:cBhvr>
                                      <p:to>
                                        <p:strVal val="visible"/>
                                      </p:to>
                                    </p:set>
                                    <p:animEffect transition="in" filter="fade">
                                      <p:cBhvr>
                                        <p:cTn id="79" dur="770" decel="100000"/>
                                        <p:tgtEl>
                                          <p:spTgt spid="3">
                                            <p:txEl>
                                              <p:pRg st="8" end="8"/>
                                            </p:txEl>
                                          </p:spTgt>
                                        </p:tgtEl>
                                      </p:cBhvr>
                                    </p:animEffect>
                                    <p:animScale>
                                      <p:cBhvr>
                                        <p:cTn id="80" dur="770" decel="100000"/>
                                        <p:tgtEl>
                                          <p:spTgt spid="3">
                                            <p:txEl>
                                              <p:pRg st="8" end="8"/>
                                            </p:txEl>
                                          </p:spTgt>
                                        </p:tgtEl>
                                      </p:cBhvr>
                                      <p:from x="10000" y="10000"/>
                                      <p:to x="200000" y="450000"/>
                                    </p:animScale>
                                    <p:animScale>
                                      <p:cBhvr>
                                        <p:cTn id="81" dur="1230" accel="100000" fill="hold">
                                          <p:stCondLst>
                                            <p:cond delay="770"/>
                                          </p:stCondLst>
                                        </p:cTn>
                                        <p:tgtEl>
                                          <p:spTgt spid="3">
                                            <p:txEl>
                                              <p:pRg st="8" end="8"/>
                                            </p:txEl>
                                          </p:spTgt>
                                        </p:tgtEl>
                                      </p:cBhvr>
                                      <p:from x="200000" y="450000"/>
                                      <p:to x="100000" y="100000"/>
                                    </p:animScale>
                                    <p:set>
                                      <p:cBhvr>
                                        <p:cTn id="82" dur="770" fill="hold"/>
                                        <p:tgtEl>
                                          <p:spTgt spid="3">
                                            <p:txEl>
                                              <p:pRg st="8" end="8"/>
                                            </p:txEl>
                                          </p:spTgt>
                                        </p:tgtEl>
                                        <p:attrNameLst>
                                          <p:attrName>ppt_x</p:attrName>
                                        </p:attrNameLst>
                                      </p:cBhvr>
                                      <p:to>
                                        <p:strVal val="(0.5)"/>
                                      </p:to>
                                    </p:set>
                                    <p:anim from="(0.5)" to="(#ppt_x)" calcmode="lin" valueType="num">
                                      <p:cBhvr>
                                        <p:cTn id="83" dur="1230" accel="100000" fill="hold">
                                          <p:stCondLst>
                                            <p:cond delay="770"/>
                                          </p:stCondLst>
                                        </p:cTn>
                                        <p:tgtEl>
                                          <p:spTgt spid="3">
                                            <p:txEl>
                                              <p:pRg st="8" end="8"/>
                                            </p:txEl>
                                          </p:spTgt>
                                        </p:tgtEl>
                                        <p:attrNameLst>
                                          <p:attrName>ppt_x</p:attrName>
                                        </p:attrNameLst>
                                      </p:cBhvr>
                                    </p:anim>
                                    <p:set>
                                      <p:cBhvr>
                                        <p:cTn id="84" dur="770" fill="hold"/>
                                        <p:tgtEl>
                                          <p:spTgt spid="3">
                                            <p:txEl>
                                              <p:pRg st="8" end="8"/>
                                            </p:txEl>
                                          </p:spTgt>
                                        </p:tgtEl>
                                        <p:attrNameLst>
                                          <p:attrName>ppt_y</p:attrName>
                                        </p:attrNameLst>
                                      </p:cBhvr>
                                      <p:to>
                                        <p:strVal val="(#ppt_y+0.4)"/>
                                      </p:to>
                                    </p:set>
                                    <p:anim from="(#ppt_y+0.4)" to="(#ppt_y)" calcmode="lin" valueType="num">
                                      <p:cBhvr>
                                        <p:cTn id="85" dur="1230" accel="100000" fill="hold">
                                          <p:stCondLst>
                                            <p:cond delay="770"/>
                                          </p:stCondLst>
                                        </p:cTn>
                                        <p:tgtEl>
                                          <p:spTgt spid="3">
                                            <p:txEl>
                                              <p:pRg st="8" end="8"/>
                                            </p:txEl>
                                          </p:spTgt>
                                        </p:tgtEl>
                                        <p:attrNameLst>
                                          <p:attrName>ppt_y</p:attrName>
                                        </p:attrNameLst>
                                      </p:cBhvr>
                                    </p:anim>
                                  </p:childTnLst>
                                </p:cTn>
                              </p:par>
                              <p:par>
                                <p:cTn id="86" presetID="51" presetClass="entr" presetSubtype="0" fill="hold" grpId="0" nodeType="withEffect">
                                  <p:stCondLst>
                                    <p:cond delay="0"/>
                                  </p:stCondLst>
                                  <p:childTnLst>
                                    <p:set>
                                      <p:cBhvr>
                                        <p:cTn id="87" dur="1" fill="hold">
                                          <p:stCondLst>
                                            <p:cond delay="0"/>
                                          </p:stCondLst>
                                        </p:cTn>
                                        <p:tgtEl>
                                          <p:spTgt spid="3">
                                            <p:txEl>
                                              <p:pRg st="9" end="9"/>
                                            </p:txEl>
                                          </p:spTgt>
                                        </p:tgtEl>
                                        <p:attrNameLst>
                                          <p:attrName>style.visibility</p:attrName>
                                        </p:attrNameLst>
                                      </p:cBhvr>
                                      <p:to>
                                        <p:strVal val="visible"/>
                                      </p:to>
                                    </p:set>
                                    <p:animEffect transition="in" filter="fade">
                                      <p:cBhvr>
                                        <p:cTn id="88" dur="770" decel="100000"/>
                                        <p:tgtEl>
                                          <p:spTgt spid="3">
                                            <p:txEl>
                                              <p:pRg st="9" end="9"/>
                                            </p:txEl>
                                          </p:spTgt>
                                        </p:tgtEl>
                                      </p:cBhvr>
                                    </p:animEffect>
                                    <p:animScale>
                                      <p:cBhvr>
                                        <p:cTn id="89" dur="770" decel="100000"/>
                                        <p:tgtEl>
                                          <p:spTgt spid="3">
                                            <p:txEl>
                                              <p:pRg st="9" end="9"/>
                                            </p:txEl>
                                          </p:spTgt>
                                        </p:tgtEl>
                                      </p:cBhvr>
                                      <p:from x="10000" y="10000"/>
                                      <p:to x="200000" y="450000"/>
                                    </p:animScale>
                                    <p:animScale>
                                      <p:cBhvr>
                                        <p:cTn id="90" dur="1230" accel="100000" fill="hold">
                                          <p:stCondLst>
                                            <p:cond delay="770"/>
                                          </p:stCondLst>
                                        </p:cTn>
                                        <p:tgtEl>
                                          <p:spTgt spid="3">
                                            <p:txEl>
                                              <p:pRg st="9" end="9"/>
                                            </p:txEl>
                                          </p:spTgt>
                                        </p:tgtEl>
                                      </p:cBhvr>
                                      <p:from x="200000" y="450000"/>
                                      <p:to x="100000" y="100000"/>
                                    </p:animScale>
                                    <p:set>
                                      <p:cBhvr>
                                        <p:cTn id="91" dur="770" fill="hold"/>
                                        <p:tgtEl>
                                          <p:spTgt spid="3">
                                            <p:txEl>
                                              <p:pRg st="9" end="9"/>
                                            </p:txEl>
                                          </p:spTgt>
                                        </p:tgtEl>
                                        <p:attrNameLst>
                                          <p:attrName>ppt_x</p:attrName>
                                        </p:attrNameLst>
                                      </p:cBhvr>
                                      <p:to>
                                        <p:strVal val="(0.5)"/>
                                      </p:to>
                                    </p:set>
                                    <p:anim from="(0.5)" to="(#ppt_x)" calcmode="lin" valueType="num">
                                      <p:cBhvr>
                                        <p:cTn id="92" dur="1230" accel="100000" fill="hold">
                                          <p:stCondLst>
                                            <p:cond delay="770"/>
                                          </p:stCondLst>
                                        </p:cTn>
                                        <p:tgtEl>
                                          <p:spTgt spid="3">
                                            <p:txEl>
                                              <p:pRg st="9" end="9"/>
                                            </p:txEl>
                                          </p:spTgt>
                                        </p:tgtEl>
                                        <p:attrNameLst>
                                          <p:attrName>ppt_x</p:attrName>
                                        </p:attrNameLst>
                                      </p:cBhvr>
                                    </p:anim>
                                    <p:set>
                                      <p:cBhvr>
                                        <p:cTn id="93" dur="770" fill="hold"/>
                                        <p:tgtEl>
                                          <p:spTgt spid="3">
                                            <p:txEl>
                                              <p:pRg st="9" end="9"/>
                                            </p:txEl>
                                          </p:spTgt>
                                        </p:tgtEl>
                                        <p:attrNameLst>
                                          <p:attrName>ppt_y</p:attrName>
                                        </p:attrNameLst>
                                      </p:cBhvr>
                                      <p:to>
                                        <p:strVal val="(#ppt_y+0.4)"/>
                                      </p:to>
                                    </p:set>
                                    <p:anim from="(#ppt_y+0.4)" to="(#ppt_y)" calcmode="lin" valueType="num">
                                      <p:cBhvr>
                                        <p:cTn id="94" dur="1230" accel="100000" fill="hold">
                                          <p:stCondLst>
                                            <p:cond delay="770"/>
                                          </p:stCondLst>
                                        </p:cTn>
                                        <p:tgtEl>
                                          <p:spTgt spid="3">
                                            <p:txEl>
                                              <p:pRg st="9" end="9"/>
                                            </p:txEl>
                                          </p:spTgt>
                                        </p:tgtEl>
                                        <p:attrNameLst>
                                          <p:attrName>ppt_y</p:attrName>
                                        </p:attrNameLst>
                                      </p:cBhvr>
                                    </p:anim>
                                  </p:childTnLst>
                                </p:cTn>
                              </p:par>
                              <p:par>
                                <p:cTn id="95" presetID="51" presetClass="entr" presetSubtype="0" fill="hold" grpId="0" nodeType="withEffect">
                                  <p:stCondLst>
                                    <p:cond delay="0"/>
                                  </p:stCondLst>
                                  <p:childTnLst>
                                    <p:set>
                                      <p:cBhvr>
                                        <p:cTn id="96" dur="1" fill="hold">
                                          <p:stCondLst>
                                            <p:cond delay="0"/>
                                          </p:stCondLst>
                                        </p:cTn>
                                        <p:tgtEl>
                                          <p:spTgt spid="3">
                                            <p:txEl>
                                              <p:pRg st="10" end="10"/>
                                            </p:txEl>
                                          </p:spTgt>
                                        </p:tgtEl>
                                        <p:attrNameLst>
                                          <p:attrName>style.visibility</p:attrName>
                                        </p:attrNameLst>
                                      </p:cBhvr>
                                      <p:to>
                                        <p:strVal val="visible"/>
                                      </p:to>
                                    </p:set>
                                    <p:animEffect transition="in" filter="fade">
                                      <p:cBhvr>
                                        <p:cTn id="97" dur="770" decel="100000"/>
                                        <p:tgtEl>
                                          <p:spTgt spid="3">
                                            <p:txEl>
                                              <p:pRg st="10" end="10"/>
                                            </p:txEl>
                                          </p:spTgt>
                                        </p:tgtEl>
                                      </p:cBhvr>
                                    </p:animEffect>
                                    <p:animScale>
                                      <p:cBhvr>
                                        <p:cTn id="98" dur="770" decel="100000"/>
                                        <p:tgtEl>
                                          <p:spTgt spid="3">
                                            <p:txEl>
                                              <p:pRg st="10" end="10"/>
                                            </p:txEl>
                                          </p:spTgt>
                                        </p:tgtEl>
                                      </p:cBhvr>
                                      <p:from x="10000" y="10000"/>
                                      <p:to x="200000" y="450000"/>
                                    </p:animScale>
                                    <p:animScale>
                                      <p:cBhvr>
                                        <p:cTn id="99" dur="1230" accel="100000" fill="hold">
                                          <p:stCondLst>
                                            <p:cond delay="770"/>
                                          </p:stCondLst>
                                        </p:cTn>
                                        <p:tgtEl>
                                          <p:spTgt spid="3">
                                            <p:txEl>
                                              <p:pRg st="10" end="10"/>
                                            </p:txEl>
                                          </p:spTgt>
                                        </p:tgtEl>
                                      </p:cBhvr>
                                      <p:from x="200000" y="450000"/>
                                      <p:to x="100000" y="100000"/>
                                    </p:animScale>
                                    <p:set>
                                      <p:cBhvr>
                                        <p:cTn id="100" dur="770" fill="hold"/>
                                        <p:tgtEl>
                                          <p:spTgt spid="3">
                                            <p:txEl>
                                              <p:pRg st="10" end="10"/>
                                            </p:txEl>
                                          </p:spTgt>
                                        </p:tgtEl>
                                        <p:attrNameLst>
                                          <p:attrName>ppt_x</p:attrName>
                                        </p:attrNameLst>
                                      </p:cBhvr>
                                      <p:to>
                                        <p:strVal val="(0.5)"/>
                                      </p:to>
                                    </p:set>
                                    <p:anim from="(0.5)" to="(#ppt_x)" calcmode="lin" valueType="num">
                                      <p:cBhvr>
                                        <p:cTn id="101" dur="1230" accel="100000" fill="hold">
                                          <p:stCondLst>
                                            <p:cond delay="770"/>
                                          </p:stCondLst>
                                        </p:cTn>
                                        <p:tgtEl>
                                          <p:spTgt spid="3">
                                            <p:txEl>
                                              <p:pRg st="10" end="10"/>
                                            </p:txEl>
                                          </p:spTgt>
                                        </p:tgtEl>
                                        <p:attrNameLst>
                                          <p:attrName>ppt_x</p:attrName>
                                        </p:attrNameLst>
                                      </p:cBhvr>
                                    </p:anim>
                                    <p:set>
                                      <p:cBhvr>
                                        <p:cTn id="102" dur="770" fill="hold"/>
                                        <p:tgtEl>
                                          <p:spTgt spid="3">
                                            <p:txEl>
                                              <p:pRg st="10" end="10"/>
                                            </p:txEl>
                                          </p:spTgt>
                                        </p:tgtEl>
                                        <p:attrNameLst>
                                          <p:attrName>ppt_y</p:attrName>
                                        </p:attrNameLst>
                                      </p:cBhvr>
                                      <p:to>
                                        <p:strVal val="(#ppt_y+0.4)"/>
                                      </p:to>
                                    </p:set>
                                    <p:anim from="(#ppt_y+0.4)" to="(#ppt_y)" calcmode="lin" valueType="num">
                                      <p:cBhvr>
                                        <p:cTn id="103" dur="1230" accel="100000" fill="hold">
                                          <p:stCondLst>
                                            <p:cond delay="770"/>
                                          </p:stCondLst>
                                        </p:cTn>
                                        <p:tgtEl>
                                          <p:spTgt spid="3">
                                            <p:txEl>
                                              <p:pRg st="10" end="10"/>
                                            </p:txEl>
                                          </p:spTgt>
                                        </p:tgtEl>
                                        <p:attrNameLst>
                                          <p:attrName>ppt_y</p:attrName>
                                        </p:attrNameLst>
                                      </p:cBhvr>
                                    </p:anim>
                                  </p:childTnLst>
                                </p:cTn>
                              </p:par>
                              <p:par>
                                <p:cTn id="104" presetID="51" presetClass="entr" presetSubtype="0" fill="hold" grpId="0" nodeType="withEffect">
                                  <p:stCondLst>
                                    <p:cond delay="0"/>
                                  </p:stCondLst>
                                  <p:childTnLst>
                                    <p:set>
                                      <p:cBhvr>
                                        <p:cTn id="105" dur="1" fill="hold">
                                          <p:stCondLst>
                                            <p:cond delay="0"/>
                                          </p:stCondLst>
                                        </p:cTn>
                                        <p:tgtEl>
                                          <p:spTgt spid="3">
                                            <p:txEl>
                                              <p:pRg st="11" end="11"/>
                                            </p:txEl>
                                          </p:spTgt>
                                        </p:tgtEl>
                                        <p:attrNameLst>
                                          <p:attrName>style.visibility</p:attrName>
                                        </p:attrNameLst>
                                      </p:cBhvr>
                                      <p:to>
                                        <p:strVal val="visible"/>
                                      </p:to>
                                    </p:set>
                                    <p:animEffect transition="in" filter="fade">
                                      <p:cBhvr>
                                        <p:cTn id="106" dur="770" decel="100000"/>
                                        <p:tgtEl>
                                          <p:spTgt spid="3">
                                            <p:txEl>
                                              <p:pRg st="11" end="11"/>
                                            </p:txEl>
                                          </p:spTgt>
                                        </p:tgtEl>
                                      </p:cBhvr>
                                    </p:animEffect>
                                    <p:animScale>
                                      <p:cBhvr>
                                        <p:cTn id="107" dur="770" decel="100000"/>
                                        <p:tgtEl>
                                          <p:spTgt spid="3">
                                            <p:txEl>
                                              <p:pRg st="11" end="11"/>
                                            </p:txEl>
                                          </p:spTgt>
                                        </p:tgtEl>
                                      </p:cBhvr>
                                      <p:from x="10000" y="10000"/>
                                      <p:to x="200000" y="450000"/>
                                    </p:animScale>
                                    <p:animScale>
                                      <p:cBhvr>
                                        <p:cTn id="108" dur="1230" accel="100000" fill="hold">
                                          <p:stCondLst>
                                            <p:cond delay="770"/>
                                          </p:stCondLst>
                                        </p:cTn>
                                        <p:tgtEl>
                                          <p:spTgt spid="3">
                                            <p:txEl>
                                              <p:pRg st="11" end="11"/>
                                            </p:txEl>
                                          </p:spTgt>
                                        </p:tgtEl>
                                      </p:cBhvr>
                                      <p:from x="200000" y="450000"/>
                                      <p:to x="100000" y="100000"/>
                                    </p:animScale>
                                    <p:set>
                                      <p:cBhvr>
                                        <p:cTn id="109" dur="770" fill="hold"/>
                                        <p:tgtEl>
                                          <p:spTgt spid="3">
                                            <p:txEl>
                                              <p:pRg st="11" end="11"/>
                                            </p:txEl>
                                          </p:spTgt>
                                        </p:tgtEl>
                                        <p:attrNameLst>
                                          <p:attrName>ppt_x</p:attrName>
                                        </p:attrNameLst>
                                      </p:cBhvr>
                                      <p:to>
                                        <p:strVal val="(0.5)"/>
                                      </p:to>
                                    </p:set>
                                    <p:anim from="(0.5)" to="(#ppt_x)" calcmode="lin" valueType="num">
                                      <p:cBhvr>
                                        <p:cTn id="110" dur="1230" accel="100000" fill="hold">
                                          <p:stCondLst>
                                            <p:cond delay="770"/>
                                          </p:stCondLst>
                                        </p:cTn>
                                        <p:tgtEl>
                                          <p:spTgt spid="3">
                                            <p:txEl>
                                              <p:pRg st="11" end="11"/>
                                            </p:txEl>
                                          </p:spTgt>
                                        </p:tgtEl>
                                        <p:attrNameLst>
                                          <p:attrName>ppt_x</p:attrName>
                                        </p:attrNameLst>
                                      </p:cBhvr>
                                    </p:anim>
                                    <p:set>
                                      <p:cBhvr>
                                        <p:cTn id="111" dur="770" fill="hold"/>
                                        <p:tgtEl>
                                          <p:spTgt spid="3">
                                            <p:txEl>
                                              <p:pRg st="11" end="11"/>
                                            </p:txEl>
                                          </p:spTgt>
                                        </p:tgtEl>
                                        <p:attrNameLst>
                                          <p:attrName>ppt_y</p:attrName>
                                        </p:attrNameLst>
                                      </p:cBhvr>
                                      <p:to>
                                        <p:strVal val="(#ppt_y+0.4)"/>
                                      </p:to>
                                    </p:set>
                                    <p:anim from="(#ppt_y+0.4)" to="(#ppt_y)" calcmode="lin" valueType="num">
                                      <p:cBhvr>
                                        <p:cTn id="112" dur="1230" accel="100000" fill="hold">
                                          <p:stCondLst>
                                            <p:cond delay="770"/>
                                          </p:stCondLst>
                                        </p:cTn>
                                        <p:tgtEl>
                                          <p:spTgt spid="3">
                                            <p:txEl>
                                              <p:pRg st="11" end="11"/>
                                            </p:txEl>
                                          </p:spTgt>
                                        </p:tgtEl>
                                        <p:attrNameLst>
                                          <p:attrName>ppt_y</p:attrName>
                                        </p:attrNameLst>
                                      </p:cBhvr>
                                    </p:anim>
                                  </p:childTnLst>
                                </p:cTn>
                              </p:par>
                              <p:par>
                                <p:cTn id="113" presetID="51" presetClass="entr" presetSubtype="0" fill="hold" grpId="0" nodeType="withEffect">
                                  <p:stCondLst>
                                    <p:cond delay="0"/>
                                  </p:stCondLst>
                                  <p:childTnLst>
                                    <p:set>
                                      <p:cBhvr>
                                        <p:cTn id="114" dur="1" fill="hold">
                                          <p:stCondLst>
                                            <p:cond delay="0"/>
                                          </p:stCondLst>
                                        </p:cTn>
                                        <p:tgtEl>
                                          <p:spTgt spid="3">
                                            <p:txEl>
                                              <p:pRg st="13" end="13"/>
                                            </p:txEl>
                                          </p:spTgt>
                                        </p:tgtEl>
                                        <p:attrNameLst>
                                          <p:attrName>style.visibility</p:attrName>
                                        </p:attrNameLst>
                                      </p:cBhvr>
                                      <p:to>
                                        <p:strVal val="visible"/>
                                      </p:to>
                                    </p:set>
                                    <p:animEffect transition="in" filter="fade">
                                      <p:cBhvr>
                                        <p:cTn id="115" dur="770" decel="100000"/>
                                        <p:tgtEl>
                                          <p:spTgt spid="3">
                                            <p:txEl>
                                              <p:pRg st="13" end="13"/>
                                            </p:txEl>
                                          </p:spTgt>
                                        </p:tgtEl>
                                      </p:cBhvr>
                                    </p:animEffect>
                                    <p:animScale>
                                      <p:cBhvr>
                                        <p:cTn id="116" dur="770" decel="100000"/>
                                        <p:tgtEl>
                                          <p:spTgt spid="3">
                                            <p:txEl>
                                              <p:pRg st="13" end="13"/>
                                            </p:txEl>
                                          </p:spTgt>
                                        </p:tgtEl>
                                      </p:cBhvr>
                                      <p:from x="10000" y="10000"/>
                                      <p:to x="200000" y="450000"/>
                                    </p:animScale>
                                    <p:animScale>
                                      <p:cBhvr>
                                        <p:cTn id="117" dur="1230" accel="100000" fill="hold">
                                          <p:stCondLst>
                                            <p:cond delay="770"/>
                                          </p:stCondLst>
                                        </p:cTn>
                                        <p:tgtEl>
                                          <p:spTgt spid="3">
                                            <p:txEl>
                                              <p:pRg st="13" end="13"/>
                                            </p:txEl>
                                          </p:spTgt>
                                        </p:tgtEl>
                                      </p:cBhvr>
                                      <p:from x="200000" y="450000"/>
                                      <p:to x="100000" y="100000"/>
                                    </p:animScale>
                                    <p:set>
                                      <p:cBhvr>
                                        <p:cTn id="118" dur="770" fill="hold"/>
                                        <p:tgtEl>
                                          <p:spTgt spid="3">
                                            <p:txEl>
                                              <p:pRg st="13" end="13"/>
                                            </p:txEl>
                                          </p:spTgt>
                                        </p:tgtEl>
                                        <p:attrNameLst>
                                          <p:attrName>ppt_x</p:attrName>
                                        </p:attrNameLst>
                                      </p:cBhvr>
                                      <p:to>
                                        <p:strVal val="(0.5)"/>
                                      </p:to>
                                    </p:set>
                                    <p:anim from="(0.5)" to="(#ppt_x)" calcmode="lin" valueType="num">
                                      <p:cBhvr>
                                        <p:cTn id="119" dur="1230" accel="100000" fill="hold">
                                          <p:stCondLst>
                                            <p:cond delay="770"/>
                                          </p:stCondLst>
                                        </p:cTn>
                                        <p:tgtEl>
                                          <p:spTgt spid="3">
                                            <p:txEl>
                                              <p:pRg st="13" end="13"/>
                                            </p:txEl>
                                          </p:spTgt>
                                        </p:tgtEl>
                                        <p:attrNameLst>
                                          <p:attrName>ppt_x</p:attrName>
                                        </p:attrNameLst>
                                      </p:cBhvr>
                                    </p:anim>
                                    <p:set>
                                      <p:cBhvr>
                                        <p:cTn id="120" dur="770" fill="hold"/>
                                        <p:tgtEl>
                                          <p:spTgt spid="3">
                                            <p:txEl>
                                              <p:pRg st="13" end="13"/>
                                            </p:txEl>
                                          </p:spTgt>
                                        </p:tgtEl>
                                        <p:attrNameLst>
                                          <p:attrName>ppt_y</p:attrName>
                                        </p:attrNameLst>
                                      </p:cBhvr>
                                      <p:to>
                                        <p:strVal val="(#ppt_y+0.4)"/>
                                      </p:to>
                                    </p:set>
                                    <p:anim from="(#ppt_y+0.4)" to="(#ppt_y)" calcmode="lin" valueType="num">
                                      <p:cBhvr>
                                        <p:cTn id="121" dur="1230" accel="100000" fill="hold">
                                          <p:stCondLst>
                                            <p:cond delay="770"/>
                                          </p:stCondLst>
                                        </p:cTn>
                                        <p:tgtEl>
                                          <p:spTgt spid="3">
                                            <p:txEl>
                                              <p:pRg st="13" end="13"/>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669360"/>
          </a:xfrm>
        </p:spPr>
        <p:txBody>
          <a:bodyPr>
            <a:normAutofit fontScale="92500" lnSpcReduction="10000"/>
          </a:bodyPr>
          <a:lstStyle/>
          <a:p>
            <a:pPr>
              <a:buNone/>
            </a:pPr>
            <a:r>
              <a:rPr lang="fr-FR" dirty="0" smtClean="0"/>
              <a:t>Refrain: </a:t>
            </a:r>
            <a:r>
              <a:rPr lang="fr-FR" dirty="0" err="1" smtClean="0"/>
              <a:t>Nou</a:t>
            </a:r>
            <a:r>
              <a:rPr lang="fr-FR" dirty="0" smtClean="0"/>
              <a:t> </a:t>
            </a:r>
            <a:r>
              <a:rPr lang="fr-FR" dirty="0" err="1" smtClean="0"/>
              <a:t>ja</a:t>
            </a:r>
            <a:r>
              <a:rPr lang="fr-FR" dirty="0" smtClean="0"/>
              <a:t> </a:t>
            </a:r>
            <a:r>
              <a:rPr lang="fr-FR" dirty="0" err="1" smtClean="0"/>
              <a:t>maché</a:t>
            </a:r>
            <a:r>
              <a:rPr lang="fr-FR" dirty="0" smtClean="0"/>
              <a:t> an tout </a:t>
            </a:r>
            <a:r>
              <a:rPr lang="fr-FR" dirty="0" err="1" smtClean="0"/>
              <a:t>koté</a:t>
            </a:r>
            <a:endParaRPr lang="fr-FR" dirty="0" smtClean="0"/>
          </a:p>
          <a:p>
            <a:pPr>
              <a:buNone/>
            </a:pPr>
            <a:r>
              <a:rPr lang="fr-FR" sz="2000" dirty="0" smtClean="0"/>
              <a:t>                        </a:t>
            </a:r>
            <a:r>
              <a:rPr lang="fr-FR" sz="2000" i="1" dirty="0" smtClean="0"/>
              <a:t>nous avons déjà visité de nombreux pays</a:t>
            </a:r>
            <a:endParaRPr lang="fr-FR" sz="2400" dirty="0" smtClean="0"/>
          </a:p>
          <a:p>
            <a:pPr>
              <a:buNone/>
            </a:pPr>
            <a:r>
              <a:rPr lang="fr-FR" dirty="0" smtClean="0"/>
              <a:t>               Ni </a:t>
            </a:r>
            <a:r>
              <a:rPr lang="fr-FR" dirty="0" err="1" smtClean="0"/>
              <a:t>lontan</a:t>
            </a:r>
            <a:r>
              <a:rPr lang="fr-FR" dirty="0" smtClean="0"/>
              <a:t> </a:t>
            </a:r>
            <a:r>
              <a:rPr lang="fr-FR" dirty="0" err="1" smtClean="0"/>
              <a:t>nou</a:t>
            </a:r>
            <a:r>
              <a:rPr lang="fr-FR" dirty="0" smtClean="0"/>
              <a:t> ka </a:t>
            </a:r>
            <a:r>
              <a:rPr lang="fr-FR" dirty="0" err="1" smtClean="0"/>
              <a:t>vwayajé</a:t>
            </a:r>
            <a:endParaRPr lang="fr-FR" dirty="0" smtClean="0"/>
          </a:p>
          <a:p>
            <a:pPr>
              <a:buNone/>
            </a:pPr>
            <a:r>
              <a:rPr lang="fr-FR" dirty="0" smtClean="0"/>
              <a:t>                </a:t>
            </a:r>
            <a:r>
              <a:rPr lang="fr-FR" sz="2000" i="1" dirty="0" smtClean="0"/>
              <a:t>ça fait longtemps que nous sommes sur les routes</a:t>
            </a:r>
            <a:endParaRPr lang="fr-FR" dirty="0" smtClean="0"/>
          </a:p>
          <a:p>
            <a:pPr>
              <a:buNone/>
            </a:pPr>
            <a:r>
              <a:rPr lang="fr-FR" dirty="0" smtClean="0"/>
              <a:t>                </a:t>
            </a:r>
            <a:r>
              <a:rPr lang="fr-FR" dirty="0" err="1" smtClean="0"/>
              <a:t>Dépi</a:t>
            </a:r>
            <a:r>
              <a:rPr lang="fr-FR" dirty="0" smtClean="0"/>
              <a:t> </a:t>
            </a:r>
            <a:r>
              <a:rPr lang="fr-FR" dirty="0" err="1" smtClean="0"/>
              <a:t>tan-an</a:t>
            </a:r>
            <a:r>
              <a:rPr lang="fr-FR" dirty="0" smtClean="0"/>
              <a:t> </a:t>
            </a:r>
            <a:r>
              <a:rPr lang="fr-FR" dirty="0" err="1" smtClean="0"/>
              <a:t>nou</a:t>
            </a:r>
            <a:r>
              <a:rPr lang="fr-FR" dirty="0" smtClean="0"/>
              <a:t> ka drivé</a:t>
            </a:r>
          </a:p>
          <a:p>
            <a:pPr>
              <a:buNone/>
            </a:pPr>
            <a:r>
              <a:rPr lang="fr-FR" dirty="0" smtClean="0"/>
              <a:t>                </a:t>
            </a:r>
            <a:r>
              <a:rPr lang="fr-FR" sz="2000" i="1" dirty="0" smtClean="0"/>
              <a:t>depuis le temps que nous bourlinguons</a:t>
            </a:r>
            <a:endParaRPr lang="fr-FR" dirty="0" smtClean="0"/>
          </a:p>
          <a:p>
            <a:pPr>
              <a:buNone/>
            </a:pPr>
            <a:r>
              <a:rPr lang="fr-FR" dirty="0" smtClean="0"/>
              <a:t>               </a:t>
            </a:r>
            <a:r>
              <a:rPr lang="fr-FR" dirty="0" err="1" smtClean="0"/>
              <a:t>Atchèlman</a:t>
            </a:r>
            <a:r>
              <a:rPr lang="fr-FR" dirty="0" smtClean="0"/>
              <a:t> </a:t>
            </a:r>
            <a:r>
              <a:rPr lang="fr-FR" dirty="0" err="1" smtClean="0"/>
              <a:t>nou</a:t>
            </a:r>
            <a:r>
              <a:rPr lang="fr-FR" dirty="0" smtClean="0"/>
              <a:t> la, </a:t>
            </a:r>
            <a:r>
              <a:rPr lang="fr-FR" dirty="0" err="1" smtClean="0"/>
              <a:t>nou</a:t>
            </a:r>
            <a:r>
              <a:rPr lang="fr-FR" dirty="0" smtClean="0"/>
              <a:t> rivé</a:t>
            </a:r>
          </a:p>
          <a:p>
            <a:pPr>
              <a:buNone/>
            </a:pPr>
            <a:r>
              <a:rPr lang="fr-FR" dirty="0" smtClean="0"/>
              <a:t>               </a:t>
            </a:r>
            <a:r>
              <a:rPr lang="fr-FR" sz="2000" dirty="0" smtClean="0"/>
              <a:t>maintenant nous sommes arrivés à bon port</a:t>
            </a:r>
            <a:endParaRPr lang="fr-FR" dirty="0" smtClean="0"/>
          </a:p>
          <a:p>
            <a:pPr>
              <a:buNone/>
            </a:pPr>
            <a:r>
              <a:rPr lang="fr-FR" dirty="0" smtClean="0"/>
              <a:t>                Jodi </a:t>
            </a:r>
            <a:r>
              <a:rPr lang="fr-FR" dirty="0" err="1" smtClean="0"/>
              <a:t>jou</a:t>
            </a:r>
            <a:r>
              <a:rPr lang="fr-FR" dirty="0" smtClean="0"/>
              <a:t> </a:t>
            </a:r>
            <a:r>
              <a:rPr lang="fr-FR" dirty="0" err="1" smtClean="0"/>
              <a:t>nou</a:t>
            </a:r>
            <a:r>
              <a:rPr lang="fr-FR" dirty="0" smtClean="0"/>
              <a:t> </a:t>
            </a:r>
            <a:r>
              <a:rPr lang="fr-FR" dirty="0" err="1" smtClean="0"/>
              <a:t>ké</a:t>
            </a:r>
            <a:r>
              <a:rPr lang="fr-FR" dirty="0" smtClean="0"/>
              <a:t> </a:t>
            </a:r>
            <a:r>
              <a:rPr lang="fr-FR" dirty="0" err="1" smtClean="0"/>
              <a:t>janbé</a:t>
            </a:r>
            <a:r>
              <a:rPr lang="fr-FR" dirty="0" smtClean="0"/>
              <a:t> </a:t>
            </a:r>
            <a:r>
              <a:rPr lang="fr-FR" dirty="0" err="1" smtClean="0"/>
              <a:t>dlo</a:t>
            </a:r>
            <a:r>
              <a:rPr lang="fr-FR" dirty="0" smtClean="0"/>
              <a:t>-a</a:t>
            </a:r>
          </a:p>
          <a:p>
            <a:pPr>
              <a:buNone/>
            </a:pPr>
            <a:r>
              <a:rPr lang="fr-FR" dirty="0" smtClean="0"/>
              <a:t>               </a:t>
            </a:r>
            <a:r>
              <a:rPr lang="fr-FR" sz="1800" i="1" dirty="0" smtClean="0"/>
              <a:t>aujourd'hui enfin nous rentrons au bercail </a:t>
            </a:r>
          </a:p>
          <a:p>
            <a:pPr>
              <a:buNone/>
            </a:pPr>
            <a:r>
              <a:rPr lang="fr-FR" dirty="0" smtClean="0"/>
              <a:t>                </a:t>
            </a:r>
            <a:r>
              <a:rPr lang="fr-FR" dirty="0" err="1" smtClean="0"/>
              <a:t>Nou</a:t>
            </a:r>
            <a:r>
              <a:rPr lang="fr-FR" dirty="0" smtClean="0"/>
              <a:t> </a:t>
            </a:r>
            <a:r>
              <a:rPr lang="fr-FR" dirty="0" err="1" smtClean="0"/>
              <a:t>ja</a:t>
            </a:r>
            <a:r>
              <a:rPr lang="fr-FR" dirty="0" smtClean="0"/>
              <a:t> </a:t>
            </a:r>
            <a:r>
              <a:rPr lang="fr-FR" dirty="0" err="1" smtClean="0"/>
              <a:t>konnèt</a:t>
            </a:r>
            <a:r>
              <a:rPr lang="fr-FR" dirty="0" smtClean="0"/>
              <a:t> tout </a:t>
            </a:r>
            <a:r>
              <a:rPr lang="fr-FR" dirty="0" err="1" smtClean="0"/>
              <a:t>péyi</a:t>
            </a:r>
            <a:endParaRPr lang="fr-FR" dirty="0" smtClean="0"/>
          </a:p>
          <a:p>
            <a:pPr>
              <a:buNone/>
            </a:pPr>
            <a:r>
              <a:rPr lang="fr-FR" sz="2200" dirty="0" smtClean="0"/>
              <a:t>                       </a:t>
            </a:r>
            <a:r>
              <a:rPr lang="fr-FR" sz="1800" i="1" dirty="0" smtClean="0"/>
              <a:t>nous avons déjà fait le tour du monde</a:t>
            </a:r>
            <a:endParaRPr lang="fr-FR" sz="1800" dirty="0" smtClean="0"/>
          </a:p>
          <a:p>
            <a:pPr>
              <a:buNone/>
            </a:pPr>
            <a:r>
              <a:rPr lang="fr-FR" dirty="0" smtClean="0"/>
              <a:t>                An </a:t>
            </a:r>
            <a:r>
              <a:rPr lang="fr-FR" dirty="0" err="1" smtClean="0"/>
              <a:t>vyé</a:t>
            </a:r>
            <a:r>
              <a:rPr lang="fr-FR" dirty="0" smtClean="0"/>
              <a:t> chanson ka di</a:t>
            </a:r>
          </a:p>
          <a:p>
            <a:pPr>
              <a:buNone/>
            </a:pPr>
            <a:r>
              <a:rPr lang="fr-FR" sz="2000" i="1" dirty="0" smtClean="0"/>
              <a:t>                        Une chanson d’antan qui raconte</a:t>
            </a:r>
          </a:p>
          <a:p>
            <a:pPr>
              <a:buNone/>
            </a:pPr>
            <a:r>
              <a:rPr lang="fr-FR" dirty="0" smtClean="0"/>
              <a:t>                Man </a:t>
            </a:r>
            <a:r>
              <a:rPr lang="fr-FR" dirty="0" err="1" smtClean="0"/>
              <a:t>pa</a:t>
            </a:r>
            <a:r>
              <a:rPr lang="fr-FR" dirty="0" smtClean="0"/>
              <a:t> </a:t>
            </a:r>
            <a:r>
              <a:rPr lang="fr-FR" dirty="0" err="1" smtClean="0"/>
              <a:t>moun</a:t>
            </a:r>
            <a:r>
              <a:rPr lang="fr-FR" dirty="0" smtClean="0"/>
              <a:t> lot </a:t>
            </a:r>
            <a:r>
              <a:rPr lang="fr-FR" dirty="0" err="1" smtClean="0"/>
              <a:t>bo</a:t>
            </a:r>
            <a:r>
              <a:rPr lang="fr-FR" dirty="0" smtClean="0"/>
              <a:t>, man </a:t>
            </a:r>
            <a:r>
              <a:rPr lang="fr-FR" dirty="0" err="1" smtClean="0"/>
              <a:t>sé</a:t>
            </a:r>
            <a:r>
              <a:rPr lang="fr-FR" dirty="0" smtClean="0"/>
              <a:t> </a:t>
            </a:r>
            <a:r>
              <a:rPr lang="fr-FR" dirty="0" err="1" smtClean="0"/>
              <a:t>moun</a:t>
            </a:r>
            <a:r>
              <a:rPr lang="fr-FR" dirty="0" smtClean="0"/>
              <a:t> </a:t>
            </a:r>
            <a:r>
              <a:rPr lang="fr-FR" dirty="0" err="1" smtClean="0"/>
              <a:t>isi</a:t>
            </a:r>
            <a:r>
              <a:rPr lang="fr-FR" dirty="0" smtClean="0"/>
              <a:t>!</a:t>
            </a:r>
          </a:p>
          <a:p>
            <a:pPr>
              <a:buNone/>
            </a:pPr>
            <a:r>
              <a:rPr lang="fr-FR" sz="2000" dirty="0" smtClean="0"/>
              <a:t>                        </a:t>
            </a:r>
            <a:r>
              <a:rPr lang="fr-FR" sz="2000" i="1" dirty="0" smtClean="0"/>
              <a:t>que je ne viens pas d’ailleurs mais d’ici </a:t>
            </a:r>
            <a:endParaRPr lang="fr-FR" sz="2000"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par>
                          <p:cTn id="10" fill="hold">
                            <p:stCondLst>
                              <p:cond delay="11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3"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3">
                                            <p:txEl>
                                              <p:pRg st="1" end="1"/>
                                            </p:txEl>
                                          </p:spTgt>
                                        </p:tgtEl>
                                        <p:attrNameLst>
                                          <p:attrName>fill.type</p:attrName>
                                        </p:attrNameLst>
                                      </p:cBhvr>
                                      <p:to>
                                        <p:strVal val="solid"/>
                                      </p:to>
                                    </p:set>
                                  </p:childTnLst>
                                </p:cTn>
                              </p:par>
                            </p:childTnLst>
                          </p:cTn>
                        </p:par>
                        <p:par>
                          <p:cTn id="16" fill="hold">
                            <p:stCondLst>
                              <p:cond delay="252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19"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21" dur="80"/>
                                        <p:tgtEl>
                                          <p:spTgt spid="3">
                                            <p:txEl>
                                              <p:pRg st="2" end="2"/>
                                            </p:txEl>
                                          </p:spTgt>
                                        </p:tgtEl>
                                        <p:attrNameLst>
                                          <p:attrName>fill.type</p:attrName>
                                        </p:attrNameLst>
                                      </p:cBhvr>
                                      <p:to>
                                        <p:strVal val="solid"/>
                                      </p:to>
                                    </p:set>
                                  </p:childTnLst>
                                </p:cTn>
                              </p:par>
                            </p:childTnLst>
                          </p:cTn>
                        </p:par>
                        <p:par>
                          <p:cTn id="22" fill="hold">
                            <p:stCondLst>
                              <p:cond delay="336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25"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27" dur="80"/>
                                        <p:tgtEl>
                                          <p:spTgt spid="3">
                                            <p:txEl>
                                              <p:pRg st="3" end="3"/>
                                            </p:txEl>
                                          </p:spTgt>
                                        </p:tgtEl>
                                        <p:attrNameLst>
                                          <p:attrName>fill.type</p:attrName>
                                        </p:attrNameLst>
                                      </p:cBhvr>
                                      <p:to>
                                        <p:strVal val="solid"/>
                                      </p:to>
                                    </p:set>
                                  </p:childTnLst>
                                </p:cTn>
                              </p:par>
                            </p:childTnLst>
                          </p:cTn>
                        </p:par>
                        <p:par>
                          <p:cTn id="28" fill="hold">
                            <p:stCondLst>
                              <p:cond delay="500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3">
                                            <p:txEl>
                                              <p:pRg st="4" end="4"/>
                                            </p:txEl>
                                          </p:spTgt>
                                        </p:tgtEl>
                                        <p:attrNameLst>
                                          <p:attrName>style.visibility</p:attrName>
                                        </p:attrNameLst>
                                      </p:cBhvr>
                                      <p:to>
                                        <p:strVal val="visible"/>
                                      </p:to>
                                    </p:set>
                                    <p:anim calcmode="discrete" valueType="clr">
                                      <p:cBhvr override="childStyle">
                                        <p:cTn id="31" dur="80"/>
                                        <p:tgtEl>
                                          <p:spTgt spid="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3">
                                            <p:txEl>
                                              <p:pRg st="4" end="4"/>
                                            </p:txEl>
                                          </p:spTgt>
                                        </p:tgtEl>
                                        <p:attrNameLst>
                                          <p:attrName>fillcolor</p:attrName>
                                        </p:attrNameLst>
                                      </p:cBhvr>
                                      <p:tavLst>
                                        <p:tav tm="0">
                                          <p:val>
                                            <p:clrVal>
                                              <a:schemeClr val="accent2"/>
                                            </p:clrVal>
                                          </p:val>
                                        </p:tav>
                                        <p:tav tm="50000">
                                          <p:val>
                                            <p:clrVal>
                                              <a:schemeClr val="hlink"/>
                                            </p:clrVal>
                                          </p:val>
                                        </p:tav>
                                      </p:tavLst>
                                    </p:anim>
                                    <p:set>
                                      <p:cBhvr>
                                        <p:cTn id="33" dur="80"/>
                                        <p:tgtEl>
                                          <p:spTgt spid="3">
                                            <p:txEl>
                                              <p:pRg st="4" end="4"/>
                                            </p:txEl>
                                          </p:spTgt>
                                        </p:tgtEl>
                                        <p:attrNameLst>
                                          <p:attrName>fill.type</p:attrName>
                                        </p:attrNameLst>
                                      </p:cBhvr>
                                      <p:to>
                                        <p:strVal val="solid"/>
                                      </p:to>
                                    </p:set>
                                  </p:childTnLst>
                                </p:cTn>
                              </p:par>
                            </p:childTnLst>
                          </p:cTn>
                        </p:par>
                        <p:par>
                          <p:cTn id="34" fill="hold">
                            <p:stCondLst>
                              <p:cond delay="5840"/>
                            </p:stCondLst>
                            <p:childTnLst>
                              <p:par>
                                <p:cTn id="35" presetID="27" presetClass="entr" presetSubtype="0" fill="hold" grpId="0" nodeType="afterEffect">
                                  <p:stCondLst>
                                    <p:cond delay="0"/>
                                  </p:stCondLst>
                                  <p:iterate type="lt">
                                    <p:tmPct val="50000"/>
                                  </p:iterate>
                                  <p:childTnLst>
                                    <p:set>
                                      <p:cBhvr>
                                        <p:cTn id="36" dur="1" fill="hold">
                                          <p:stCondLst>
                                            <p:cond delay="0"/>
                                          </p:stCondLst>
                                        </p:cTn>
                                        <p:tgtEl>
                                          <p:spTgt spid="3">
                                            <p:txEl>
                                              <p:pRg st="5" end="5"/>
                                            </p:txEl>
                                          </p:spTgt>
                                        </p:tgtEl>
                                        <p:attrNameLst>
                                          <p:attrName>style.visibility</p:attrName>
                                        </p:attrNameLst>
                                      </p:cBhvr>
                                      <p:to>
                                        <p:strVal val="visible"/>
                                      </p:to>
                                    </p:set>
                                    <p:anim calcmode="discrete" valueType="clr">
                                      <p:cBhvr override="childStyle">
                                        <p:cTn id="37" dur="80"/>
                                        <p:tgtEl>
                                          <p:spTgt spid="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3">
                                            <p:txEl>
                                              <p:pRg st="5" end="5"/>
                                            </p:txEl>
                                          </p:spTgt>
                                        </p:tgtEl>
                                        <p:attrNameLst>
                                          <p:attrName>fillcolor</p:attrName>
                                        </p:attrNameLst>
                                      </p:cBhvr>
                                      <p:tavLst>
                                        <p:tav tm="0">
                                          <p:val>
                                            <p:clrVal>
                                              <a:schemeClr val="accent2"/>
                                            </p:clrVal>
                                          </p:val>
                                        </p:tav>
                                        <p:tav tm="50000">
                                          <p:val>
                                            <p:clrVal>
                                              <a:schemeClr val="hlink"/>
                                            </p:clrVal>
                                          </p:val>
                                        </p:tav>
                                      </p:tavLst>
                                    </p:anim>
                                    <p:set>
                                      <p:cBhvr>
                                        <p:cTn id="39" dur="80"/>
                                        <p:tgtEl>
                                          <p:spTgt spid="3">
                                            <p:txEl>
                                              <p:pRg st="5" end="5"/>
                                            </p:txEl>
                                          </p:spTgt>
                                        </p:tgtEl>
                                        <p:attrNameLst>
                                          <p:attrName>fill.type</p:attrName>
                                        </p:attrNameLst>
                                      </p:cBhvr>
                                      <p:to>
                                        <p:strVal val="solid"/>
                                      </p:to>
                                    </p:set>
                                  </p:childTnLst>
                                </p:cTn>
                              </p:par>
                            </p:childTnLst>
                          </p:cTn>
                        </p:par>
                        <p:par>
                          <p:cTn id="40" fill="hold">
                            <p:stCondLst>
                              <p:cond delay="7160"/>
                            </p:stCondLst>
                            <p:childTnLst>
                              <p:par>
                                <p:cTn id="41" presetID="27" presetClass="entr" presetSubtype="0" fill="hold" grpId="0" nodeType="afterEffect">
                                  <p:stCondLst>
                                    <p:cond delay="0"/>
                                  </p:stCondLst>
                                  <p:iterate type="lt">
                                    <p:tmPct val="50000"/>
                                  </p:iterate>
                                  <p:childTnLst>
                                    <p:set>
                                      <p:cBhvr>
                                        <p:cTn id="42" dur="1" fill="hold">
                                          <p:stCondLst>
                                            <p:cond delay="0"/>
                                          </p:stCondLst>
                                        </p:cTn>
                                        <p:tgtEl>
                                          <p:spTgt spid="3">
                                            <p:txEl>
                                              <p:pRg st="6" end="6"/>
                                            </p:txEl>
                                          </p:spTgt>
                                        </p:tgtEl>
                                        <p:attrNameLst>
                                          <p:attrName>style.visibility</p:attrName>
                                        </p:attrNameLst>
                                      </p:cBhvr>
                                      <p:to>
                                        <p:strVal val="visible"/>
                                      </p:to>
                                    </p:set>
                                    <p:anim calcmode="discrete" valueType="clr">
                                      <p:cBhvr override="childStyle">
                                        <p:cTn id="43" dur="80"/>
                                        <p:tgtEl>
                                          <p:spTgt spid="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3">
                                            <p:txEl>
                                              <p:pRg st="6" end="6"/>
                                            </p:txEl>
                                          </p:spTgt>
                                        </p:tgtEl>
                                        <p:attrNameLst>
                                          <p:attrName>fillcolor</p:attrName>
                                        </p:attrNameLst>
                                      </p:cBhvr>
                                      <p:tavLst>
                                        <p:tav tm="0">
                                          <p:val>
                                            <p:clrVal>
                                              <a:schemeClr val="accent2"/>
                                            </p:clrVal>
                                          </p:val>
                                        </p:tav>
                                        <p:tav tm="50000">
                                          <p:val>
                                            <p:clrVal>
                                              <a:schemeClr val="hlink"/>
                                            </p:clrVal>
                                          </p:val>
                                        </p:tav>
                                      </p:tavLst>
                                    </p:anim>
                                    <p:set>
                                      <p:cBhvr>
                                        <p:cTn id="45" dur="80"/>
                                        <p:tgtEl>
                                          <p:spTgt spid="3">
                                            <p:txEl>
                                              <p:pRg st="6" end="6"/>
                                            </p:txEl>
                                          </p:spTgt>
                                        </p:tgtEl>
                                        <p:attrNameLst>
                                          <p:attrName>fill.type</p:attrName>
                                        </p:attrNameLst>
                                      </p:cBhvr>
                                      <p:to>
                                        <p:strVal val="solid"/>
                                      </p:to>
                                    </p:set>
                                  </p:childTnLst>
                                </p:cTn>
                              </p:par>
                            </p:childTnLst>
                          </p:cTn>
                        </p:par>
                        <p:par>
                          <p:cTn id="46" fill="hold">
                            <p:stCondLst>
                              <p:cond delay="8080"/>
                            </p:stCondLst>
                            <p:childTnLst>
                              <p:par>
                                <p:cTn id="47" presetID="27" presetClass="entr" presetSubtype="0" fill="hold" grpId="0" nodeType="afterEffect">
                                  <p:stCondLst>
                                    <p:cond delay="0"/>
                                  </p:stCondLst>
                                  <p:iterate type="lt">
                                    <p:tmPct val="50000"/>
                                  </p:iterate>
                                  <p:childTnLst>
                                    <p:set>
                                      <p:cBhvr>
                                        <p:cTn id="48" dur="1" fill="hold">
                                          <p:stCondLst>
                                            <p:cond delay="0"/>
                                          </p:stCondLst>
                                        </p:cTn>
                                        <p:tgtEl>
                                          <p:spTgt spid="3">
                                            <p:txEl>
                                              <p:pRg st="7" end="7"/>
                                            </p:txEl>
                                          </p:spTgt>
                                        </p:tgtEl>
                                        <p:attrNameLst>
                                          <p:attrName>style.visibility</p:attrName>
                                        </p:attrNameLst>
                                      </p:cBhvr>
                                      <p:to>
                                        <p:strVal val="visible"/>
                                      </p:to>
                                    </p:set>
                                    <p:anim calcmode="discrete" valueType="clr">
                                      <p:cBhvr override="childStyle">
                                        <p:cTn id="49" dur="80"/>
                                        <p:tgtEl>
                                          <p:spTgt spid="3">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3">
                                            <p:txEl>
                                              <p:pRg st="7" end="7"/>
                                            </p:txEl>
                                          </p:spTgt>
                                        </p:tgtEl>
                                        <p:attrNameLst>
                                          <p:attrName>fillcolor</p:attrName>
                                        </p:attrNameLst>
                                      </p:cBhvr>
                                      <p:tavLst>
                                        <p:tav tm="0">
                                          <p:val>
                                            <p:clrVal>
                                              <a:schemeClr val="accent2"/>
                                            </p:clrVal>
                                          </p:val>
                                        </p:tav>
                                        <p:tav tm="50000">
                                          <p:val>
                                            <p:clrVal>
                                              <a:schemeClr val="hlink"/>
                                            </p:clrVal>
                                          </p:val>
                                        </p:tav>
                                      </p:tavLst>
                                    </p:anim>
                                    <p:set>
                                      <p:cBhvr>
                                        <p:cTn id="51" dur="80"/>
                                        <p:tgtEl>
                                          <p:spTgt spid="3">
                                            <p:txEl>
                                              <p:pRg st="7" end="7"/>
                                            </p:txEl>
                                          </p:spTgt>
                                        </p:tgtEl>
                                        <p:attrNameLst>
                                          <p:attrName>fill.type</p:attrName>
                                        </p:attrNameLst>
                                      </p:cBhvr>
                                      <p:to>
                                        <p:strVal val="solid"/>
                                      </p:to>
                                    </p:set>
                                  </p:childTnLst>
                                </p:cTn>
                              </p:par>
                            </p:childTnLst>
                          </p:cTn>
                        </p:par>
                        <p:par>
                          <p:cTn id="52" fill="hold">
                            <p:stCondLst>
                              <p:cond delay="9520"/>
                            </p:stCondLst>
                            <p:childTnLst>
                              <p:par>
                                <p:cTn id="53" presetID="27" presetClass="entr" presetSubtype="0" fill="hold" grpId="0" nodeType="afterEffect">
                                  <p:stCondLst>
                                    <p:cond delay="0"/>
                                  </p:stCondLst>
                                  <p:iterate type="lt">
                                    <p:tmPct val="50000"/>
                                  </p:iterate>
                                  <p:childTnLst>
                                    <p:set>
                                      <p:cBhvr>
                                        <p:cTn id="54" dur="1" fill="hold">
                                          <p:stCondLst>
                                            <p:cond delay="0"/>
                                          </p:stCondLst>
                                        </p:cTn>
                                        <p:tgtEl>
                                          <p:spTgt spid="3">
                                            <p:txEl>
                                              <p:pRg st="8" end="8"/>
                                            </p:txEl>
                                          </p:spTgt>
                                        </p:tgtEl>
                                        <p:attrNameLst>
                                          <p:attrName>style.visibility</p:attrName>
                                        </p:attrNameLst>
                                      </p:cBhvr>
                                      <p:to>
                                        <p:strVal val="visible"/>
                                      </p:to>
                                    </p:set>
                                    <p:anim calcmode="discrete" valueType="clr">
                                      <p:cBhvr override="childStyle">
                                        <p:cTn id="55" dur="80"/>
                                        <p:tgtEl>
                                          <p:spTgt spid="3">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3">
                                            <p:txEl>
                                              <p:pRg st="8" end="8"/>
                                            </p:txEl>
                                          </p:spTgt>
                                        </p:tgtEl>
                                        <p:attrNameLst>
                                          <p:attrName>fillcolor</p:attrName>
                                        </p:attrNameLst>
                                      </p:cBhvr>
                                      <p:tavLst>
                                        <p:tav tm="0">
                                          <p:val>
                                            <p:clrVal>
                                              <a:schemeClr val="accent2"/>
                                            </p:clrVal>
                                          </p:val>
                                        </p:tav>
                                        <p:tav tm="50000">
                                          <p:val>
                                            <p:clrVal>
                                              <a:schemeClr val="hlink"/>
                                            </p:clrVal>
                                          </p:val>
                                        </p:tav>
                                      </p:tavLst>
                                    </p:anim>
                                    <p:set>
                                      <p:cBhvr>
                                        <p:cTn id="57" dur="80"/>
                                        <p:tgtEl>
                                          <p:spTgt spid="3">
                                            <p:txEl>
                                              <p:pRg st="8" end="8"/>
                                            </p:txEl>
                                          </p:spTgt>
                                        </p:tgtEl>
                                        <p:attrNameLst>
                                          <p:attrName>fill.type</p:attrName>
                                        </p:attrNameLst>
                                      </p:cBhvr>
                                      <p:to>
                                        <p:strVal val="solid"/>
                                      </p:to>
                                    </p:set>
                                  </p:childTnLst>
                                </p:cTn>
                              </p:par>
                            </p:childTnLst>
                          </p:cTn>
                        </p:par>
                        <p:par>
                          <p:cTn id="58" fill="hold">
                            <p:stCondLst>
                              <p:cond delay="10440"/>
                            </p:stCondLst>
                            <p:childTnLst>
                              <p:par>
                                <p:cTn id="59" presetID="27" presetClass="entr" presetSubtype="0" fill="hold" grpId="0" nodeType="afterEffect">
                                  <p:stCondLst>
                                    <p:cond delay="0"/>
                                  </p:stCondLst>
                                  <p:iterate type="lt">
                                    <p:tmPct val="50000"/>
                                  </p:iterate>
                                  <p:childTnLst>
                                    <p:set>
                                      <p:cBhvr>
                                        <p:cTn id="60" dur="1" fill="hold">
                                          <p:stCondLst>
                                            <p:cond delay="0"/>
                                          </p:stCondLst>
                                        </p:cTn>
                                        <p:tgtEl>
                                          <p:spTgt spid="3">
                                            <p:txEl>
                                              <p:pRg st="9" end="9"/>
                                            </p:txEl>
                                          </p:spTgt>
                                        </p:tgtEl>
                                        <p:attrNameLst>
                                          <p:attrName>style.visibility</p:attrName>
                                        </p:attrNameLst>
                                      </p:cBhvr>
                                      <p:to>
                                        <p:strVal val="visible"/>
                                      </p:to>
                                    </p:set>
                                    <p:anim calcmode="discrete" valueType="clr">
                                      <p:cBhvr override="childStyle">
                                        <p:cTn id="61" dur="80"/>
                                        <p:tgtEl>
                                          <p:spTgt spid="3">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2" dur="80"/>
                                        <p:tgtEl>
                                          <p:spTgt spid="3">
                                            <p:txEl>
                                              <p:pRg st="9" end="9"/>
                                            </p:txEl>
                                          </p:spTgt>
                                        </p:tgtEl>
                                        <p:attrNameLst>
                                          <p:attrName>fillcolor</p:attrName>
                                        </p:attrNameLst>
                                      </p:cBhvr>
                                      <p:tavLst>
                                        <p:tav tm="0">
                                          <p:val>
                                            <p:clrVal>
                                              <a:schemeClr val="accent2"/>
                                            </p:clrVal>
                                          </p:val>
                                        </p:tav>
                                        <p:tav tm="50000">
                                          <p:val>
                                            <p:clrVal>
                                              <a:schemeClr val="hlink"/>
                                            </p:clrVal>
                                          </p:val>
                                        </p:tav>
                                      </p:tavLst>
                                    </p:anim>
                                    <p:set>
                                      <p:cBhvr>
                                        <p:cTn id="63" dur="80"/>
                                        <p:tgtEl>
                                          <p:spTgt spid="3">
                                            <p:txEl>
                                              <p:pRg st="9" end="9"/>
                                            </p:txEl>
                                          </p:spTgt>
                                        </p:tgtEl>
                                        <p:attrNameLst>
                                          <p:attrName>fill.type</p:attrName>
                                        </p:attrNameLst>
                                      </p:cBhvr>
                                      <p:to>
                                        <p:strVal val="solid"/>
                                      </p:to>
                                    </p:set>
                                  </p:childTnLst>
                                </p:cTn>
                              </p:par>
                            </p:childTnLst>
                          </p:cTn>
                        </p:par>
                        <p:par>
                          <p:cTn id="64" fill="hold">
                            <p:stCondLst>
                              <p:cond delay="11960"/>
                            </p:stCondLst>
                            <p:childTnLst>
                              <p:par>
                                <p:cTn id="65" presetID="27" presetClass="entr" presetSubtype="0" fill="hold" grpId="0" nodeType="afterEffect">
                                  <p:stCondLst>
                                    <p:cond delay="0"/>
                                  </p:stCondLst>
                                  <p:iterate type="lt">
                                    <p:tmPct val="50000"/>
                                  </p:iterate>
                                  <p:childTnLst>
                                    <p:set>
                                      <p:cBhvr>
                                        <p:cTn id="66" dur="1" fill="hold">
                                          <p:stCondLst>
                                            <p:cond delay="0"/>
                                          </p:stCondLst>
                                        </p:cTn>
                                        <p:tgtEl>
                                          <p:spTgt spid="3">
                                            <p:txEl>
                                              <p:pRg st="10" end="10"/>
                                            </p:txEl>
                                          </p:spTgt>
                                        </p:tgtEl>
                                        <p:attrNameLst>
                                          <p:attrName>style.visibility</p:attrName>
                                        </p:attrNameLst>
                                      </p:cBhvr>
                                      <p:to>
                                        <p:strVal val="visible"/>
                                      </p:to>
                                    </p:set>
                                    <p:anim calcmode="discrete" valueType="clr">
                                      <p:cBhvr override="childStyle">
                                        <p:cTn id="67" dur="80"/>
                                        <p:tgtEl>
                                          <p:spTgt spid="3">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3">
                                            <p:txEl>
                                              <p:pRg st="10" end="10"/>
                                            </p:txEl>
                                          </p:spTgt>
                                        </p:tgtEl>
                                        <p:attrNameLst>
                                          <p:attrName>fillcolor</p:attrName>
                                        </p:attrNameLst>
                                      </p:cBhvr>
                                      <p:tavLst>
                                        <p:tav tm="0">
                                          <p:val>
                                            <p:clrVal>
                                              <a:schemeClr val="accent2"/>
                                            </p:clrVal>
                                          </p:val>
                                        </p:tav>
                                        <p:tav tm="50000">
                                          <p:val>
                                            <p:clrVal>
                                              <a:schemeClr val="hlink"/>
                                            </p:clrVal>
                                          </p:val>
                                        </p:tav>
                                      </p:tavLst>
                                    </p:anim>
                                    <p:set>
                                      <p:cBhvr>
                                        <p:cTn id="69" dur="80"/>
                                        <p:tgtEl>
                                          <p:spTgt spid="3">
                                            <p:txEl>
                                              <p:pRg st="10" end="10"/>
                                            </p:txEl>
                                          </p:spTgt>
                                        </p:tgtEl>
                                        <p:attrNameLst>
                                          <p:attrName>fill.type</p:attrName>
                                        </p:attrNameLst>
                                      </p:cBhvr>
                                      <p:to>
                                        <p:strVal val="solid"/>
                                      </p:to>
                                    </p:set>
                                  </p:childTnLst>
                                </p:cTn>
                              </p:par>
                            </p:childTnLst>
                          </p:cTn>
                        </p:par>
                        <p:par>
                          <p:cTn id="70" fill="hold">
                            <p:stCondLst>
                              <p:cond delay="12760"/>
                            </p:stCondLst>
                            <p:childTnLst>
                              <p:par>
                                <p:cTn id="71" presetID="27" presetClass="entr" presetSubtype="0" fill="hold" grpId="0" nodeType="afterEffect">
                                  <p:stCondLst>
                                    <p:cond delay="0"/>
                                  </p:stCondLst>
                                  <p:iterate type="lt">
                                    <p:tmPct val="50000"/>
                                  </p:iterate>
                                  <p:childTnLst>
                                    <p:set>
                                      <p:cBhvr>
                                        <p:cTn id="72" dur="1" fill="hold">
                                          <p:stCondLst>
                                            <p:cond delay="0"/>
                                          </p:stCondLst>
                                        </p:cTn>
                                        <p:tgtEl>
                                          <p:spTgt spid="3">
                                            <p:txEl>
                                              <p:pRg st="11" end="11"/>
                                            </p:txEl>
                                          </p:spTgt>
                                        </p:tgtEl>
                                        <p:attrNameLst>
                                          <p:attrName>style.visibility</p:attrName>
                                        </p:attrNameLst>
                                      </p:cBhvr>
                                      <p:to>
                                        <p:strVal val="visible"/>
                                      </p:to>
                                    </p:set>
                                    <p:anim calcmode="discrete" valueType="clr">
                                      <p:cBhvr override="childStyle">
                                        <p:cTn id="73" dur="80"/>
                                        <p:tgtEl>
                                          <p:spTgt spid="3">
                                            <p:txEl>
                                              <p:pRg st="11" end="1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4" dur="80"/>
                                        <p:tgtEl>
                                          <p:spTgt spid="3">
                                            <p:txEl>
                                              <p:pRg st="11" end="11"/>
                                            </p:txEl>
                                          </p:spTgt>
                                        </p:tgtEl>
                                        <p:attrNameLst>
                                          <p:attrName>fillcolor</p:attrName>
                                        </p:attrNameLst>
                                      </p:cBhvr>
                                      <p:tavLst>
                                        <p:tav tm="0">
                                          <p:val>
                                            <p:clrVal>
                                              <a:schemeClr val="accent2"/>
                                            </p:clrVal>
                                          </p:val>
                                        </p:tav>
                                        <p:tav tm="50000">
                                          <p:val>
                                            <p:clrVal>
                                              <a:schemeClr val="hlink"/>
                                            </p:clrVal>
                                          </p:val>
                                        </p:tav>
                                      </p:tavLst>
                                    </p:anim>
                                    <p:set>
                                      <p:cBhvr>
                                        <p:cTn id="75" dur="80"/>
                                        <p:tgtEl>
                                          <p:spTgt spid="3">
                                            <p:txEl>
                                              <p:pRg st="11" end="11"/>
                                            </p:txEl>
                                          </p:spTgt>
                                        </p:tgtEl>
                                        <p:attrNameLst>
                                          <p:attrName>fill.type</p:attrName>
                                        </p:attrNameLst>
                                      </p:cBhvr>
                                      <p:to>
                                        <p:strVal val="solid"/>
                                      </p:to>
                                    </p:set>
                                  </p:childTnLst>
                                </p:cTn>
                              </p:par>
                            </p:childTnLst>
                          </p:cTn>
                        </p:par>
                        <p:par>
                          <p:cTn id="76" fill="hold">
                            <p:stCondLst>
                              <p:cond delay="14000"/>
                            </p:stCondLst>
                            <p:childTnLst>
                              <p:par>
                                <p:cTn id="77" presetID="27" presetClass="entr" presetSubtype="0" fill="hold" grpId="0" nodeType="afterEffect">
                                  <p:stCondLst>
                                    <p:cond delay="0"/>
                                  </p:stCondLst>
                                  <p:iterate type="lt">
                                    <p:tmPct val="50000"/>
                                  </p:iterate>
                                  <p:childTnLst>
                                    <p:set>
                                      <p:cBhvr>
                                        <p:cTn id="78" dur="1" fill="hold">
                                          <p:stCondLst>
                                            <p:cond delay="0"/>
                                          </p:stCondLst>
                                        </p:cTn>
                                        <p:tgtEl>
                                          <p:spTgt spid="3">
                                            <p:txEl>
                                              <p:pRg st="12" end="12"/>
                                            </p:txEl>
                                          </p:spTgt>
                                        </p:tgtEl>
                                        <p:attrNameLst>
                                          <p:attrName>style.visibility</p:attrName>
                                        </p:attrNameLst>
                                      </p:cBhvr>
                                      <p:to>
                                        <p:strVal val="visible"/>
                                      </p:to>
                                    </p:set>
                                    <p:anim calcmode="discrete" valueType="clr">
                                      <p:cBhvr override="childStyle">
                                        <p:cTn id="79" dur="80"/>
                                        <p:tgtEl>
                                          <p:spTgt spid="3">
                                            <p:txEl>
                                              <p:pRg st="12" end="1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0" dur="80"/>
                                        <p:tgtEl>
                                          <p:spTgt spid="3">
                                            <p:txEl>
                                              <p:pRg st="12" end="12"/>
                                            </p:txEl>
                                          </p:spTgt>
                                        </p:tgtEl>
                                        <p:attrNameLst>
                                          <p:attrName>fillcolor</p:attrName>
                                        </p:attrNameLst>
                                      </p:cBhvr>
                                      <p:tavLst>
                                        <p:tav tm="0">
                                          <p:val>
                                            <p:clrVal>
                                              <a:schemeClr val="accent2"/>
                                            </p:clrVal>
                                          </p:val>
                                        </p:tav>
                                        <p:tav tm="50000">
                                          <p:val>
                                            <p:clrVal>
                                              <a:schemeClr val="hlink"/>
                                            </p:clrVal>
                                          </p:val>
                                        </p:tav>
                                      </p:tavLst>
                                    </p:anim>
                                    <p:set>
                                      <p:cBhvr>
                                        <p:cTn id="81" dur="80"/>
                                        <p:tgtEl>
                                          <p:spTgt spid="3">
                                            <p:txEl>
                                              <p:pRg st="12" end="12"/>
                                            </p:txEl>
                                          </p:spTgt>
                                        </p:tgtEl>
                                        <p:attrNameLst>
                                          <p:attrName>fill.type</p:attrName>
                                        </p:attrNameLst>
                                      </p:cBhvr>
                                      <p:to>
                                        <p:strVal val="solid"/>
                                      </p:to>
                                    </p:set>
                                  </p:childTnLst>
                                </p:cTn>
                              </p:par>
                            </p:childTnLst>
                          </p:cTn>
                        </p:par>
                        <p:par>
                          <p:cTn id="82" fill="hold">
                            <p:stCondLst>
                              <p:cond delay="14680"/>
                            </p:stCondLst>
                            <p:childTnLst>
                              <p:par>
                                <p:cTn id="83" presetID="27" presetClass="entr" presetSubtype="0" fill="hold" grpId="0" nodeType="afterEffect">
                                  <p:stCondLst>
                                    <p:cond delay="0"/>
                                  </p:stCondLst>
                                  <p:iterate type="lt">
                                    <p:tmPct val="50000"/>
                                  </p:iterate>
                                  <p:childTnLst>
                                    <p:set>
                                      <p:cBhvr>
                                        <p:cTn id="84" dur="1" fill="hold">
                                          <p:stCondLst>
                                            <p:cond delay="0"/>
                                          </p:stCondLst>
                                        </p:cTn>
                                        <p:tgtEl>
                                          <p:spTgt spid="3">
                                            <p:txEl>
                                              <p:pRg st="13" end="13"/>
                                            </p:txEl>
                                          </p:spTgt>
                                        </p:tgtEl>
                                        <p:attrNameLst>
                                          <p:attrName>style.visibility</p:attrName>
                                        </p:attrNameLst>
                                      </p:cBhvr>
                                      <p:to>
                                        <p:strVal val="visible"/>
                                      </p:to>
                                    </p:set>
                                    <p:anim calcmode="discrete" valueType="clr">
                                      <p:cBhvr override="childStyle">
                                        <p:cTn id="85" dur="80"/>
                                        <p:tgtEl>
                                          <p:spTgt spid="3">
                                            <p:txEl>
                                              <p:pRg st="13" end="1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6" dur="80"/>
                                        <p:tgtEl>
                                          <p:spTgt spid="3">
                                            <p:txEl>
                                              <p:pRg st="13" end="13"/>
                                            </p:txEl>
                                          </p:spTgt>
                                        </p:tgtEl>
                                        <p:attrNameLst>
                                          <p:attrName>fillcolor</p:attrName>
                                        </p:attrNameLst>
                                      </p:cBhvr>
                                      <p:tavLst>
                                        <p:tav tm="0">
                                          <p:val>
                                            <p:clrVal>
                                              <a:schemeClr val="accent2"/>
                                            </p:clrVal>
                                          </p:val>
                                        </p:tav>
                                        <p:tav tm="50000">
                                          <p:val>
                                            <p:clrVal>
                                              <a:schemeClr val="hlink"/>
                                            </p:clrVal>
                                          </p:val>
                                        </p:tav>
                                      </p:tavLst>
                                    </p:anim>
                                    <p:set>
                                      <p:cBhvr>
                                        <p:cTn id="87" dur="80"/>
                                        <p:tgtEl>
                                          <p:spTgt spid="3">
                                            <p:txEl>
                                              <p:pRg st="13" end="13"/>
                                            </p:txEl>
                                          </p:spTgt>
                                        </p:tgtEl>
                                        <p:attrNameLst>
                                          <p:attrName>fill.type</p:attrName>
                                        </p:attrNameLst>
                                      </p:cBhvr>
                                      <p:to>
                                        <p:strVal val="solid"/>
                                      </p:to>
                                    </p:set>
                                  </p:childTnLst>
                                </p:cTn>
                              </p:par>
                            </p:childTnLst>
                          </p:cTn>
                        </p:par>
                        <p:par>
                          <p:cTn id="88" fill="hold">
                            <p:stCondLst>
                              <p:cond delay="15800"/>
                            </p:stCondLst>
                            <p:childTnLst>
                              <p:par>
                                <p:cTn id="89" presetID="27" presetClass="entr" presetSubtype="0" fill="hold" grpId="0" nodeType="afterEffect">
                                  <p:stCondLst>
                                    <p:cond delay="0"/>
                                  </p:stCondLst>
                                  <p:iterate type="lt">
                                    <p:tmPct val="50000"/>
                                  </p:iterate>
                                  <p:childTnLst>
                                    <p:set>
                                      <p:cBhvr>
                                        <p:cTn id="90" dur="1" fill="hold">
                                          <p:stCondLst>
                                            <p:cond delay="0"/>
                                          </p:stCondLst>
                                        </p:cTn>
                                        <p:tgtEl>
                                          <p:spTgt spid="3">
                                            <p:txEl>
                                              <p:pRg st="14" end="14"/>
                                            </p:txEl>
                                          </p:spTgt>
                                        </p:tgtEl>
                                        <p:attrNameLst>
                                          <p:attrName>style.visibility</p:attrName>
                                        </p:attrNameLst>
                                      </p:cBhvr>
                                      <p:to>
                                        <p:strVal val="visible"/>
                                      </p:to>
                                    </p:set>
                                    <p:anim calcmode="discrete" valueType="clr">
                                      <p:cBhvr override="childStyle">
                                        <p:cTn id="91" dur="80"/>
                                        <p:tgtEl>
                                          <p:spTgt spid="3">
                                            <p:txEl>
                                              <p:pRg st="14" end="1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2" dur="80"/>
                                        <p:tgtEl>
                                          <p:spTgt spid="3">
                                            <p:txEl>
                                              <p:pRg st="14" end="14"/>
                                            </p:txEl>
                                          </p:spTgt>
                                        </p:tgtEl>
                                        <p:attrNameLst>
                                          <p:attrName>fillcolor</p:attrName>
                                        </p:attrNameLst>
                                      </p:cBhvr>
                                      <p:tavLst>
                                        <p:tav tm="0">
                                          <p:val>
                                            <p:clrVal>
                                              <a:schemeClr val="accent2"/>
                                            </p:clrVal>
                                          </p:val>
                                        </p:tav>
                                        <p:tav tm="50000">
                                          <p:val>
                                            <p:clrVal>
                                              <a:schemeClr val="hlink"/>
                                            </p:clrVal>
                                          </p:val>
                                        </p:tav>
                                      </p:tavLst>
                                    </p:anim>
                                    <p:set>
                                      <p:cBhvr>
                                        <p:cTn id="93" dur="80"/>
                                        <p:tgtEl>
                                          <p:spTgt spid="3">
                                            <p:txEl>
                                              <p:pRg st="14" end="14"/>
                                            </p:txEl>
                                          </p:spTgt>
                                        </p:tgtEl>
                                        <p:attrNameLst>
                                          <p:attrName>fill.type</p:attrName>
                                        </p:attrNameLst>
                                      </p:cBhvr>
                                      <p:to>
                                        <p:strVal val="solid"/>
                                      </p:to>
                                    </p:set>
                                  </p:childTnLst>
                                </p:cTn>
                              </p:par>
                            </p:childTnLst>
                          </p:cTn>
                        </p:par>
                        <p:par>
                          <p:cTn id="94" fill="hold">
                            <p:stCondLst>
                              <p:cond delay="16960"/>
                            </p:stCondLst>
                            <p:childTnLst>
                              <p:par>
                                <p:cTn id="95" presetID="27" presetClass="entr" presetSubtype="0" fill="hold" grpId="0" nodeType="afterEffect">
                                  <p:stCondLst>
                                    <p:cond delay="0"/>
                                  </p:stCondLst>
                                  <p:iterate type="lt">
                                    <p:tmPct val="50000"/>
                                  </p:iterate>
                                  <p:childTnLst>
                                    <p:set>
                                      <p:cBhvr>
                                        <p:cTn id="96" dur="1" fill="hold">
                                          <p:stCondLst>
                                            <p:cond delay="0"/>
                                          </p:stCondLst>
                                        </p:cTn>
                                        <p:tgtEl>
                                          <p:spTgt spid="3">
                                            <p:txEl>
                                              <p:pRg st="15" end="15"/>
                                            </p:txEl>
                                          </p:spTgt>
                                        </p:tgtEl>
                                        <p:attrNameLst>
                                          <p:attrName>style.visibility</p:attrName>
                                        </p:attrNameLst>
                                      </p:cBhvr>
                                      <p:to>
                                        <p:strVal val="visible"/>
                                      </p:to>
                                    </p:set>
                                    <p:anim calcmode="discrete" valueType="clr">
                                      <p:cBhvr override="childStyle">
                                        <p:cTn id="97" dur="80"/>
                                        <p:tgtEl>
                                          <p:spTgt spid="3">
                                            <p:txEl>
                                              <p:pRg st="15" end="1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8" dur="80"/>
                                        <p:tgtEl>
                                          <p:spTgt spid="3">
                                            <p:txEl>
                                              <p:pRg st="15" end="15"/>
                                            </p:txEl>
                                          </p:spTgt>
                                        </p:tgtEl>
                                        <p:attrNameLst>
                                          <p:attrName>fillcolor</p:attrName>
                                        </p:attrNameLst>
                                      </p:cBhvr>
                                      <p:tavLst>
                                        <p:tav tm="0">
                                          <p:val>
                                            <p:clrVal>
                                              <a:schemeClr val="accent2"/>
                                            </p:clrVal>
                                          </p:val>
                                        </p:tav>
                                        <p:tav tm="50000">
                                          <p:val>
                                            <p:clrVal>
                                              <a:schemeClr val="hlink"/>
                                            </p:clrVal>
                                          </p:val>
                                        </p:tav>
                                      </p:tavLst>
                                    </p:anim>
                                    <p:set>
                                      <p:cBhvr>
                                        <p:cTn id="99" dur="80"/>
                                        <p:tgtEl>
                                          <p:spTgt spid="3">
                                            <p:txEl>
                                              <p:pRg st="15" end="1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Activités</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Relevez le champ lexical de l’exil.</a:t>
            </a:r>
          </a:p>
          <a:p>
            <a:r>
              <a:rPr lang="fr-FR" dirty="0" smtClean="0"/>
              <a:t>Relevez le  champ lexical de la nostalgie.</a:t>
            </a:r>
          </a:p>
          <a:p>
            <a:r>
              <a:rPr lang="fr-FR" dirty="0" smtClean="0"/>
              <a:t>De quel lieu d’exil parle la chanson? Relevez le groupe de mots qui le prouve et expliquez votre choix.</a:t>
            </a:r>
          </a:p>
          <a:p>
            <a:r>
              <a:rPr lang="fr-FR" dirty="0" smtClean="0"/>
              <a:t>Quelle pourrait-être la terre d’accueil? Relevez des mots justifiant votre choix.</a:t>
            </a:r>
          </a:p>
          <a:p>
            <a:r>
              <a:rPr lang="fr-FR" dirty="0" smtClean="0"/>
              <a:t>En quoi le choix des langues utilisées dans la chanson est-il en rapport avec l’exil?</a:t>
            </a:r>
          </a:p>
          <a:p>
            <a:r>
              <a:rPr lang="fr-FR" dirty="0" smtClean="0"/>
              <a:t>De quoi le narrateur se sent-il orphelin?</a:t>
            </a:r>
          </a:p>
          <a:p>
            <a:r>
              <a:rPr lang="fr-FR" dirty="0" smtClean="0"/>
              <a:t>« les mots qui ont faim »: expliquez cette expression. Quel procédé d’écriture est utilisé ici?</a:t>
            </a:r>
          </a:p>
          <a:p>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Etude du clip de la chanson « Exil »</a:t>
            </a:r>
            <a:endParaRPr lang="fr-FR" dirty="0"/>
          </a:p>
        </p:txBody>
      </p:sp>
      <p:sp>
        <p:nvSpPr>
          <p:cNvPr id="6" name="Rectangle 5"/>
          <p:cNvSpPr/>
          <p:nvPr/>
        </p:nvSpPr>
        <p:spPr>
          <a:xfrm>
            <a:off x="4644008" y="6237312"/>
            <a:ext cx="4499992" cy="584775"/>
          </a:xfrm>
          <a:prstGeom prst="rect">
            <a:avLst/>
          </a:prstGeom>
        </p:spPr>
        <p:txBody>
          <a:bodyPr wrap="square">
            <a:spAutoFit/>
          </a:bodyPr>
          <a:lstStyle/>
          <a:p>
            <a:r>
              <a:rPr lang="fr-FR" sz="1600" dirty="0" smtClean="0">
                <a:hlinkClick r:id="rId3"/>
              </a:rPr>
              <a:t>http://www.dailymotion.com/video/x7pmpk_ralph-thamar-exil-1987_music</a:t>
            </a:r>
            <a:endParaRPr lang="fr-FR" sz="1600" dirty="0" smtClean="0"/>
          </a:p>
        </p:txBody>
      </p:sp>
      <p:pic>
        <p:nvPicPr>
          <p:cNvPr id="7" name="12953144_mp4_h264_aac.wmv">
            <a:hlinkClick r:id="" action="ppaction://media"/>
          </p:cNvPr>
          <p:cNvPicPr>
            <a:picLocks noGrp="1" noRot="1" noChangeAspect="1"/>
          </p:cNvPicPr>
          <p:nvPr>
            <p:ph idx="1"/>
            <a:videoFile r:link="rId1"/>
          </p:nvPr>
        </p:nvPicPr>
        <p:blipFill>
          <a:blip r:embed="rId4" cstate="print"/>
          <a:stretch>
            <a:fillRect/>
          </a:stretch>
        </p:blipFill>
        <p:spPr>
          <a:xfrm>
            <a:off x="1619672" y="1772816"/>
            <a:ext cx="5328592" cy="43796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7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2051720" y="1484784"/>
            <a:ext cx="5688632" cy="36184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83568" y="0"/>
            <a:ext cx="7704856" cy="369332"/>
          </a:xfrm>
          <a:prstGeom prst="rect">
            <a:avLst/>
          </a:prstGeom>
          <a:noFill/>
        </p:spPr>
        <p:txBody>
          <a:bodyPr wrap="square" rtlCol="0">
            <a:spAutoFit/>
          </a:bodyPr>
          <a:lstStyle/>
          <a:p>
            <a:pPr algn="ctr"/>
            <a:r>
              <a:rPr lang="fr-FR" b="1" i="1" dirty="0" smtClean="0">
                <a:solidFill>
                  <a:srgbClr val="C00000"/>
                </a:solidFill>
              </a:rPr>
              <a:t>EVALUATION</a:t>
            </a:r>
            <a:endParaRPr lang="fr-FR" b="1" i="1" dirty="0">
              <a:solidFill>
                <a:srgbClr val="C00000"/>
              </a:solidFill>
            </a:endParaRPr>
          </a:p>
        </p:txBody>
      </p:sp>
      <p:sp>
        <p:nvSpPr>
          <p:cNvPr id="6" name="ZoneTexte 5"/>
          <p:cNvSpPr txBox="1"/>
          <p:nvPr/>
        </p:nvSpPr>
        <p:spPr>
          <a:xfrm>
            <a:off x="827584" y="404664"/>
            <a:ext cx="7704856" cy="6863417"/>
          </a:xfrm>
          <a:prstGeom prst="rect">
            <a:avLst/>
          </a:prstGeom>
          <a:noFill/>
        </p:spPr>
        <p:txBody>
          <a:bodyPr wrap="square" rtlCol="0">
            <a:spAutoFit/>
          </a:bodyPr>
          <a:lstStyle/>
          <a:p>
            <a:r>
              <a:rPr lang="fr-FR" sz="1400" i="1" dirty="0" smtClean="0"/>
              <a:t>Document 1</a:t>
            </a:r>
          </a:p>
          <a:p>
            <a:endParaRPr lang="fr-FR" sz="1400" i="1" dirty="0" smtClean="0"/>
          </a:p>
          <a:p>
            <a:r>
              <a:rPr lang="fr-FR" sz="1600" i="1" dirty="0" smtClean="0"/>
              <a:t>Lettres XXIII, le 22 juin 1984. A Nancy.</a:t>
            </a:r>
            <a:endParaRPr lang="fr-FR" sz="1600" dirty="0" smtClean="0"/>
          </a:p>
          <a:p>
            <a:r>
              <a:rPr lang="fr-FR" sz="1600" dirty="0" smtClean="0"/>
              <a:t>J’ai pensé à mon père ces derniers jours. Je me suis demandé si ce n’est pas l’exil qui l’a affaibli, plus que l’âge (il a soixante-dix ans, ce n’est pas si vieux).  Pour la première fois de sa vie, mon père a des ennuis cardiaques. Il a toujours eu de l’asthme, je suis habituée depuis l’enfance à ses crises de suffocation, mais là, mon père est sur un lit d’hôpital  le cœur malade. Je ,e peux croire que ce sera grave. Et c’est dans le pays de ma mère, la Dordogne, que mon père, patient dans son exil (il porte bien son nom : </a:t>
            </a:r>
            <a:r>
              <a:rPr lang="fr-FR" sz="1600" dirty="0" err="1" smtClean="0"/>
              <a:t>Sebbar</a:t>
            </a:r>
            <a:r>
              <a:rPr lang="fr-FR" sz="1600" dirty="0" smtClean="0"/>
              <a:t>, c’est « le patient »), se couche dans une chambre d’hôpital, isolé, sous surveillance, avec pour seul lien à sa terre ma mère qui connaît son village et sa maison natale en Algérie. Je ne sais ce que pense mon père dans ce petit hôpital près de Périgueux. Je ne le saurais pas parce que je ne demanderai rien et que mon père, s’il est un homme de patience, est aussi un homme de silence. Je ne sais pourquoi, je me suis mise à penser à quel point j’écris depuis le début du manque, un manque fondamental, et je n’ai même pas inscrit sur une bande magnétique la voix de mon père, en français et en arabe. J’écris sur le silence, une mémoire blanche, une histoire en miettes, une communauté dispersée, éclatée, divisée à jamais, j’écris sur du fragment, du vide, une terre pauvre, inculte, stérile où il faut creuser profond et loin pour mettre au jour ce qu’on aurait oublié pour toujours. J’ai peur de la mort de mon père. J’ai peur d’un tarissement, parce que je comprends aujourd’hui qu’il est ma source et ma ressource dans la langue française qui serait restée morte, simple outil d’expression, de communication, sans l’histoire paternelle, sans l’aventure croisée, amoureuse de mon père et de ma mère, de l’Algérie et de la France liées dans l’occupation, la guerre, le travail de colonisation et de libération. […] LEÏLA</a:t>
            </a:r>
          </a:p>
          <a:p>
            <a:pPr algn="r"/>
            <a:r>
              <a:rPr lang="fr-FR" sz="1400" i="1" dirty="0" smtClean="0"/>
              <a:t>Lettres parisiennes</a:t>
            </a:r>
            <a:r>
              <a:rPr lang="fr-FR" sz="1400" dirty="0" smtClean="0"/>
              <a:t>, B. </a:t>
            </a:r>
            <a:r>
              <a:rPr lang="fr-FR" sz="1400" dirty="0" err="1" smtClean="0"/>
              <a:t>Bararault</a:t>
            </a:r>
            <a:r>
              <a:rPr lang="fr-FR" sz="1400" dirty="0" smtClean="0"/>
              <a:t>, 1986</a:t>
            </a:r>
          </a:p>
          <a:p>
            <a:endParaRPr lang="fr-FR"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edge">
                                      <p:cBhvr>
                                        <p:cTn id="7" dur="2000"/>
                                        <p:tgtEl>
                                          <p:spTgt spid="4">
                                            <p:txEl>
                                              <p:pRg st="0" end="0"/>
                                            </p:txEl>
                                          </p:spTgt>
                                        </p:tgtEl>
                                      </p:cBhvr>
                                    </p:animEffect>
                                  </p:childTnLst>
                                </p:cTn>
                              </p:par>
                            </p:childTnLst>
                          </p:cTn>
                        </p:par>
                        <p:par>
                          <p:cTn id="8" fill="hold">
                            <p:stCondLst>
                              <p:cond delay="2000"/>
                            </p:stCondLst>
                            <p:childTnLst>
                              <p:par>
                                <p:cTn id="9" presetID="2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edg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67544" y="0"/>
            <a:ext cx="8424936" cy="6678751"/>
          </a:xfrm>
          <a:prstGeom prst="rect">
            <a:avLst/>
          </a:prstGeom>
          <a:noFill/>
        </p:spPr>
        <p:txBody>
          <a:bodyPr wrap="square" rtlCol="0">
            <a:spAutoFit/>
          </a:bodyPr>
          <a:lstStyle/>
          <a:p>
            <a:endParaRPr lang="fr-FR" dirty="0" smtClean="0"/>
          </a:p>
          <a:p>
            <a:r>
              <a:rPr lang="fr-FR" sz="1400" i="1" dirty="0" smtClean="0"/>
              <a:t>Document 2 </a:t>
            </a:r>
          </a:p>
          <a:p>
            <a:endParaRPr lang="fr-FR" sz="1400" dirty="0" smtClean="0"/>
          </a:p>
          <a:p>
            <a:r>
              <a:rPr lang="fr-FR" sz="1400" dirty="0" smtClean="0"/>
              <a:t>Au clair de lune, à la fin des matchs diffusés à la télé, l’homme de Barbès trônait au milieu de son auditoire admiratif et déroulait sa bobine, l’une de ses épouses passant à intervalles réguliers pour servir le thé.</a:t>
            </a:r>
          </a:p>
          <a:p>
            <a:pPr lvl="0"/>
            <a:r>
              <a:rPr lang="fr-FR" sz="1400" dirty="0" smtClean="0"/>
              <a:t>Alors, tonton, c’était comment là-bas, à Paris ? lançait un des jeunes.</a:t>
            </a:r>
          </a:p>
          <a:p>
            <a:r>
              <a:rPr lang="fr-FR" sz="1400" dirty="0" smtClean="0"/>
              <a:t>C’était la phrase rituelle, le verbe innocent dont Dieu avait besoin pour recréer le monde sous le ciel étoilé de </a:t>
            </a:r>
            <a:r>
              <a:rPr lang="fr-FR" sz="1400" dirty="0" err="1" smtClean="0"/>
              <a:t>Niodior</a:t>
            </a:r>
            <a:r>
              <a:rPr lang="fr-FR" sz="1400" dirty="0" smtClean="0"/>
              <a:t>.</a:t>
            </a:r>
          </a:p>
          <a:p>
            <a:pPr lvl="0"/>
            <a:r>
              <a:rPr lang="fr-FR" sz="1400" dirty="0" smtClean="0"/>
              <a:t>C’était comme tu ne pourras jamais l’imaginer. Comme à la télé, mais en mieux, car tu vois </a:t>
            </a:r>
          </a:p>
          <a:p>
            <a:r>
              <a:rPr lang="fr-FR" sz="1400" dirty="0" smtClean="0"/>
              <a:t>tout pour de vrai. Si je te raconte réellement comment  c’était, tu ne vas pas me croire. Pourtant, c’était magnifique, et le mot est faible. Même les Japonais viennent photographier tous les coins de la capitale, on dit que c’est la plus belle du monde. J’ai atterri à Paris la nuit ; on aurait dit que le bon Dieu  avait donné à ces gens- là des milliards d’étoiles rouges, bleus et jaunes pour s’éclairer ; la ville brillait de partout. Depuis l’avion qui descendait, on pouvait imaginer les gens dans leurs appartements. J’habitais dans cette immense ville de Paris. Rien que leur aéroport, il est plus grand que notre village. Avant, je n’avais jamais pensé qu’une si belle ville pouvait exister. Mais là, je l’ai vue, de mes propres yeux. La tour Eiffel et l’Obélisque*, on dirait qu’ils touchent le ciel. Les Champs-Elysées, il faut une journée, au moins, pour les parcourir, tellement les boutiques de luxe, qui les jalonnent, regorgent de marchandises extraordinaires qu’on ne peut s’empêcher d’admirer. […] </a:t>
            </a:r>
          </a:p>
          <a:p>
            <a:r>
              <a:rPr lang="fr-FR" sz="1400" dirty="0" smtClean="0"/>
              <a:t>Ah ! La vie, là-bas ! Une vraie vie de pacha ! Croyez-moi, ils sont très riches, là-bas. Chaque couple habite, avec ses enfants, dans un appartement luxueux, avec  électricité et eau courante. Ce n’est pas comme chez nous, où quatre générations cohabitent sous le même toit. Chacun a sa voiture pour aller au travail et amener les enfants à l’école ; sa télévision, où il reçoit des chaînes du monde entier ; son frigo et son congélateur chargés de bonne nourriture. Ils ont une vie très reposante. Leurs femmes ne font plus les tâches ménagères, elles ont des machines pour laver le linge et la vaisselle. Pour nettoyer la maison, elles ont juste à parcourir avec une machine qui avale toutes les saletés, on appelle ça l’aspirateur, une aspiration et tout et part. </a:t>
            </a:r>
            <a:r>
              <a:rPr lang="fr-FR" sz="1400" dirty="0" err="1" smtClean="0"/>
              <a:t>Bizz</a:t>
            </a:r>
            <a:r>
              <a:rPr lang="fr-FR" sz="1400" dirty="0" smtClean="0"/>
              <a:t> ! Et c’est nickel ! Alors, elles passent leur temps à se faire belles.</a:t>
            </a:r>
          </a:p>
          <a:p>
            <a:pPr algn="r"/>
            <a:r>
              <a:rPr lang="fr-FR" sz="1400" dirty="0" err="1" smtClean="0"/>
              <a:t>Fatou</a:t>
            </a:r>
            <a:r>
              <a:rPr lang="fr-FR" sz="1400" dirty="0" smtClean="0"/>
              <a:t> </a:t>
            </a:r>
            <a:r>
              <a:rPr lang="fr-FR" sz="1400" dirty="0" err="1" smtClean="0"/>
              <a:t>Diome</a:t>
            </a:r>
            <a:r>
              <a:rPr lang="fr-FR" sz="1400" dirty="0" smtClean="0"/>
              <a:t>, </a:t>
            </a:r>
            <a:r>
              <a:rPr lang="fr-FR" sz="1400" i="1" dirty="0" smtClean="0"/>
              <a:t>Le Ventre de l’Atlantique, </a:t>
            </a:r>
            <a:r>
              <a:rPr lang="fr-FR" sz="1400" dirty="0" smtClean="0"/>
              <a:t>Anne Carrière, 2003</a:t>
            </a:r>
          </a:p>
          <a:p>
            <a:r>
              <a:rPr lang="fr-FR" sz="1400" dirty="0" smtClean="0"/>
              <a:t> </a:t>
            </a:r>
          </a:p>
          <a:p>
            <a:r>
              <a:rPr lang="fr-FR" sz="1400" dirty="0" smtClean="0"/>
              <a:t>*L’Obélisque : monument offert par l’Egypte se trouvant place de la Concorde à Paris</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23528" y="188640"/>
            <a:ext cx="8424936" cy="5632311"/>
          </a:xfrm>
          <a:prstGeom prst="rect">
            <a:avLst/>
          </a:prstGeom>
          <a:noFill/>
        </p:spPr>
        <p:txBody>
          <a:bodyPr wrap="square" rtlCol="0">
            <a:spAutoFit/>
          </a:bodyPr>
          <a:lstStyle/>
          <a:p>
            <a:pPr algn="ctr"/>
            <a:endParaRPr lang="fr-FR" sz="3600" b="1" i="1" dirty="0" smtClean="0">
              <a:solidFill>
                <a:srgbClr val="FF0000"/>
              </a:solidFill>
            </a:endParaRPr>
          </a:p>
          <a:p>
            <a:pPr algn="ctr"/>
            <a:r>
              <a:rPr lang="fr-FR" sz="3600" b="1" i="1" dirty="0" smtClean="0">
                <a:solidFill>
                  <a:srgbClr val="FF0000"/>
                </a:solidFill>
              </a:rPr>
              <a:t>EVALUATION</a:t>
            </a:r>
          </a:p>
          <a:p>
            <a:endParaRPr lang="fr-FR" dirty="0" smtClean="0"/>
          </a:p>
          <a:p>
            <a:r>
              <a:rPr lang="fr-FR" b="1" dirty="0" smtClean="0">
                <a:solidFill>
                  <a:srgbClr val="FF0000"/>
                </a:solidFill>
              </a:rPr>
              <a:t>Compétence de lecture (10 pts)</a:t>
            </a:r>
          </a:p>
          <a:p>
            <a:endParaRPr lang="fr-FR" b="1" dirty="0" smtClean="0">
              <a:solidFill>
                <a:srgbClr val="FF0000"/>
              </a:solidFill>
            </a:endParaRPr>
          </a:p>
          <a:p>
            <a:r>
              <a:rPr lang="fr-FR" b="1" dirty="0" smtClean="0"/>
              <a:t>Présentation du corpus</a:t>
            </a:r>
          </a:p>
          <a:p>
            <a:r>
              <a:rPr lang="fr-FR" dirty="0" smtClean="0"/>
              <a:t>Présentez le corpus (nature, genre littéraire, auteur, époque, thème abordé, différences, ressemblances) en insistant sur la vision de l’exil.</a:t>
            </a:r>
          </a:p>
          <a:p>
            <a:endParaRPr lang="fr-FR" b="1" dirty="0" smtClean="0"/>
          </a:p>
          <a:p>
            <a:r>
              <a:rPr lang="fr-FR" b="1" dirty="0" smtClean="0"/>
              <a:t>Analyse et interprétation</a:t>
            </a:r>
          </a:p>
          <a:p>
            <a:r>
              <a:rPr lang="fr-FR" dirty="0" smtClean="0"/>
              <a:t>1- En quoi ces deux documents montrent-ils un paradoxe et pourquoi?</a:t>
            </a:r>
          </a:p>
          <a:p>
            <a:r>
              <a:rPr lang="fr-FR" dirty="0" smtClean="0"/>
              <a:t>2- Montrez la différence d’attitude entre le père et la fille en vous aidant des procédés d’écriture.</a:t>
            </a:r>
          </a:p>
          <a:p>
            <a:endParaRPr lang="fr-FR" dirty="0" smtClean="0"/>
          </a:p>
          <a:p>
            <a:r>
              <a:rPr lang="fr-FR" b="1" dirty="0" smtClean="0">
                <a:solidFill>
                  <a:srgbClr val="FF0000"/>
                </a:solidFill>
              </a:rPr>
              <a:t>Compétences d’écriture (10 pts)</a:t>
            </a:r>
          </a:p>
          <a:p>
            <a:endParaRPr lang="fr-FR" b="1" dirty="0" smtClean="0">
              <a:solidFill>
                <a:srgbClr val="FF0000"/>
              </a:solidFill>
            </a:endParaRPr>
          </a:p>
          <a:p>
            <a:r>
              <a:rPr lang="fr-FR" dirty="0" smtClean="0"/>
              <a:t>A votre avis faut-il renoncer à sa culture quand on est en exilé pour s’intégrer à la culture du pays d’accueil?</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0" y="1052736"/>
            <a:ext cx="8229600" cy="4320480"/>
          </a:xfrm>
        </p:spPr>
        <p:txBody>
          <a:bodyPr>
            <a:normAutofit fontScale="90000"/>
          </a:bodyPr>
          <a:lstStyle/>
          <a:p>
            <a:r>
              <a:rPr lang="fr-FR" dirty="0" smtClean="0"/>
              <a:t/>
            </a:r>
            <a:br>
              <a:rPr lang="fr-FR" dirty="0" smtClean="0"/>
            </a:br>
            <a:r>
              <a:rPr lang="fr-FR" dirty="0" smtClean="0"/>
              <a:t>Séquence réalisée par mesdames </a:t>
            </a:r>
            <a:r>
              <a:rPr lang="fr-FR" dirty="0" err="1" smtClean="0"/>
              <a:t>Bertiner</a:t>
            </a:r>
            <a:r>
              <a:rPr lang="fr-FR" dirty="0" smtClean="0"/>
              <a:t>, Emmanuel-Emile, </a:t>
            </a:r>
            <a:r>
              <a:rPr lang="fr-FR" dirty="0" err="1" smtClean="0"/>
              <a:t>Nazir</a:t>
            </a:r>
            <a:r>
              <a:rPr lang="fr-FR" dirty="0" smtClean="0"/>
              <a:t>, </a:t>
            </a:r>
            <a:r>
              <a:rPr lang="fr-FR" dirty="0" err="1" smtClean="0"/>
              <a:t>Pandor</a:t>
            </a:r>
            <a:r>
              <a:rPr lang="fr-FR" dirty="0" smtClean="0"/>
              <a:t> et </a:t>
            </a:r>
            <a:r>
              <a:rPr lang="fr-FR" dirty="0" err="1" smtClean="0"/>
              <a:t>Montenot</a:t>
            </a:r>
            <a:r>
              <a:rPr lang="fr-FR" dirty="0" smtClean="0"/>
              <a:t>. </a:t>
            </a:r>
            <a:r>
              <a:rPr lang="fr-FR" b="0" dirty="0" smtClean="0"/>
              <a:t/>
            </a:r>
            <a:br>
              <a:rPr lang="fr-FR" b="0" dirty="0" smtClean="0"/>
            </a:br>
            <a:r>
              <a:rPr lang="fr-FR" b="0" dirty="0" smtClean="0"/>
              <a:t/>
            </a:r>
            <a:br>
              <a:rPr lang="fr-FR" b="0" dirty="0" smtClean="0"/>
            </a:br>
            <a:r>
              <a:rPr lang="fr-FR" b="0" dirty="0" smtClean="0"/>
              <a:t/>
            </a:r>
            <a:br>
              <a:rPr lang="fr-FR" b="0" dirty="0" smtClean="0"/>
            </a:br>
            <a:r>
              <a:rPr lang="fr-FR" sz="3100" b="0" dirty="0" smtClean="0"/>
              <a:t>du réseau de formateurs </a:t>
            </a:r>
            <a:r>
              <a:rPr lang="fr-FR" sz="3100" b="0" smtClean="0"/>
              <a:t>de Lettres-Histoire</a:t>
            </a:r>
            <a:br>
              <a:rPr lang="fr-FR" sz="3100" b="0" smtClean="0"/>
            </a:br>
            <a:r>
              <a:rPr lang="fr-FR" sz="3100" b="0" smtClean="0"/>
              <a:t>Académie </a:t>
            </a:r>
            <a:r>
              <a:rPr lang="fr-FR" sz="3100" b="0" dirty="0" smtClean="0"/>
              <a:t>Martinique</a:t>
            </a:r>
            <a:endParaRPr lang="fr-FR" sz="3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1681</TotalTime>
  <Words>1769</Words>
  <Application>Microsoft Office PowerPoint</Application>
  <PresentationFormat>Affichage à l'écran (4:3)</PresentationFormat>
  <Paragraphs>255</Paragraphs>
  <Slides>27</Slides>
  <Notes>1</Notes>
  <HiddenSlides>0</HiddenSlides>
  <MMClips>1</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Apex</vt:lpstr>
      <vt:lpstr>IDENTITE ET DIVERSITE</vt:lpstr>
      <vt:lpstr>Diapositive 2</vt:lpstr>
      <vt:lpstr>Diapositive 3</vt:lpstr>
      <vt:lpstr>Diapositive 4</vt:lpstr>
      <vt:lpstr>Séance 1: Qu’est ce que l’exil?</vt:lpstr>
      <vt:lpstr>Séance 2  Entre Afrique et Occident: l’histoire de Salie</vt:lpstr>
      <vt:lpstr>  Le Ventre de l’Atlantique, publié en 2003, est le premier roman de Fatou Diome.  Comme son héroïne, Salie, l’auteure est née (en 1968) sur la petite île de Niodor au Sud-ouest du Sénégal et a été élevée par sa grand-mère. A 22 ans, elle part s’installer en France et poursuit des études. Salie notre narratrice installée en France a quitté son frère Madické resté au Sénégal et dont le rêve est de quitter son île natale pour vivre sa passion du football. Il presse sa sœur de l’aider à venir en Europe. Salie tente de lui faire comprendre que les récits triomphants faits par les immigrés embellissent souvent la réalité. Elle évoque la complexité de la situation de celui qui est partagé entre deux pays. </vt:lpstr>
      <vt:lpstr>Diapositive 8</vt:lpstr>
      <vt:lpstr>Diapositive 9</vt:lpstr>
      <vt:lpstr>Diapositive 10</vt:lpstr>
      <vt:lpstr>Diapositive 11</vt:lpstr>
      <vt:lpstr>Diapositive 12</vt:lpstr>
      <vt:lpstr>Séance 3  Dénonciation de l’assimilation</vt:lpstr>
      <vt:lpstr>Diapositive 14</vt:lpstr>
      <vt:lpstr>Diapositive 15</vt:lpstr>
      <vt:lpstr>Diapositive 16</vt:lpstr>
      <vt:lpstr>Diapositive 17</vt:lpstr>
      <vt:lpstr>Diapositive 18</vt:lpstr>
      <vt:lpstr>Séance 5: Histoire des arts</vt:lpstr>
      <vt:lpstr>Diapositive 20</vt:lpstr>
      <vt:lpstr>Activités</vt:lpstr>
      <vt:lpstr>Etude du clip de la chanson « Exil »</vt:lpstr>
      <vt:lpstr>Diapositive 23</vt:lpstr>
      <vt:lpstr>Diapositive 24</vt:lpstr>
      <vt:lpstr>Diapositive 25</vt:lpstr>
      <vt:lpstr>Diapositive 26</vt:lpstr>
      <vt:lpstr> Séquence réalisée par mesdames Bertiner, Emmanuel-Emile, Nazir, Pandor et Montenot.    du réseau de formateurs de Lettres-Histoire Académie Martinique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IDENTITE ET DIVERSITE</dc:title>
  <dc:creator>MONTENOT</dc:creator>
  <cp:lastModifiedBy>Sylvie</cp:lastModifiedBy>
  <cp:revision>81</cp:revision>
  <dcterms:created xsi:type="dcterms:W3CDTF">2012-03-18T12:35:04Z</dcterms:created>
  <dcterms:modified xsi:type="dcterms:W3CDTF">2012-06-11T11:08:06Z</dcterms:modified>
</cp:coreProperties>
</file>