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5F00"/>
    <a:srgbClr val="F907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9A765-9FE6-4639-BC29-9AA0AC484CB5}" type="datetimeFigureOut">
              <a:rPr lang="fr-FR" smtClean="0"/>
              <a:pPr/>
              <a:t>11/10/2012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C7731-1661-438C-89F5-FC2AC9E9596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Ba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10001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sz="5400" dirty="0" smtClean="0">
                <a:latin typeface="Mistral" pitchFamily="66" charset="0"/>
              </a:rPr>
              <a:t>LES EUROPEENS ET LE MONDE </a:t>
            </a:r>
            <a:r>
              <a:rPr lang="fr-FR" dirty="0" smtClean="0">
                <a:latin typeface="Mistral" pitchFamily="66" charset="0"/>
              </a:rPr>
              <a:t/>
            </a:r>
            <a:br>
              <a:rPr lang="fr-FR" dirty="0" smtClean="0">
                <a:latin typeface="Mistral" pitchFamily="66" charset="0"/>
              </a:rPr>
            </a:br>
            <a:r>
              <a:rPr lang="fr-FR" dirty="0" smtClean="0">
                <a:latin typeface="Mistral" pitchFamily="66" charset="0"/>
              </a:rPr>
              <a:t>XVIe – XVIIIe SIECLE</a:t>
            </a:r>
            <a:endParaRPr lang="fr-FR" dirty="0">
              <a:latin typeface="Mistral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4348" y="3643314"/>
            <a:ext cx="7643866" cy="2214578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DES RESSOURCES POUR UNE « ADAPTATION » DU PROGRAMME D’HISTOIRE EN CLASSE DE SECONDE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mph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6C08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ED59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90763"/>
                </a:solidFill>
                <a:latin typeface="Papyrus" pitchFamily="66" charset="0"/>
              </a:rPr>
              <a:t>QUE DIT LE PROGRAMME?</a:t>
            </a:r>
            <a:endParaRPr lang="fr-FR" sz="3200" b="1" dirty="0">
              <a:solidFill>
                <a:srgbClr val="F90763"/>
              </a:solidFill>
              <a:latin typeface="Papyru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AIDER LES ELEVES A MIEUX CONNAITRE ET MIEUX COMPRENDRE LA DIVERSITE DES SOCIETES ET LA RICHESSE DES CULTURES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UNE HISTOIRE EUROPEENNE (3SIECLES): HUMANISTES – DECOUVREURS – COLONISATEURS - REVOLUTIONNAIRES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5">
                    <a:lumMod val="75000"/>
                  </a:schemeClr>
                </a:solidFill>
                <a:latin typeface="Papyrus" pitchFamily="66" charset="0"/>
              </a:rPr>
              <a:t>COMMENT « ADAPTER » LE PROGRAMME?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Papyru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QUE PREVOIT LE LEGISLATEUR?</a:t>
            </a:r>
          </a:p>
          <a:p>
            <a:pPr>
              <a:buNone/>
            </a:pP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- PUBLICATION D’ADAPTATIONS DES PROGRAMMES</a:t>
            </a:r>
          </a:p>
          <a:p>
            <a:pPr>
              <a:buNone/>
            </a:pP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BO N°3 DU 15 JANVIER 2009 – Annexe DOM ROM – MARTINIQUE – ADAPTATIONS DES PROGRAMMES DE LA VOIE TECHNOLOGIQUE – SERIE STSS – CLASSE DE PREMIERE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BO SPECIAL N°4 DU 12 JUILLET 2012 ADAPTATIONS DES PROGRAMMES NATONAUX D’ENSEIGNEMENT D’HISTOIRE-GEOGRAPHIE-EDUCATION CIVIQUE POUR LES COLLECTIVITES,LES TERRITOIRES ET LES REGIONS D’OUTRE MER</a:t>
            </a:r>
          </a:p>
          <a:p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fr-FR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3">
                    <a:lumMod val="50000"/>
                  </a:schemeClr>
                </a:solidFill>
                <a:latin typeface="Papyrus" pitchFamily="66" charset="0"/>
              </a:rPr>
              <a:t>HUMANISME ET RENAISSANCE</a:t>
            </a:r>
            <a:endParaRPr lang="fr-FR" sz="3200" b="1" dirty="0">
              <a:solidFill>
                <a:schemeClr val="accent3">
                  <a:lumMod val="50000"/>
                </a:schemeClr>
              </a:solidFill>
              <a:latin typeface="Papyru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>
                <a:latin typeface="Footlight MT Light" pitchFamily="18" charset="0"/>
              </a:rPr>
              <a:t>UNE SITUATION: </a:t>
            </a:r>
            <a:r>
              <a:rPr lang="fr-FR" u="sng" dirty="0" smtClean="0">
                <a:latin typeface="Footlight MT Light" pitchFamily="18" charset="0"/>
              </a:rPr>
              <a:t>LA CONTROVERSE DE VALLADOLID</a:t>
            </a:r>
          </a:p>
          <a:p>
            <a:pPr>
              <a:buNone/>
            </a:pPr>
            <a:r>
              <a:rPr lang="fr-FR" dirty="0" smtClean="0"/>
              <a:t>  </a:t>
            </a:r>
            <a:r>
              <a:rPr lang="fr-FR" sz="3900" dirty="0" smtClean="0">
                <a:latin typeface="Mistral" pitchFamily="66" charset="0"/>
              </a:rPr>
              <a:t>. Rappel</a:t>
            </a:r>
          </a:p>
          <a:p>
            <a:pPr>
              <a:buNone/>
            </a:pPr>
            <a:r>
              <a:rPr lang="fr-FR" dirty="0" smtClean="0"/>
              <a:t>  .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Une situation qui nous ramène au cœur de l’humanisme qui élabore une vision du monde centrée sur l’homme. Qu’est-ce qu’un homme, les indiens d’Amérique appartiennent-ils à l’espèce humaine? (Les questions qui interpellent les Européens)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Le texte </a:t>
            </a:r>
            <a:r>
              <a:rPr lang="fr-FR" i="1" dirty="0" smtClean="0">
                <a:solidFill>
                  <a:schemeClr val="accent6">
                    <a:lumMod val="50000"/>
                  </a:schemeClr>
                </a:solidFill>
                <a:latin typeface="Footlight MT Light" pitchFamily="18" charset="0"/>
                <a:cs typeface="Courier New" pitchFamily="49" charset="0"/>
              </a:rPr>
              <a:t>La controverse de Valladolid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–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Jean-Claude Carrière – Flammarion – Etonnants Classiques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Collection Profil d’une œuvre – Hatier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Film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EXPOSITION :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1492, Images du monde, Image de l’autre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(ADM)</a:t>
            </a:r>
          </a:p>
          <a:p>
            <a:endParaRPr lang="fr-FR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7030A0"/>
                </a:solidFill>
                <a:latin typeface="Papyrus" pitchFamily="66" charset="0"/>
              </a:rPr>
              <a:t>VOYAGES ET DECOUVERTES, XVI</a:t>
            </a:r>
            <a:r>
              <a:rPr lang="fr-FR" sz="3200" b="1" baseline="30000" dirty="0" smtClean="0">
                <a:solidFill>
                  <a:srgbClr val="7030A0"/>
                </a:solidFill>
                <a:latin typeface="Papyrus" pitchFamily="66" charset="0"/>
              </a:rPr>
              <a:t>e</a:t>
            </a:r>
            <a:r>
              <a:rPr lang="fr-FR" sz="3200" b="1" dirty="0" smtClean="0">
                <a:solidFill>
                  <a:srgbClr val="7030A0"/>
                </a:solidFill>
                <a:latin typeface="Papyrus" pitchFamily="66" charset="0"/>
              </a:rPr>
              <a:t>- XVIII</a:t>
            </a:r>
            <a:r>
              <a:rPr lang="fr-FR" sz="3200" b="1" baseline="30000" dirty="0" smtClean="0">
                <a:solidFill>
                  <a:srgbClr val="7030A0"/>
                </a:solidFill>
                <a:latin typeface="Papyrus" pitchFamily="66" charset="0"/>
              </a:rPr>
              <a:t>e</a:t>
            </a:r>
            <a:r>
              <a:rPr lang="fr-FR" sz="3200" b="1" dirty="0" smtClean="0">
                <a:solidFill>
                  <a:srgbClr val="7030A0"/>
                </a:solidFill>
                <a:latin typeface="Papyrus" pitchFamily="66" charset="0"/>
              </a:rPr>
              <a:t> SIECLE</a:t>
            </a:r>
            <a:endParaRPr lang="fr-FR" sz="3200" b="1" baseline="30000" dirty="0">
              <a:solidFill>
                <a:srgbClr val="7030A0"/>
              </a:solidFill>
              <a:latin typeface="Papyru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TROIS SIECLES D’EXPANSION EUROPEENNE A TRAVERS 3 SITUATIONS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UNE SITUATION: </a:t>
            </a:r>
            <a:r>
              <a:rPr lang="fr-FR" b="1" u="sng" dirty="0" smtClean="0">
                <a:solidFill>
                  <a:schemeClr val="accent6">
                    <a:lumMod val="50000"/>
                  </a:schemeClr>
                </a:solidFill>
                <a:latin typeface="Footlight MT Light" pitchFamily="18" charset="0"/>
                <a:cs typeface="Courier New" pitchFamily="49" charset="0"/>
              </a:rPr>
              <a:t>CHRISTOPHE COLOMB ET LA DECOUVERTE DE L’AMERIQUE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Recueil de textes 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Les petites Antilles aux premiers temps de la colonisation (fin XVe siècle-fin XVIIe siècle)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Gilbert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Pago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/CRDP 1992.</a:t>
            </a:r>
          </a:p>
          <a:p>
            <a:endParaRPr lang="fr-FR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5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Footlight MT Light" pitchFamily="18" charset="0"/>
                <a:cs typeface="Courier New" pitchFamily="49" charset="0"/>
              </a:rPr>
              <a:t>Un flibustier français dans la mer des Antilles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–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Texte présenté par Jean-Pierre Moreau – Payot 2002.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EXPOSITION :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L’histoire à la carte 1528-1856</a:t>
            </a:r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fr-FR" b="1" i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D25F00"/>
                </a:solidFill>
                <a:latin typeface="Papyrus" pitchFamily="66" charset="0"/>
              </a:rPr>
              <a:t>LE  PREMIER  EMPIRE COLONIAL Français, XVI</a:t>
            </a:r>
            <a:r>
              <a:rPr lang="fr-FR" sz="3200" b="1" baseline="30000" dirty="0" smtClean="0">
                <a:solidFill>
                  <a:srgbClr val="D25F00"/>
                </a:solidFill>
                <a:latin typeface="Papyrus" pitchFamily="66" charset="0"/>
              </a:rPr>
              <a:t>e</a:t>
            </a:r>
            <a:r>
              <a:rPr lang="fr-FR" sz="3200" b="1" dirty="0" smtClean="0">
                <a:solidFill>
                  <a:srgbClr val="D25F00"/>
                </a:solidFill>
                <a:latin typeface="Papyrus" pitchFamily="66" charset="0"/>
              </a:rPr>
              <a:t>-XVIII</a:t>
            </a:r>
            <a:r>
              <a:rPr lang="fr-FR" sz="3200" b="1" baseline="30000" dirty="0" smtClean="0">
                <a:solidFill>
                  <a:srgbClr val="D25F00"/>
                </a:solidFill>
                <a:latin typeface="Papyrus" pitchFamily="66" charset="0"/>
              </a:rPr>
              <a:t>e</a:t>
            </a:r>
            <a:r>
              <a:rPr lang="fr-FR" sz="3200" b="1" dirty="0" smtClean="0">
                <a:solidFill>
                  <a:srgbClr val="D25F00"/>
                </a:solidFill>
                <a:latin typeface="Papyrus" pitchFamily="66" charset="0"/>
              </a:rPr>
              <a:t> SIECLE</a:t>
            </a:r>
            <a:endParaRPr lang="fr-FR" sz="3200" b="1" dirty="0">
              <a:solidFill>
                <a:srgbClr val="D25F00"/>
              </a:solidFill>
              <a:latin typeface="Papyru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UNE BIBLIOGRAPHIE ABONDANTE</a:t>
            </a:r>
          </a:p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Doc Photo n° 8032 </a:t>
            </a:r>
            <a:r>
              <a:rPr lang="fr-FR" b="1" i="1" dirty="0" smtClean="0">
                <a:latin typeface="Courier New" pitchFamily="49" charset="0"/>
                <a:cs typeface="Courier New" pitchFamily="49" charset="0"/>
              </a:rPr>
              <a:t>Les traites négrières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Olivier Pétré-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Grenouilleau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– juin 2003</a:t>
            </a:r>
          </a:p>
          <a:p>
            <a:r>
              <a:rPr lang="fr-FR" b="1" i="1" dirty="0" smtClean="0">
                <a:latin typeface="Courier New" pitchFamily="49" charset="0"/>
                <a:cs typeface="Courier New" pitchFamily="49" charset="0"/>
              </a:rPr>
              <a:t>Atlas des esclavages –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Marcel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Dorigny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et Bernard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Gainot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– Autrement 2006</a:t>
            </a:r>
          </a:p>
          <a:p>
            <a:r>
              <a:rPr lang="fr-FR" b="1" i="1" dirty="0" smtClean="0">
                <a:latin typeface="Courier New" pitchFamily="49" charset="0"/>
                <a:cs typeface="Courier New" pitchFamily="49" charset="0"/>
              </a:rPr>
              <a:t>Les grandes compagnies et l’organisation de la traite –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Les cahiers du patrimoine </a:t>
            </a:r>
            <a:r>
              <a:rPr lang="fr-FR" b="1" i="1" dirty="0" smtClean="0">
                <a:latin typeface="Courier New" pitchFamily="49" charset="0"/>
                <a:cs typeface="Courier New" pitchFamily="49" charset="0"/>
              </a:rPr>
              <a:t>Esclavages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n° 17-18 Tome 1 – mai 2000</a:t>
            </a:r>
            <a:endParaRPr lang="fr-FR" b="1" i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Autofit/>
          </a:bodyPr>
          <a:lstStyle/>
          <a:p>
            <a:r>
              <a:rPr lang="fr-FR" sz="2800" i="1" dirty="0" smtClean="0">
                <a:solidFill>
                  <a:schemeClr val="accent6">
                    <a:lumMod val="50000"/>
                  </a:schemeClr>
                </a:solidFill>
                <a:cs typeface="Courier New" pitchFamily="49" charset="0"/>
              </a:rPr>
              <a:t>Quel enseignement de la traite négrière, de l’esclavage et des abolitions?</a:t>
            </a:r>
            <a:r>
              <a:rPr lang="fr-FR" sz="2800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Actes du séminaire du réseau national des écoles associées à l’UNESCO – novembre 2004 SCEREN-CRDP Créteil.</a:t>
            </a:r>
          </a:p>
          <a:p>
            <a:r>
              <a:rPr lang="fr-FR" sz="2800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Les abolitions de l’esclavage aux Antilles et en Guyane Française 1794-1848 – 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Textes et recueil de documents sur l’émancipation des esclaves – René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Belenus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– CDDP de la Guadeloupe 1998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De la chaîne à la liberté – L’esclavage et la Martinique pendant deux siècles –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Lyne-Rose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Beuze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– Mireille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Mousnier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– Conseil Régional de la Martinique 1988</a:t>
            </a:r>
          </a:p>
          <a:p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UNE SITUATION: </a:t>
            </a:r>
            <a:r>
              <a:rPr lang="fr-FR" b="1" u="sng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UNE PLANTATION</a:t>
            </a:r>
            <a:endParaRPr lang="fr-FR" b="1" u="sng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571636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Papyrus" pitchFamily="66" charset="0"/>
              </a:rPr>
              <a:t>Les LUMIERES, la REVOLUTION FRANCAISE et L’EUROPE: Les DROITS DE L’HOMME</a:t>
            </a:r>
            <a:endParaRPr lang="fr-FR" sz="3200" b="1" dirty="0">
              <a:solidFill>
                <a:srgbClr val="FF0000"/>
              </a:solidFill>
              <a:latin typeface="Papyru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1789-1794 La Révolution française et l’abolition de l’esclavage –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Elisabeth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Landi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– Les Cahiers du Patrimoine 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Esclavages –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tome 2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n° 19 et 20 – 2005</a:t>
            </a:r>
          </a:p>
          <a:p>
            <a:pPr>
              <a:buNone/>
            </a:pP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Les Lumières à l’épreuve de l’esclavage: entre chien et loup?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Alain Ménil – tome 1</a:t>
            </a:r>
            <a:endParaRPr lang="fr-FR" b="1" dirty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100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accel="100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. Condorcet et l’esclavage 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– Geneviève </a:t>
            </a:r>
            <a:r>
              <a:rPr lang="fr-FR" b="1" dirty="0" err="1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Léti</a:t>
            </a: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(id)</a:t>
            </a:r>
          </a:p>
          <a:p>
            <a:pPr>
              <a:buNone/>
            </a:pP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Suivi d’un extrait de Condorcet: </a:t>
            </a:r>
            <a:r>
              <a:rPr lang="fr-FR" b="1" i="1" dirty="0" smtClean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Réflexions sur l’esclavage des nègres.</a:t>
            </a:r>
            <a:endParaRPr lang="fr-FR" b="1" dirty="0" smtClean="0">
              <a:solidFill>
                <a:schemeClr val="accent6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fr-FR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503</Words>
  <Application>Microsoft Office PowerPoint</Application>
  <PresentationFormat>Affichage à l'écran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LES EUROPEENS ET LE MONDE  XVIe – XVIIIe SIECLE</vt:lpstr>
      <vt:lpstr>QUE DIT LE PROGRAMME?</vt:lpstr>
      <vt:lpstr>COMMENT « ADAPTER » LE PROGRAMME?</vt:lpstr>
      <vt:lpstr>HUMANISME ET RENAISSANCE</vt:lpstr>
      <vt:lpstr>Diapositive 5</vt:lpstr>
      <vt:lpstr>VOYAGES ET DECOUVERTES, XVIe- XVIIIe SIECLE</vt:lpstr>
      <vt:lpstr>Diapositive 7</vt:lpstr>
      <vt:lpstr>LE  PREMIER  EMPIRE COLONIAL Français, XVIe-XVIIIe SIECLE</vt:lpstr>
      <vt:lpstr>Diapositive 9</vt:lpstr>
      <vt:lpstr>Diapositive 10</vt:lpstr>
      <vt:lpstr>Les LUMIERES, la REVOLUTION FRANCAISE et L’EUROPE: Les DROITS DE L’HOMME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EUROPEENS ET LE MONDE  XVIe – XVIIIe SIECLE</dc:title>
  <dc:creator>Micheline</dc:creator>
  <cp:lastModifiedBy>RECTORAT</cp:lastModifiedBy>
  <cp:revision>46</cp:revision>
  <dcterms:created xsi:type="dcterms:W3CDTF">2009-04-11T01:12:03Z</dcterms:created>
  <dcterms:modified xsi:type="dcterms:W3CDTF">2012-10-11T17:18:09Z</dcterms:modified>
</cp:coreProperties>
</file>