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7" r:id="rId3"/>
    <p:sldId id="256" r:id="rId4"/>
    <p:sldId id="257" r:id="rId5"/>
    <p:sldId id="262" r:id="rId6"/>
    <p:sldId id="263" r:id="rId7"/>
    <p:sldId id="264" r:id="rId8"/>
    <p:sldId id="259" r:id="rId9"/>
    <p:sldId id="260" r:id="rId10"/>
    <p:sldId id="266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0"/>
  </p:normalViewPr>
  <p:slideViewPr>
    <p:cSldViewPr>
      <p:cViewPr>
        <p:scale>
          <a:sx n="100" d="100"/>
          <a:sy n="100" d="100"/>
        </p:scale>
        <p:origin x="-282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r-BE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r-BE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12/06/2012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Les%20mobilit&#233;s%20dans%20l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_SITUATION.docx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447856" cy="231512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fr-FR" i="1" u="sng" dirty="0" smtClean="0">
                <a:latin typeface="Century Gothic" pitchFamily="34" charset="0"/>
              </a:rPr>
              <a:t>Sujet d’étude : </a:t>
            </a:r>
            <a:r>
              <a:rPr lang="fr-FR" dirty="0" smtClean="0">
                <a:latin typeface="Century Gothic" pitchFamily="34" charset="0"/>
              </a:rPr>
              <a:t/>
            </a:r>
            <a:br>
              <a:rPr lang="fr-FR" dirty="0" smtClean="0">
                <a:latin typeface="Century Gothic" pitchFamily="34" charset="0"/>
              </a:rPr>
            </a:br>
            <a:r>
              <a:rPr lang="fr-FR" dirty="0" smtClean="0">
                <a:latin typeface="Century Gothic" pitchFamily="34" charset="0"/>
              </a:rPr>
              <a:t>Les mobilités de la population française</a:t>
            </a:r>
            <a:endParaRPr lang="fr-FR" dirty="0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agone 4"/>
          <p:cNvSpPr/>
          <p:nvPr/>
        </p:nvSpPr>
        <p:spPr>
          <a:xfrm rot="16200000">
            <a:off x="3197631" y="1088740"/>
            <a:ext cx="6264696" cy="4896544"/>
          </a:xfrm>
          <a:prstGeom prst="hexagon">
            <a:avLst>
              <a:gd name="adj" fmla="val 36487"/>
              <a:gd name="vf" fmla="val 11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 rot="12963834">
            <a:off x="6031653" y="825212"/>
            <a:ext cx="1585387" cy="48112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 rot="16200000">
            <a:off x="6570256" y="4196837"/>
            <a:ext cx="1944216" cy="55255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à coins arrondis 9"/>
          <p:cNvSpPr/>
          <p:nvPr/>
        </p:nvSpPr>
        <p:spPr>
          <a:xfrm rot="8614418">
            <a:off x="5837792" y="5237108"/>
            <a:ext cx="3121342" cy="55999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 rot="16200000">
            <a:off x="7921811" y="2443148"/>
            <a:ext cx="1164433" cy="51923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6041947" y="1844824"/>
            <a:ext cx="773359" cy="8004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 rot="2131207">
            <a:off x="6112379" y="1182252"/>
            <a:ext cx="799970" cy="503184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7" name="Tableau 16"/>
          <p:cNvGraphicFramePr>
            <a:graphicFrameLocks noGrp="1"/>
          </p:cNvGraphicFramePr>
          <p:nvPr/>
        </p:nvGraphicFramePr>
        <p:xfrm>
          <a:off x="323528" y="3789040"/>
          <a:ext cx="269979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9896"/>
                <a:gridCol w="1349896"/>
              </a:tblGrid>
              <a:tr h="504056">
                <a:tc>
                  <a:txBody>
                    <a:bodyPr/>
                    <a:lstStyle/>
                    <a:p>
                      <a:r>
                        <a:rPr lang="fr-FR" dirty="0" smtClean="0"/>
                        <a:t>Espaces densément peuplés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fr-FR" dirty="0" smtClean="0"/>
                        <a:t>Espaces moins denses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8" name="ZoneTexte 17"/>
          <p:cNvSpPr txBox="1"/>
          <p:nvPr/>
        </p:nvSpPr>
        <p:spPr>
          <a:xfrm>
            <a:off x="0" y="1700808"/>
            <a:ext cx="3347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Century Gothic" pitchFamily="34" charset="0"/>
              </a:rPr>
              <a:t>À l’aide de la légende, complétez la carte en  utilisant la couleur qui convient.</a:t>
            </a:r>
            <a:endParaRPr lang="fr-FR" sz="1600" dirty="0">
              <a:latin typeface="Century Gothic" pitchFamily="34" charset="0"/>
            </a:endParaRPr>
          </a:p>
        </p:txBody>
      </p:sp>
      <p:sp>
        <p:nvSpPr>
          <p:cNvPr id="14" name="Rectangle à coins arrondis 13"/>
          <p:cNvSpPr/>
          <p:nvPr/>
        </p:nvSpPr>
        <p:spPr>
          <a:xfrm rot="12963834">
            <a:off x="6031653" y="825212"/>
            <a:ext cx="1585387" cy="481128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à coins arrondis 14"/>
          <p:cNvSpPr/>
          <p:nvPr/>
        </p:nvSpPr>
        <p:spPr>
          <a:xfrm rot="16200000">
            <a:off x="6570256" y="4196837"/>
            <a:ext cx="1944216" cy="552558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à coins arrondis 18"/>
          <p:cNvSpPr/>
          <p:nvPr/>
        </p:nvSpPr>
        <p:spPr>
          <a:xfrm rot="8614418">
            <a:off x="5837792" y="5237108"/>
            <a:ext cx="3121342" cy="559999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à coins arrondis 19"/>
          <p:cNvSpPr/>
          <p:nvPr/>
        </p:nvSpPr>
        <p:spPr>
          <a:xfrm rot="16200000">
            <a:off x="7921811" y="2443148"/>
            <a:ext cx="1164433" cy="519239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6041947" y="1844824"/>
            <a:ext cx="773359" cy="800458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à coins arrondis 22"/>
          <p:cNvSpPr/>
          <p:nvPr/>
        </p:nvSpPr>
        <p:spPr>
          <a:xfrm rot="16200000">
            <a:off x="3447844" y="3905085"/>
            <a:ext cx="1368151" cy="559999"/>
          </a:xfrm>
          <a:prstGeom prst="roundRect">
            <a:avLst>
              <a:gd name="adj" fmla="val 1579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/>
          <p:cNvSpPr/>
          <p:nvPr/>
        </p:nvSpPr>
        <p:spPr>
          <a:xfrm rot="17804509">
            <a:off x="3009045" y="2023214"/>
            <a:ext cx="2229139" cy="614140"/>
          </a:xfrm>
          <a:prstGeom prst="triangle">
            <a:avLst>
              <a:gd name="adj" fmla="val 5118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à coins arrondis 24"/>
          <p:cNvSpPr/>
          <p:nvPr/>
        </p:nvSpPr>
        <p:spPr>
          <a:xfrm rot="16200000">
            <a:off x="3447844" y="3905085"/>
            <a:ext cx="1368151" cy="559999"/>
          </a:xfrm>
          <a:prstGeom prst="roundRect">
            <a:avLst>
              <a:gd name="adj" fmla="val 15797"/>
            </a:avLst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Triangle isocèle 25"/>
          <p:cNvSpPr/>
          <p:nvPr/>
        </p:nvSpPr>
        <p:spPr>
          <a:xfrm rot="17804509">
            <a:off x="3009046" y="2023214"/>
            <a:ext cx="2229139" cy="614140"/>
          </a:xfrm>
          <a:prstGeom prst="triangle">
            <a:avLst>
              <a:gd name="adj" fmla="val 51184"/>
            </a:avLst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à coins arrondis 26"/>
          <p:cNvSpPr/>
          <p:nvPr/>
        </p:nvSpPr>
        <p:spPr>
          <a:xfrm rot="2131207">
            <a:off x="6129157" y="1176980"/>
            <a:ext cx="799970" cy="503184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à coins arrondis 27"/>
          <p:cNvSpPr/>
          <p:nvPr/>
        </p:nvSpPr>
        <p:spPr>
          <a:xfrm rot="2131207">
            <a:off x="4989897" y="2417746"/>
            <a:ext cx="756000" cy="3168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à coins arrondis 28"/>
          <p:cNvSpPr/>
          <p:nvPr/>
        </p:nvSpPr>
        <p:spPr>
          <a:xfrm rot="2131207">
            <a:off x="5003705" y="2403939"/>
            <a:ext cx="720000" cy="3204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Titre 1"/>
          <p:cNvSpPr txBox="1">
            <a:spLocks/>
          </p:cNvSpPr>
          <p:nvPr/>
        </p:nvSpPr>
        <p:spPr>
          <a:xfrm>
            <a:off x="107504" y="260648"/>
            <a:ext cx="3456384" cy="1152128"/>
          </a:xfrm>
          <a:prstGeom prst="rect">
            <a:avLst/>
          </a:prstGeo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2400" b="1" dirty="0" smtClean="0">
                <a:solidFill>
                  <a:srgbClr val="C00000"/>
                </a:solidFill>
                <a:latin typeface="Century Gothic" pitchFamily="34" charset="0"/>
              </a:rPr>
              <a:t>I. La France un espace inégalement peuplé </a:t>
            </a:r>
            <a:endParaRPr lang="fr-FR" sz="2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5536" y="1268760"/>
            <a:ext cx="799288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070C0"/>
                </a:solidFill>
                <a:latin typeface="Century Gothic" pitchFamily="34" charset="0"/>
              </a:rPr>
              <a:t>Selon vous, qu’est-ce qui explique cette répartition?</a:t>
            </a:r>
            <a:endParaRPr lang="fr-FR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2276872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>
              <a:lnSpc>
                <a:spcPct val="300000"/>
              </a:lnSpc>
            </a:pPr>
            <a:r>
              <a:rPr lang="fr-FR" b="1" dirty="0" smtClean="0">
                <a:solidFill>
                  <a:srgbClr val="0070C0"/>
                </a:solidFill>
                <a:latin typeface="Century Gothic" pitchFamily="34" charset="0"/>
              </a:rPr>
              <a:t>La métropolisation</a:t>
            </a:r>
          </a:p>
          <a:p>
            <a:pPr marL="627063">
              <a:lnSpc>
                <a:spcPct val="300000"/>
              </a:lnSpc>
            </a:pPr>
            <a:r>
              <a:rPr lang="fr-FR" b="1" dirty="0" smtClean="0">
                <a:solidFill>
                  <a:srgbClr val="0070C0"/>
                </a:solidFill>
                <a:latin typeface="Century Gothic" pitchFamily="34" charset="0"/>
              </a:rPr>
              <a:t>La littoralisation</a:t>
            </a:r>
          </a:p>
          <a:p>
            <a:pPr marL="627063">
              <a:lnSpc>
                <a:spcPct val="300000"/>
              </a:lnSpc>
            </a:pPr>
            <a:r>
              <a:rPr lang="fr-FR" b="1" dirty="0" smtClean="0">
                <a:solidFill>
                  <a:srgbClr val="0070C0"/>
                </a:solidFill>
                <a:latin typeface="Century Gothic" pitchFamily="34" charset="0"/>
              </a:rPr>
              <a:t>Les obstacles naturels</a:t>
            </a:r>
          </a:p>
          <a:p>
            <a:pPr marL="627063">
              <a:lnSpc>
                <a:spcPct val="300000"/>
              </a:lnSpc>
            </a:pPr>
            <a:r>
              <a:rPr lang="fr-FR" b="1" dirty="0" smtClean="0">
                <a:solidFill>
                  <a:srgbClr val="0070C0"/>
                </a:solidFill>
                <a:latin typeface="Century Gothic" pitchFamily="34" charset="0"/>
              </a:rPr>
              <a:t>Le solde migratoire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568" y="2708920"/>
            <a:ext cx="288000" cy="28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683568" y="3501008"/>
            <a:ext cx="288000" cy="28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683568" y="4365104"/>
            <a:ext cx="288000" cy="28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83568" y="5157192"/>
            <a:ext cx="288000" cy="28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Multiplier 11"/>
          <p:cNvSpPr/>
          <p:nvPr/>
        </p:nvSpPr>
        <p:spPr>
          <a:xfrm>
            <a:off x="683568" y="2708920"/>
            <a:ext cx="252000" cy="252000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Multiplier 12"/>
          <p:cNvSpPr/>
          <p:nvPr/>
        </p:nvSpPr>
        <p:spPr>
          <a:xfrm>
            <a:off x="683568" y="3501008"/>
            <a:ext cx="252000" cy="252000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Multiplier 13"/>
          <p:cNvSpPr/>
          <p:nvPr/>
        </p:nvSpPr>
        <p:spPr>
          <a:xfrm>
            <a:off x="683568" y="4365104"/>
            <a:ext cx="252000" cy="252000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Multiplier 14"/>
          <p:cNvSpPr/>
          <p:nvPr/>
        </p:nvSpPr>
        <p:spPr>
          <a:xfrm>
            <a:off x="683568" y="5157192"/>
            <a:ext cx="252000" cy="252000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4932040" y="3258850"/>
            <a:ext cx="23042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400" b="1" dirty="0" smtClean="0">
                <a:solidFill>
                  <a:srgbClr val="FF0000"/>
                </a:solidFill>
                <a:latin typeface="Century Gothic" pitchFamily="34" charset="0"/>
              </a:rPr>
              <a:t>Plusieurs réponses sont possibles!</a:t>
            </a:r>
            <a:endParaRPr lang="fr-FR" sz="24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"/>
                            </p:stCondLst>
                            <p:childTnLst>
                              <p:par>
                                <p:cTn id="3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50"/>
                            </p:stCondLst>
                            <p:childTnLst>
                              <p:par>
                                <p:cTn id="3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48680"/>
            <a:ext cx="5220072" cy="432048"/>
          </a:xfrm>
          <a:solidFill>
            <a:srgbClr val="C00000">
              <a:alpha val="20000"/>
            </a:srgb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2400" b="1" dirty="0" smtClean="0">
                <a:solidFill>
                  <a:srgbClr val="C00000"/>
                </a:solidFill>
                <a:latin typeface="Century Gothic" pitchFamily="34" charset="0"/>
              </a:rPr>
              <a:t>II. Les facteurs de la mobilité</a:t>
            </a:r>
            <a:endParaRPr lang="fr-FR" sz="2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052736"/>
            <a:ext cx="8229600" cy="288032"/>
          </a:xfrm>
        </p:spPr>
        <p:txBody>
          <a:bodyPr>
            <a:normAutofit fontScale="92500" lnSpcReduction="20000"/>
          </a:bodyPr>
          <a:lstStyle/>
          <a:p>
            <a:r>
              <a:rPr lang="fr-FR" sz="1600" i="1" dirty="0" smtClean="0">
                <a:latin typeface="Century Gothic" pitchFamily="34" charset="0"/>
              </a:rPr>
              <a:t>Retrouvez les motifs de la mobilité et complétez le tableau suivant :</a:t>
            </a:r>
            <a:endParaRPr lang="fr-FR" sz="1600" i="1" dirty="0">
              <a:latin typeface="Century Gothic" pitchFamily="34" charset="0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79513" y="1490820"/>
          <a:ext cx="8784975" cy="53671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98122"/>
                <a:gridCol w="1878605"/>
                <a:gridCol w="1597268"/>
                <a:gridCol w="2014736"/>
                <a:gridCol w="2196244"/>
              </a:tblGrid>
              <a:tr h="862479">
                <a:tc gridSpan="2">
                  <a:txBody>
                    <a:bodyPr/>
                    <a:lstStyle/>
                    <a:p>
                      <a:r>
                        <a:rPr lang="fr-FR" sz="1400" dirty="0" smtClean="0">
                          <a:latin typeface="Century Gothic" pitchFamily="34" charset="0"/>
                        </a:rPr>
                        <a:t>Motifs</a:t>
                      </a:r>
                      <a:r>
                        <a:rPr lang="fr-FR" sz="1400" baseline="0" dirty="0" smtClean="0">
                          <a:latin typeface="Century Gothic" pitchFamily="34" charset="0"/>
                        </a:rPr>
                        <a:t> de la mobilité</a:t>
                      </a:r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Century Gothic" pitchFamily="34" charset="0"/>
                        </a:rPr>
                        <a:t>Fréquence</a:t>
                      </a:r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Century Gothic" pitchFamily="34" charset="0"/>
                        </a:rPr>
                        <a:t>Moyen de transport</a:t>
                      </a:r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latin typeface="Century Gothic" pitchFamily="34" charset="0"/>
                        </a:rPr>
                        <a:t>Echelle des déplacements</a:t>
                      </a:r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306">
                <a:tc gridSpan="2">
                  <a:txBody>
                    <a:bodyPr/>
                    <a:lstStyle/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 smtClean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dirty="0" smtClean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dirty="0" smtClean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1177115">
                <a:tc gridSpan="2">
                  <a:txBody>
                    <a:bodyPr/>
                    <a:lstStyle/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646280">
                <a:tc>
                  <a:txBody>
                    <a:bodyPr/>
                    <a:lstStyle/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dirty="0" smtClean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 smtClean="0">
                        <a:latin typeface="Century Gothic" pitchFamily="34" charset="0"/>
                      </a:endParaRPr>
                    </a:p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>
                        <a:latin typeface="Century Gothic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395536" y="2708920"/>
            <a:ext cx="1800200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Travail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539552" y="4221088"/>
            <a:ext cx="1584176" cy="7200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Loisirs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 rot="16200000">
            <a:off x="-144524" y="5769260"/>
            <a:ext cx="1944216" cy="7200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fr-FR" sz="1400" b="1" dirty="0" smtClean="0">
                <a:solidFill>
                  <a:srgbClr val="FF0000"/>
                </a:solidFill>
              </a:rPr>
              <a:t>Changement de résidence</a:t>
            </a:r>
            <a:endParaRPr lang="fr-FR" sz="1400" b="1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203848" y="2564904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Quotidienne </a:t>
            </a:r>
            <a:endParaRPr lang="fr-FR" sz="1400" dirty="0"/>
          </a:p>
        </p:txBody>
      </p:sp>
      <p:sp>
        <p:nvSpPr>
          <p:cNvPr id="10" name="ZoneTexte 9"/>
          <p:cNvSpPr txBox="1"/>
          <p:nvPr/>
        </p:nvSpPr>
        <p:spPr>
          <a:xfrm>
            <a:off x="4860032" y="2420888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Voiture </a:t>
            </a:r>
          </a:p>
          <a:p>
            <a:r>
              <a:rPr lang="fr-FR" sz="1400" dirty="0" smtClean="0">
                <a:latin typeface="Century Gothic" pitchFamily="34" charset="0"/>
              </a:rPr>
              <a:t>Vélo</a:t>
            </a:r>
          </a:p>
          <a:p>
            <a:r>
              <a:rPr lang="fr-FR" sz="1400" dirty="0" smtClean="0">
                <a:latin typeface="Century Gothic" pitchFamily="34" charset="0"/>
              </a:rPr>
              <a:t>Tramway</a:t>
            </a:r>
          </a:p>
          <a:p>
            <a:r>
              <a:rPr lang="fr-FR" sz="1400" dirty="0" smtClean="0">
                <a:latin typeface="Century Gothic" pitchFamily="34" charset="0"/>
              </a:rPr>
              <a:t>Transport commun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6876256" y="2492896"/>
            <a:ext cx="1336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Locale</a:t>
            </a:r>
          </a:p>
          <a:p>
            <a:r>
              <a:rPr lang="fr-FR" sz="1400" dirty="0" smtClean="0">
                <a:latin typeface="Century Gothic" pitchFamily="34" charset="0"/>
              </a:rPr>
              <a:t>Régionale</a:t>
            </a:r>
          </a:p>
          <a:p>
            <a:r>
              <a:rPr lang="fr-FR" sz="1400" dirty="0" smtClean="0">
                <a:latin typeface="Century Gothic" pitchFamily="34" charset="0"/>
              </a:rPr>
              <a:t>Nationale</a:t>
            </a:r>
          </a:p>
          <a:p>
            <a:endParaRPr lang="fr-FR" sz="1400" dirty="0" smtClean="0">
              <a:latin typeface="Century Gothic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860032" y="4005064"/>
            <a:ext cx="1800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Réseaux ferroviaires</a:t>
            </a:r>
          </a:p>
          <a:p>
            <a:r>
              <a:rPr lang="fr-FR" sz="1400" dirty="0" smtClean="0">
                <a:latin typeface="Century Gothic" pitchFamily="34" charset="0"/>
              </a:rPr>
              <a:t>Transport maritime</a:t>
            </a:r>
          </a:p>
          <a:p>
            <a:r>
              <a:rPr lang="fr-FR" sz="1400" dirty="0" smtClean="0">
                <a:latin typeface="Century Gothic" pitchFamily="34" charset="0"/>
              </a:rPr>
              <a:t>Avion</a:t>
            </a:r>
          </a:p>
          <a:p>
            <a:r>
              <a:rPr lang="fr-FR" sz="1400" dirty="0" smtClean="0">
                <a:latin typeface="Century Gothic" pitchFamily="34" charset="0"/>
              </a:rPr>
              <a:t>Voiture 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275856" y="414908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Saisonnière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948264" y="4077072"/>
            <a:ext cx="1944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400" dirty="0" smtClean="0">
                <a:latin typeface="Century Gothic" pitchFamily="34" charset="0"/>
              </a:rPr>
              <a:t> </a:t>
            </a:r>
          </a:p>
          <a:p>
            <a:r>
              <a:rPr lang="fr-FR" sz="1400" dirty="0" smtClean="0">
                <a:latin typeface="Century Gothic" pitchFamily="34" charset="0"/>
              </a:rPr>
              <a:t>Régionale</a:t>
            </a:r>
          </a:p>
          <a:p>
            <a:r>
              <a:rPr lang="fr-FR" sz="1400" dirty="0" smtClean="0">
                <a:latin typeface="Century Gothic" pitchFamily="34" charset="0"/>
              </a:rPr>
              <a:t>Nationale</a:t>
            </a:r>
          </a:p>
          <a:p>
            <a:r>
              <a:rPr lang="fr-FR" sz="1400" dirty="0" smtClean="0">
                <a:latin typeface="Century Gothic" pitchFamily="34" charset="0"/>
              </a:rPr>
              <a:t>Internationale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860032" y="5373216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Réseaux ferroviaires</a:t>
            </a:r>
          </a:p>
          <a:p>
            <a:r>
              <a:rPr lang="fr-FR" sz="1400" dirty="0" smtClean="0">
                <a:latin typeface="Century Gothic" pitchFamily="34" charset="0"/>
              </a:rPr>
              <a:t>Avion</a:t>
            </a:r>
          </a:p>
          <a:p>
            <a:r>
              <a:rPr lang="fr-FR" sz="1400" dirty="0" smtClean="0">
                <a:latin typeface="Century Gothic" pitchFamily="34" charset="0"/>
              </a:rPr>
              <a:t>Voiture 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3203848" y="5373216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Century Gothic" pitchFamily="34" charset="0"/>
              </a:rPr>
              <a:t>Annuelle</a:t>
            </a:r>
            <a:endParaRPr lang="fr-FR" sz="1400" dirty="0"/>
          </a:p>
        </p:txBody>
      </p:sp>
      <p:sp>
        <p:nvSpPr>
          <p:cNvPr id="17" name="ZoneTexte 16"/>
          <p:cNvSpPr txBox="1"/>
          <p:nvPr/>
        </p:nvSpPr>
        <p:spPr>
          <a:xfrm>
            <a:off x="6876256" y="5373216"/>
            <a:ext cx="1800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fr-FR" sz="1400" dirty="0" smtClean="0">
              <a:latin typeface="Century Gothic" pitchFamily="34" charset="0"/>
            </a:endParaRPr>
          </a:p>
          <a:p>
            <a:pPr>
              <a:defRPr/>
            </a:pPr>
            <a:r>
              <a:rPr lang="fr-FR" sz="1400" smtClean="0">
                <a:latin typeface="Century Gothic" pitchFamily="34" charset="0"/>
              </a:rPr>
              <a:t>Régionale</a:t>
            </a:r>
          </a:p>
          <a:p>
            <a:r>
              <a:rPr lang="fr-FR" sz="1400" dirty="0" smtClean="0">
                <a:latin typeface="Century Gothic" pitchFamily="34" charset="0"/>
              </a:rPr>
              <a:t>Nationale</a:t>
            </a:r>
          </a:p>
          <a:p>
            <a:r>
              <a:rPr lang="fr-FR" sz="1400" dirty="0" smtClean="0">
                <a:latin typeface="Century Gothic" pitchFamily="34" charset="0"/>
              </a:rPr>
              <a:t>Locale</a:t>
            </a:r>
          </a:p>
          <a:p>
            <a:r>
              <a:rPr lang="fr-FR" sz="1400" dirty="0" smtClean="0">
                <a:latin typeface="Century Gothic" pitchFamily="34" charset="0"/>
              </a:rPr>
              <a:t>Internationale 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1259632" y="5257562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400" dirty="0" smtClean="0">
                <a:latin typeface="Century Gothic" pitchFamily="34" charset="0"/>
              </a:rPr>
              <a:t>Déménagement</a:t>
            </a:r>
          </a:p>
          <a:p>
            <a:r>
              <a:rPr lang="fr-FR" sz="1400" dirty="0" smtClean="0">
                <a:latin typeface="Century Gothic" pitchFamily="34" charset="0"/>
              </a:rPr>
              <a:t>Etudes</a:t>
            </a:r>
          </a:p>
          <a:p>
            <a:r>
              <a:rPr lang="fr-FR" sz="1400" dirty="0" smtClean="0">
                <a:latin typeface="Century Gothic" pitchFamily="34" charset="0"/>
              </a:rPr>
              <a:t>Retraite </a:t>
            </a:r>
          </a:p>
          <a:p>
            <a:pPr>
              <a:defRPr/>
            </a:pPr>
            <a:r>
              <a:rPr lang="fr-FR" sz="1400" dirty="0" smtClean="0">
                <a:latin typeface="Century Gothic" pitchFamily="34" charset="0"/>
              </a:rPr>
              <a:t>Changement de situation familiale</a:t>
            </a:r>
          </a:p>
          <a:p>
            <a:r>
              <a:rPr lang="fr-FR" sz="1400" dirty="0" smtClean="0">
                <a:latin typeface="Century Gothic" pitchFamily="34" charset="0"/>
              </a:rPr>
              <a:t>Mobilité professionnelle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556792"/>
            <a:ext cx="8363272" cy="5017744"/>
          </a:xfrm>
          <a:ln w="1905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endParaRPr lang="fr-FR" dirty="0" smtClean="0">
              <a:latin typeface="Century Gothic" pitchFamily="34" charset="0"/>
            </a:endParaRPr>
          </a:p>
          <a:p>
            <a:endParaRPr lang="fr-FR" dirty="0" smtClean="0">
              <a:latin typeface="Century Gothic" pitchFamily="34" charset="0"/>
            </a:endParaRPr>
          </a:p>
          <a:p>
            <a:endParaRPr lang="fr-FR" dirty="0" smtClean="0">
              <a:latin typeface="Century Gothic" pitchFamily="34" charset="0"/>
            </a:endParaRPr>
          </a:p>
          <a:p>
            <a:endParaRPr lang="fr-FR" dirty="0" smtClean="0">
              <a:latin typeface="Century Gothic" pitchFamily="34" charset="0"/>
            </a:endParaRPr>
          </a:p>
          <a:p>
            <a:pPr algn="ctr"/>
            <a:r>
              <a:rPr lang="fr-FR" dirty="0" smtClean="0">
                <a:latin typeface="Century Gothic" pitchFamily="34" charset="0"/>
              </a:rPr>
              <a:t>Cliquez </a:t>
            </a:r>
            <a:r>
              <a:rPr lang="fr-FR" dirty="0" smtClean="0">
                <a:latin typeface="Century Gothic" pitchFamily="34" charset="0"/>
                <a:hlinkClick r:id="rId2" action="ppaction://hlinkfile"/>
              </a:rPr>
              <a:t>ici </a:t>
            </a:r>
            <a:r>
              <a:rPr lang="fr-FR" dirty="0" smtClean="0">
                <a:latin typeface="Century Gothic" pitchFamily="34" charset="0"/>
              </a:rPr>
              <a:t>pour découvrir le document.</a:t>
            </a:r>
            <a:endParaRPr lang="fr-FR" dirty="0">
              <a:latin typeface="Century Gothic" pitchFamily="34" charset="0"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323528" y="620688"/>
            <a:ext cx="8229600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Les mobilités dans l’espace urbain.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5040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FR" sz="2800" b="1" dirty="0" smtClean="0">
                <a:solidFill>
                  <a:schemeClr val="accent2"/>
                </a:solidFill>
                <a:latin typeface="Century Gothic" pitchFamily="34" charset="0"/>
              </a:rPr>
              <a:t>Les mobilités dans l’espace urbain.</a:t>
            </a:r>
            <a:endParaRPr lang="fr-FR" sz="2800" b="1" dirty="0">
              <a:solidFill>
                <a:schemeClr val="accent2"/>
              </a:solidFill>
              <a:latin typeface="Century Gothic" pitchFamily="34" charset="0"/>
            </a:endParaRPr>
          </a:p>
        </p:txBody>
      </p:sp>
      <p:pic>
        <p:nvPicPr>
          <p:cNvPr id="4" name="Espace réservé du contenu 3" descr="C:\Users\Sylvie\AppData\Local\Microsoft\Windows\Temporary Internet Files\Content.Word\img29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20880" cy="4392488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971600" y="1412776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Centre-ville</a:t>
            </a:r>
            <a:endParaRPr lang="fr-FR" sz="1600" b="1" dirty="0">
              <a:solidFill>
                <a:schemeClr val="bg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27584" y="1988840"/>
            <a:ext cx="252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Zones industrielles</a:t>
            </a:r>
            <a:endParaRPr lang="fr-FR" sz="1600" b="1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99592" y="2204864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rgbClr val="006600"/>
                </a:solidFill>
                <a:latin typeface="Century Gothic" pitchFamily="34" charset="0"/>
              </a:rPr>
              <a:t>Espace</a:t>
            </a:r>
            <a:r>
              <a:rPr lang="fr-FR" sz="1600" b="1" dirty="0" smtClean="0">
                <a:latin typeface="Century Gothic" pitchFamily="34" charset="0"/>
              </a:rPr>
              <a:t> </a:t>
            </a:r>
            <a:r>
              <a:rPr lang="fr-FR" sz="1600" b="1" dirty="0" smtClean="0">
                <a:solidFill>
                  <a:srgbClr val="006600"/>
                </a:solidFill>
                <a:latin typeface="Century Gothic" pitchFamily="34" charset="0"/>
              </a:rPr>
              <a:t>rural</a:t>
            </a:r>
            <a:endParaRPr lang="fr-FR" sz="1600" b="1" dirty="0">
              <a:solidFill>
                <a:srgbClr val="006600"/>
              </a:solidFill>
              <a:latin typeface="Century Gothic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27584" y="1700808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rgbClr val="FF9900"/>
                </a:solidFill>
                <a:latin typeface="Century Gothic" pitchFamily="34" charset="0"/>
              </a:rPr>
              <a:t>Lotissements résidentiels</a:t>
            </a:r>
            <a:endParaRPr lang="fr-FR" sz="1600" b="1" dirty="0">
              <a:solidFill>
                <a:srgbClr val="FF99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ycée\Pictures\2012-06 (juin)-11\2012-06 (juin)-11\hpqscan0001.jpg"/>
          <p:cNvPicPr>
            <a:picLocks noChangeAspect="1" noChangeArrowheads="1"/>
          </p:cNvPicPr>
          <p:nvPr/>
        </p:nvPicPr>
        <p:blipFill>
          <a:blip r:embed="rId2" cstate="print"/>
          <a:srcRect l="1991" t="1821" b="1822"/>
          <a:stretch>
            <a:fillRect/>
          </a:stretch>
        </p:blipFill>
        <p:spPr bwMode="auto">
          <a:xfrm>
            <a:off x="3419872" y="764704"/>
            <a:ext cx="5256584" cy="60081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sp>
        <p:nvSpPr>
          <p:cNvPr id="4" name="ZoneTexte 3"/>
          <p:cNvSpPr txBox="1"/>
          <p:nvPr/>
        </p:nvSpPr>
        <p:spPr>
          <a:xfrm>
            <a:off x="107504" y="836712"/>
            <a:ext cx="3203848" cy="211718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b="1" i="1" u="sng" dirty="0" smtClean="0">
                <a:latin typeface="Californian FB" pitchFamily="18" charset="0"/>
              </a:rPr>
              <a:t>Consigne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Century Gothic" pitchFamily="34" charset="0"/>
              </a:rPr>
              <a:t>1/ Surlignez les mots-clés.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latin typeface="Century Gothic" pitchFamily="34" charset="0"/>
              </a:rPr>
              <a:t> 2/ A partir des mots surlignés, expliquez ce qu’est la </a:t>
            </a:r>
            <a:r>
              <a:rPr lang="fr-FR" smtClean="0">
                <a:latin typeface="Century Gothic" pitchFamily="34" charset="0"/>
              </a:rPr>
              <a:t>gentrification .</a:t>
            </a:r>
            <a:endParaRPr lang="fr-FR" dirty="0">
              <a:latin typeface="Century Gothic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19872" y="2204888"/>
            <a:ext cx="1296144" cy="1800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3419872" y="2852936"/>
            <a:ext cx="2088232" cy="1800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419872" y="4005064"/>
            <a:ext cx="4896544" cy="2160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419872" y="5085184"/>
            <a:ext cx="1296144" cy="252008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419872" y="4653136"/>
            <a:ext cx="4896544" cy="432048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5004048" y="2636912"/>
            <a:ext cx="792088" cy="216024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419872" y="3104984"/>
            <a:ext cx="2232248" cy="396024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0" y="3356992"/>
            <a:ext cx="3383360" cy="295984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95250">
              <a:lnSpc>
                <a:spcPct val="150000"/>
              </a:lnSpc>
            </a:pPr>
            <a:r>
              <a:rPr lang="fr-FR" sz="1400" b="1" dirty="0" smtClean="0">
                <a:latin typeface="Century Gothic" pitchFamily="34" charset="0"/>
              </a:rPr>
              <a:t>La Gentrification  </a:t>
            </a:r>
            <a:r>
              <a:rPr lang="fr-FR" sz="1400" dirty="0" smtClean="0">
                <a:latin typeface="Century Gothic" pitchFamily="34" charset="0"/>
              </a:rPr>
              <a:t>est un phénomène urbain d’embourgeoisement. </a:t>
            </a:r>
          </a:p>
          <a:p>
            <a:pPr marL="95250">
              <a:lnSpc>
                <a:spcPct val="150000"/>
              </a:lnSpc>
            </a:pPr>
            <a:r>
              <a:rPr lang="fr-FR" sz="1400" dirty="0" smtClean="0">
                <a:latin typeface="Century Gothic" pitchFamily="34" charset="0"/>
              </a:rPr>
              <a:t>Un quartier se transforme avec l’installation de populations au niveau de vie élevé. Celles-ci transforment d’anciens entrepôts ou des logements dégradés en logements de standing.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19872" y="4221088"/>
            <a:ext cx="3528392" cy="2160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572272" y="2357288"/>
            <a:ext cx="1296144" cy="1800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395536" y="188640"/>
            <a:ext cx="8229600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La </a:t>
            </a:r>
            <a:r>
              <a:rPr kumimoji="0" lang="fr-FR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gentrification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07504" y="1331615"/>
            <a:ext cx="8892480" cy="5193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273050">
              <a:lnSpc>
                <a:spcPct val="150000"/>
              </a:lnSpc>
            </a:pPr>
            <a:r>
              <a:rPr lang="fr-FR" sz="1700" dirty="0" smtClean="0">
                <a:latin typeface="Century Gothic" pitchFamily="34" charset="0"/>
              </a:rPr>
              <a:t>	En France, durant l’été, les mobilités sont bouleversées. La population augmente considérablement dans certains types d’espaces:</a:t>
            </a:r>
            <a:endParaRPr lang="fr-FR" sz="1700" dirty="0" smtClean="0">
              <a:solidFill>
                <a:srgbClr val="0070C0"/>
              </a:solidFill>
              <a:latin typeface="Century Gothic" pitchFamily="34" charset="0"/>
            </a:endParaRPr>
          </a:p>
          <a:p>
            <a:pPr marL="177800" indent="273050">
              <a:lnSpc>
                <a:spcPct val="150000"/>
              </a:lnSpc>
            </a:pPr>
            <a:endParaRPr lang="fr-FR" sz="1700" dirty="0" smtClean="0">
              <a:latin typeface="Century Gothic" pitchFamily="34" charset="0"/>
            </a:endParaRPr>
          </a:p>
          <a:p>
            <a:pPr marL="177800" indent="273050">
              <a:lnSpc>
                <a:spcPct val="150000"/>
              </a:lnSpc>
            </a:pPr>
            <a:r>
              <a:rPr lang="fr-FR" sz="1700" dirty="0" smtClean="0">
                <a:latin typeface="Century Gothic" pitchFamily="34" charset="0"/>
              </a:rPr>
              <a:t>Ces espaces sont attractifs en raison de</a:t>
            </a:r>
            <a:endParaRPr lang="fr-FR" sz="1700" dirty="0" smtClean="0">
              <a:solidFill>
                <a:srgbClr val="0070C0"/>
              </a:solidFill>
              <a:latin typeface="Century Gothic" pitchFamily="34" charset="0"/>
            </a:endParaRPr>
          </a:p>
          <a:p>
            <a:pPr marL="177800" indent="273050">
              <a:lnSpc>
                <a:spcPct val="150000"/>
              </a:lnSpc>
            </a:pPr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	</a:t>
            </a:r>
          </a:p>
          <a:p>
            <a:pPr marL="177800" indent="273050">
              <a:lnSpc>
                <a:spcPct val="150000"/>
              </a:lnSpc>
            </a:pPr>
            <a:r>
              <a:rPr lang="fr-FR" sz="1700" dirty="0" smtClean="0">
                <a:latin typeface="Century Gothic" pitchFamily="34" charset="0"/>
              </a:rPr>
              <a:t>Ces déplacements estivaux ont un impact important à plusieurs niveaux.</a:t>
            </a:r>
          </a:p>
          <a:p>
            <a:pPr marL="177800" indent="27305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fr-FR" sz="1700" dirty="0" smtClean="0">
                <a:latin typeface="Century Gothic" pitchFamily="34" charset="0"/>
              </a:rPr>
              <a:t>L’économie des régions de départ ralentit tandis que l’emploi </a:t>
            </a:r>
          </a:p>
          <a:p>
            <a:pPr marL="177800" indent="273050">
              <a:lnSpc>
                <a:spcPct val="150000"/>
              </a:lnSpc>
              <a:buClr>
                <a:srgbClr val="0070C0"/>
              </a:buClr>
            </a:pPr>
            <a:r>
              <a:rPr lang="fr-FR" sz="1700" dirty="0" smtClean="0">
                <a:latin typeface="Century Gothic" pitchFamily="34" charset="0"/>
              </a:rPr>
              <a:t>dynamise les zones d’accueil touristique.</a:t>
            </a:r>
          </a:p>
          <a:p>
            <a:pPr marL="177800" indent="27305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fr-FR" sz="1700" dirty="0" smtClean="0">
                <a:latin typeface="Century Gothic" pitchFamily="34" charset="0"/>
              </a:rPr>
              <a:t>L’arrivée massive de touristes entraîne une                        dans certaines régions comme la</a:t>
            </a:r>
          </a:p>
          <a:p>
            <a:pPr marL="177800" indent="27305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fr-FR" sz="1700" dirty="0" smtClean="0">
                <a:latin typeface="Century Gothic" pitchFamily="34" charset="0"/>
              </a:rPr>
              <a:t>D’autres régions habituellement  peu peuplées</a:t>
            </a:r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 </a:t>
            </a:r>
          </a:p>
          <a:p>
            <a:pPr marL="177800" indent="273050">
              <a:lnSpc>
                <a:spcPct val="150000"/>
              </a:lnSpc>
              <a:buClr>
                <a:srgbClr val="0070C0"/>
              </a:buClr>
            </a:pPr>
            <a:r>
              <a:rPr lang="fr-FR" sz="1700" dirty="0" smtClean="0">
                <a:latin typeface="Century Gothic" pitchFamily="34" charset="0"/>
              </a:rPr>
              <a:t>voient leur population augmenter.</a:t>
            </a:r>
          </a:p>
          <a:p>
            <a:pPr marL="177800" indent="273050">
              <a:lnSpc>
                <a:spcPct val="15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fr-FR" sz="1700" dirty="0" smtClean="0">
                <a:latin typeface="Century Gothic" pitchFamily="34" charset="0"/>
              </a:rPr>
              <a:t>Le trafic routier est saturé.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804248" y="1772816"/>
            <a:ext cx="1944216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les littoraux, les </a:t>
            </a:r>
            <a:endParaRPr lang="fr-FR" sz="1700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2204864"/>
            <a:ext cx="3672408" cy="360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montagnes, les métropoles. </a:t>
            </a:r>
            <a:endParaRPr lang="fr-FR" sz="1700" dirty="0"/>
          </a:p>
        </p:txBody>
      </p:sp>
      <p:sp>
        <p:nvSpPr>
          <p:cNvPr id="8" name="ZoneTexte 7"/>
          <p:cNvSpPr txBox="1"/>
          <p:nvPr/>
        </p:nvSpPr>
        <p:spPr>
          <a:xfrm>
            <a:off x="4788424" y="2555612"/>
            <a:ext cx="3600000" cy="3600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l’ensoleillement, du climat, de </a:t>
            </a:r>
            <a:endParaRPr lang="fr-FR" sz="1700" dirty="0"/>
          </a:p>
        </p:txBody>
      </p:sp>
      <p:sp>
        <p:nvSpPr>
          <p:cNvPr id="9" name="ZoneTexte 8"/>
          <p:cNvSpPr txBox="1"/>
          <p:nvPr/>
        </p:nvSpPr>
        <p:spPr>
          <a:xfrm>
            <a:off x="5652120" y="5301208"/>
            <a:ext cx="3060848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(Auvergne, Massif central )</a:t>
            </a:r>
            <a:r>
              <a:rPr lang="fr-FR" sz="1700" dirty="0" smtClean="0">
                <a:latin typeface="Century Gothic" pitchFamily="34" charset="0"/>
              </a:rPr>
              <a:t> </a:t>
            </a:r>
            <a:endParaRPr lang="fr-FR" sz="1700" dirty="0"/>
          </a:p>
        </p:txBody>
      </p:sp>
      <p:sp>
        <p:nvSpPr>
          <p:cNvPr id="10" name="ZoneTexte 9"/>
          <p:cNvSpPr txBox="1"/>
          <p:nvPr/>
        </p:nvSpPr>
        <p:spPr>
          <a:xfrm>
            <a:off x="395536" y="2996952"/>
            <a:ext cx="6408712" cy="3600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de l’environnement sain, de la beauté des paysages…</a:t>
            </a:r>
            <a:endParaRPr lang="fr-FR" sz="1700" dirty="0"/>
          </a:p>
        </p:txBody>
      </p:sp>
      <p:sp>
        <p:nvSpPr>
          <p:cNvPr id="11" name="ZoneTexte 10"/>
          <p:cNvSpPr txBox="1"/>
          <p:nvPr/>
        </p:nvSpPr>
        <p:spPr>
          <a:xfrm>
            <a:off x="7236296" y="3717032"/>
            <a:ext cx="133200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saisonnier</a:t>
            </a:r>
            <a:r>
              <a:rPr lang="fr-FR" sz="1700" dirty="0" smtClean="0">
                <a:latin typeface="Century Gothic" pitchFamily="34" charset="0"/>
              </a:rPr>
              <a:t> </a:t>
            </a:r>
            <a:endParaRPr lang="fr-FR" sz="1700" dirty="0"/>
          </a:p>
        </p:txBody>
      </p:sp>
      <p:sp>
        <p:nvSpPr>
          <p:cNvPr id="12" name="ZoneTexte 11"/>
          <p:cNvSpPr txBox="1"/>
          <p:nvPr/>
        </p:nvSpPr>
        <p:spPr>
          <a:xfrm>
            <a:off x="1403648" y="4931876"/>
            <a:ext cx="7488832" cy="3600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Provence-Alpes-Côte d’azur, le Languedoc-Roussillon, l’Aquitaine</a:t>
            </a:r>
            <a:endParaRPr lang="fr-FR" sz="1700" dirty="0"/>
          </a:p>
        </p:txBody>
      </p:sp>
      <p:sp>
        <p:nvSpPr>
          <p:cNvPr id="14" name="ZoneTexte 13"/>
          <p:cNvSpPr txBox="1"/>
          <p:nvPr/>
        </p:nvSpPr>
        <p:spPr>
          <a:xfrm>
            <a:off x="5184216" y="4509120"/>
            <a:ext cx="133200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700" dirty="0" smtClean="0">
                <a:solidFill>
                  <a:srgbClr val="0070C0"/>
                </a:solidFill>
                <a:latin typeface="Century Gothic" pitchFamily="34" charset="0"/>
              </a:rPr>
              <a:t>surdensité</a:t>
            </a:r>
            <a:r>
              <a:rPr lang="fr-FR" sz="1700" dirty="0" smtClean="0">
                <a:latin typeface="Century Gothic" pitchFamily="34" charset="0"/>
              </a:rPr>
              <a:t> </a:t>
            </a:r>
            <a:endParaRPr lang="fr-FR" sz="1700" dirty="0"/>
          </a:p>
        </p:txBody>
      </p:sp>
      <p:sp>
        <p:nvSpPr>
          <p:cNvPr id="15" name="ZoneTexte 14"/>
          <p:cNvSpPr txBox="1"/>
          <p:nvPr/>
        </p:nvSpPr>
        <p:spPr>
          <a:xfrm>
            <a:off x="467544" y="76470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Century Gothic" pitchFamily="34" charset="0"/>
              </a:rPr>
              <a:t>Complétez le texte </a:t>
            </a:r>
            <a:r>
              <a:rPr lang="fr-FR" b="1" dirty="0" smtClean="0">
                <a:latin typeface="Century Gothic" pitchFamily="34" charset="0"/>
                <a:hlinkClick r:id="rId2" action="ppaction://hlinkfile"/>
              </a:rPr>
              <a:t>suivant </a:t>
            </a:r>
            <a:r>
              <a:rPr lang="fr-FR" b="1" dirty="0" smtClean="0">
                <a:latin typeface="Century Gothic" pitchFamily="34" charset="0"/>
              </a:rPr>
              <a:t>à l’aide de vos connaissances.</a:t>
            </a:r>
            <a:endParaRPr lang="fr-FR" b="1" dirty="0">
              <a:latin typeface="Century Gothic" pitchFamily="34" charset="0"/>
            </a:endParaRPr>
          </a:p>
        </p:txBody>
      </p:sp>
      <p:sp>
        <p:nvSpPr>
          <p:cNvPr id="13" name="Titre 1"/>
          <p:cNvSpPr txBox="1">
            <a:spLocks/>
          </p:cNvSpPr>
          <p:nvPr/>
        </p:nvSpPr>
        <p:spPr>
          <a:xfrm>
            <a:off x="251520" y="188640"/>
            <a:ext cx="8229600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Situation 1</a:t>
            </a: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: La France en été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696" y="1340768"/>
            <a:ext cx="5544616" cy="5040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Les raisons des migrations :</a:t>
            </a:r>
            <a:endParaRPr lang="fr-FR" dirty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2555776" y="1844824"/>
            <a:ext cx="864096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flipH="1">
            <a:off x="827584" y="3501008"/>
            <a:ext cx="720080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2267744" y="3573016"/>
            <a:ext cx="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3059832" y="3501008"/>
            <a:ext cx="576064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059832" y="4653136"/>
            <a:ext cx="1440160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Retraite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99592" y="5661248"/>
            <a:ext cx="2736304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Mutations professionnelles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509120"/>
            <a:ext cx="1584176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Tourisme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68344" y="4653136"/>
            <a:ext cx="1475656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</a:rPr>
              <a:t>Tourisme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12160" y="5517232"/>
            <a:ext cx="2232248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</a:rPr>
              <a:t>Mutations professionnelles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32040" y="4653136"/>
            <a:ext cx="1584176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</a:rPr>
              <a:t>Etudes/ Formations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5" name="Connecteur droit avec flèche 24"/>
          <p:cNvCxnSpPr/>
          <p:nvPr/>
        </p:nvCxnSpPr>
        <p:spPr>
          <a:xfrm>
            <a:off x="5868144" y="1844824"/>
            <a:ext cx="108012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>
            <a:off x="7092280" y="3429000"/>
            <a:ext cx="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>
            <a:endCxn id="14" idx="0"/>
          </p:cNvCxnSpPr>
          <p:nvPr/>
        </p:nvCxnSpPr>
        <p:spPr>
          <a:xfrm>
            <a:off x="7812360" y="3645024"/>
            <a:ext cx="59381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>
            <a:endCxn id="16" idx="0"/>
          </p:cNvCxnSpPr>
          <p:nvPr/>
        </p:nvCxnSpPr>
        <p:spPr>
          <a:xfrm flipH="1">
            <a:off x="5724128" y="3645024"/>
            <a:ext cx="576064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2" name="Groupe 19"/>
          <p:cNvGrpSpPr/>
          <p:nvPr/>
        </p:nvGrpSpPr>
        <p:grpSpPr>
          <a:xfrm>
            <a:off x="1259632" y="2564904"/>
            <a:ext cx="2095343" cy="1508970"/>
            <a:chOff x="1259956" y="1033008"/>
            <a:chExt cx="2095343" cy="150897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grpSpPr>
        <p:sp>
          <p:nvSpPr>
            <p:cNvPr id="21" name="Ellipse 20"/>
            <p:cNvSpPr/>
            <p:nvPr/>
          </p:nvSpPr>
          <p:spPr>
            <a:xfrm>
              <a:off x="1259956" y="1033008"/>
              <a:ext cx="2095343" cy="1508970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Ellipse 4"/>
            <p:cNvSpPr/>
            <p:nvPr/>
          </p:nvSpPr>
          <p:spPr>
            <a:xfrm>
              <a:off x="1566812" y="1253991"/>
              <a:ext cx="1481631" cy="10670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b="1" kern="1200" dirty="0" smtClean="0"/>
                <a:t>France   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800" b="1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b="1" kern="1200" dirty="0" smtClean="0"/>
                <a:t>Outre-mer</a:t>
              </a:r>
              <a:endParaRPr lang="fr-FR" sz="1800" b="1" kern="1200" dirty="0"/>
            </a:p>
          </p:txBody>
        </p:sp>
      </p:grpSp>
      <p:sp>
        <p:nvSpPr>
          <p:cNvPr id="23" name="Flèche droite rayée 22"/>
          <p:cNvSpPr/>
          <p:nvPr/>
        </p:nvSpPr>
        <p:spPr>
          <a:xfrm rot="5400000">
            <a:off x="2051720" y="3140968"/>
            <a:ext cx="432048" cy="288032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5"/>
          <p:cNvGrpSpPr/>
          <p:nvPr/>
        </p:nvGrpSpPr>
        <p:grpSpPr>
          <a:xfrm>
            <a:off x="5868144" y="2780928"/>
            <a:ext cx="2221910" cy="1556167"/>
            <a:chOff x="1066093" y="1252965"/>
            <a:chExt cx="2221910" cy="1556167"/>
          </a:xfrm>
          <a:scene3d>
            <a:camera prst="orthographicFront"/>
            <a:lightRig rig="flat" dir="t"/>
          </a:scene3d>
        </p:grpSpPr>
        <p:sp>
          <p:nvSpPr>
            <p:cNvPr id="27" name="Ellipse 26"/>
            <p:cNvSpPr/>
            <p:nvPr/>
          </p:nvSpPr>
          <p:spPr>
            <a:xfrm>
              <a:off x="1066093" y="1252965"/>
              <a:ext cx="2221910" cy="1556167"/>
            </a:xfrm>
            <a:prstGeom prst="ellipse">
              <a:avLst/>
            </a:prstGeom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30" name="Ellipse 4"/>
            <p:cNvSpPr/>
            <p:nvPr/>
          </p:nvSpPr>
          <p:spPr>
            <a:xfrm>
              <a:off x="1426134" y="1540997"/>
              <a:ext cx="1536478" cy="104024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b="1" kern="1200" dirty="0" smtClean="0"/>
                <a:t>Outre-mer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800" b="1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b="1" kern="1200" dirty="0" smtClean="0"/>
                <a:t> France</a:t>
              </a:r>
              <a:endParaRPr lang="fr-FR" sz="1800" b="1" kern="1200" dirty="0"/>
            </a:p>
          </p:txBody>
        </p:sp>
      </p:grpSp>
      <p:sp>
        <p:nvSpPr>
          <p:cNvPr id="32" name="Flèche droite rayée 31"/>
          <p:cNvSpPr/>
          <p:nvPr/>
        </p:nvSpPr>
        <p:spPr>
          <a:xfrm rot="5400000">
            <a:off x="6732240" y="3429000"/>
            <a:ext cx="432048" cy="288032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Titr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08912" cy="6480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FR" sz="2000" b="1" u="sng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Situation 2 :</a:t>
            </a:r>
            <a:r>
              <a:rPr lang="fr-FR" sz="20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/>
            </a:r>
            <a:br>
              <a:rPr lang="fr-FR" sz="20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</a:br>
            <a:r>
              <a:rPr lang="fr-FR" sz="2000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Les migrations entre la métropole et l’outre-mer.</a:t>
            </a:r>
            <a:endParaRPr lang="fr-FR" sz="2000" b="1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cxnSp>
        <p:nvCxnSpPr>
          <p:cNvPr id="35" name="Connecteur droit 34"/>
          <p:cNvCxnSpPr/>
          <p:nvPr/>
        </p:nvCxnSpPr>
        <p:spPr>
          <a:xfrm>
            <a:off x="4644008" y="2708920"/>
            <a:ext cx="0" cy="4149080"/>
          </a:xfrm>
          <a:prstGeom prst="line">
            <a:avLst/>
          </a:prstGeom>
          <a:ln w="25400" cmpd="dbl">
            <a:solidFill>
              <a:srgbClr val="FF0000"/>
            </a:solidFill>
          </a:ln>
          <a:effectLst>
            <a:innerShdw blurRad="63500" dist="50800" dir="10800000">
              <a:srgbClr val="C00000">
                <a:alpha val="50000"/>
              </a:srgbClr>
            </a:inn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33302 L -2.5E-6 4.62535E-8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 animBg="1"/>
      <p:bldP spid="32" grpId="0" animBg="1"/>
      <p:bldP spid="3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in">
  <a:themeElements>
    <a:clrScheme name="Urbai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i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i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972</TotalTime>
  <Words>295</Words>
  <Application>Microsoft Office PowerPoint</Application>
  <PresentationFormat>Affichage à l'écran (4:3)</PresentationFormat>
  <Paragraphs>103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Urbain</vt:lpstr>
      <vt:lpstr>Thème Office</vt:lpstr>
      <vt:lpstr>Sujet d’étude :  Les mobilités de la population française</vt:lpstr>
      <vt:lpstr>Diapositive 2</vt:lpstr>
      <vt:lpstr>Diapositive 3</vt:lpstr>
      <vt:lpstr>II. Les facteurs de la mobilité</vt:lpstr>
      <vt:lpstr>Diapositive 5</vt:lpstr>
      <vt:lpstr>Les mobilités dans l’espace urbain.</vt:lpstr>
      <vt:lpstr>Diapositive 7</vt:lpstr>
      <vt:lpstr>Diapositive 8</vt:lpstr>
      <vt:lpstr>Situation 2 : Les migrations entre la métropole et l’outre-mer.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R.CLAVOT</dc:creator>
  <cp:lastModifiedBy>Sylvie</cp:lastModifiedBy>
  <cp:revision>21</cp:revision>
  <dcterms:created xsi:type="dcterms:W3CDTF">2012-06-04T14:35:57Z</dcterms:created>
  <dcterms:modified xsi:type="dcterms:W3CDTF">2012-06-12T12:18:55Z</dcterms:modified>
</cp:coreProperties>
</file>