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3" r:id="rId10"/>
    <p:sldId id="264" r:id="rId11"/>
    <p:sldId id="269" r:id="rId12"/>
    <p:sldId id="265" r:id="rId13"/>
    <p:sldId id="266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7ECF2-4356-4B18-AF7D-1A0BC9A23F57}" type="datetimeFigureOut">
              <a:rPr lang="fr-FR" smtClean="0"/>
              <a:pPr/>
              <a:t>03/02/2012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F3BC9-B982-414F-8850-2B7EA90B7E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7ECF2-4356-4B18-AF7D-1A0BC9A23F57}" type="datetimeFigureOut">
              <a:rPr lang="fr-FR" smtClean="0"/>
              <a:pPr/>
              <a:t>03/02/2012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F3BC9-B982-414F-8850-2B7EA90B7E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7ECF2-4356-4B18-AF7D-1A0BC9A23F57}" type="datetimeFigureOut">
              <a:rPr lang="fr-FR" smtClean="0"/>
              <a:pPr/>
              <a:t>03/02/2012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F3BC9-B982-414F-8850-2B7EA90B7E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7ECF2-4356-4B18-AF7D-1A0BC9A23F57}" type="datetimeFigureOut">
              <a:rPr lang="fr-FR" smtClean="0"/>
              <a:pPr/>
              <a:t>03/02/2012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F3BC9-B982-414F-8850-2B7EA90B7E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7ECF2-4356-4B18-AF7D-1A0BC9A23F57}" type="datetimeFigureOut">
              <a:rPr lang="fr-FR" smtClean="0"/>
              <a:pPr/>
              <a:t>03/02/2012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F3BC9-B982-414F-8850-2B7EA90B7E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7ECF2-4356-4B18-AF7D-1A0BC9A23F57}" type="datetimeFigureOut">
              <a:rPr lang="fr-FR" smtClean="0"/>
              <a:pPr/>
              <a:t>03/02/2012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F3BC9-B982-414F-8850-2B7EA90B7E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7ECF2-4356-4B18-AF7D-1A0BC9A23F57}" type="datetimeFigureOut">
              <a:rPr lang="fr-FR" smtClean="0"/>
              <a:pPr/>
              <a:t>03/02/2012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F3BC9-B982-414F-8850-2B7EA90B7E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7ECF2-4356-4B18-AF7D-1A0BC9A23F57}" type="datetimeFigureOut">
              <a:rPr lang="fr-FR" smtClean="0"/>
              <a:pPr/>
              <a:t>03/02/2012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F3BC9-B982-414F-8850-2B7EA90B7E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7ECF2-4356-4B18-AF7D-1A0BC9A23F57}" type="datetimeFigureOut">
              <a:rPr lang="fr-FR" smtClean="0"/>
              <a:pPr/>
              <a:t>03/02/2012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F3BC9-B982-414F-8850-2B7EA90B7E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7ECF2-4356-4B18-AF7D-1A0BC9A23F57}" type="datetimeFigureOut">
              <a:rPr lang="fr-FR" smtClean="0"/>
              <a:pPr/>
              <a:t>03/02/2012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F3BC9-B982-414F-8850-2B7EA90B7E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7ECF2-4356-4B18-AF7D-1A0BC9A23F57}" type="datetimeFigureOut">
              <a:rPr lang="fr-FR" smtClean="0"/>
              <a:pPr/>
              <a:t>03/02/2012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F3BC9-B982-414F-8850-2B7EA90B7E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7ECF2-4356-4B18-AF7D-1A0BC9A23F57}" type="datetimeFigureOut">
              <a:rPr lang="fr-FR" smtClean="0"/>
              <a:pPr/>
              <a:t>03/02/2012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F3BC9-B982-414F-8850-2B7EA90B7E6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42910" y="2643182"/>
            <a:ext cx="2184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Légende sans bordure 1 11"/>
          <p:cNvSpPr/>
          <p:nvPr/>
        </p:nvSpPr>
        <p:spPr>
          <a:xfrm>
            <a:off x="4000496" y="357166"/>
            <a:ext cx="4857784" cy="5500726"/>
          </a:xfrm>
          <a:prstGeom prst="callout1">
            <a:avLst>
              <a:gd name="adj1" fmla="val 49594"/>
              <a:gd name="adj2" fmla="val -649"/>
              <a:gd name="adj3" fmla="val 62839"/>
              <a:gd name="adj4" fmla="val -319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u="sng" dirty="0" smtClean="0">
                <a:solidFill>
                  <a:schemeClr val="tx1"/>
                </a:solidFill>
                <a:latin typeface="Bernard MT Condensed" pitchFamily="18" charset="0"/>
              </a:rPr>
              <a:t>ATTENTION!!!</a:t>
            </a:r>
          </a:p>
          <a:p>
            <a:pPr algn="ctr"/>
            <a:r>
              <a:rPr lang="fr-FR" sz="3600" dirty="0" smtClean="0">
                <a:solidFill>
                  <a:schemeClr val="tx1"/>
                </a:solidFill>
                <a:latin typeface="Bernard MT Condensed" pitchFamily="18" charset="0"/>
              </a:rPr>
              <a:t>NOUVEAU BAC PRO !!</a:t>
            </a:r>
          </a:p>
          <a:p>
            <a:pPr algn="ctr"/>
            <a:r>
              <a:rPr lang="fr-FR" sz="3600" dirty="0" smtClean="0">
                <a:solidFill>
                  <a:schemeClr val="tx1"/>
                </a:solidFill>
                <a:latin typeface="Bernard MT Condensed" pitchFamily="18" charset="0"/>
              </a:rPr>
              <a:t> NOUVELLES EPREUVES EN FRANCAIS   ET </a:t>
            </a:r>
          </a:p>
          <a:p>
            <a:pPr algn="ctr"/>
            <a:r>
              <a:rPr lang="fr-FR" sz="3600" dirty="0" smtClean="0">
                <a:solidFill>
                  <a:schemeClr val="tx1"/>
                </a:solidFill>
                <a:latin typeface="Bernard MT Condensed" pitchFamily="18" charset="0"/>
              </a:rPr>
              <a:t>EN HISTOIRE, GEOGRAPHIE ET EDUCATION CIVIQUE</a:t>
            </a:r>
          </a:p>
          <a:p>
            <a:pPr algn="ctr"/>
            <a:endParaRPr lang="fr-FR" sz="2800" dirty="0">
              <a:solidFill>
                <a:schemeClr val="tx1"/>
              </a:solidFill>
              <a:latin typeface="Bernard MT Condensed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245933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fr-FR" b="1" dirty="0" smtClean="0"/>
              <a:t>BAC PRO: Une nouvelle épreuve 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29129"/>
          </a:xfrm>
        </p:spPr>
        <p:txBody>
          <a:bodyPr/>
          <a:lstStyle/>
          <a:p>
            <a:pPr>
              <a:spcBef>
                <a:spcPct val="25000"/>
              </a:spcBef>
              <a:spcAft>
                <a:spcPct val="25000"/>
              </a:spcAft>
              <a:buFont typeface="Wingdings" pitchFamily="2" charset="2"/>
              <a:buChar char="l"/>
            </a:pPr>
            <a:r>
              <a:rPr lang="fr-FR" sz="2800" dirty="0" smtClean="0"/>
              <a:t>de français, histoire, géographie </a:t>
            </a:r>
            <a:r>
              <a:rPr lang="fr-FR" sz="2800" b="1" dirty="0" smtClean="0"/>
              <a:t>et</a:t>
            </a:r>
            <a:r>
              <a:rPr lang="fr-FR" sz="2800" dirty="0" smtClean="0"/>
              <a:t> éducation civique</a:t>
            </a:r>
          </a:p>
          <a:p>
            <a:pPr>
              <a:spcBef>
                <a:spcPct val="25000"/>
              </a:spcBef>
              <a:spcAft>
                <a:spcPct val="25000"/>
              </a:spcAft>
              <a:buFont typeface="Wingdings" pitchFamily="2" charset="2"/>
              <a:buChar char="l"/>
            </a:pPr>
            <a:r>
              <a:rPr lang="fr-FR" sz="2800" dirty="0" smtClean="0"/>
              <a:t>affectée d’un </a:t>
            </a:r>
            <a:r>
              <a:rPr lang="fr-FR" sz="2800" b="1" dirty="0" smtClean="0">
                <a:solidFill>
                  <a:srgbClr val="E66C7D"/>
                </a:solidFill>
              </a:rPr>
              <a:t>coefficient 5 </a:t>
            </a:r>
            <a:r>
              <a:rPr lang="fr-FR" sz="2800" dirty="0" smtClean="0"/>
              <a:t>(2,5 pour le français et 2,5 pour l’histoire-géographie et éducation civique)</a:t>
            </a:r>
          </a:p>
          <a:p>
            <a:pPr>
              <a:spcBef>
                <a:spcPct val="25000"/>
              </a:spcBef>
              <a:spcAft>
                <a:spcPct val="25000"/>
              </a:spcAft>
              <a:buFont typeface="Wingdings" pitchFamily="2" charset="2"/>
              <a:buChar char="l"/>
            </a:pPr>
            <a:r>
              <a:rPr lang="fr-FR" sz="2800" dirty="0" smtClean="0"/>
              <a:t>évaluée sous forme ponctuelle</a:t>
            </a:r>
          </a:p>
          <a:p>
            <a:pPr>
              <a:spcBef>
                <a:spcPct val="25000"/>
              </a:spcBef>
              <a:spcAft>
                <a:spcPct val="25000"/>
              </a:spcAft>
              <a:buFont typeface="Wingdings" pitchFamily="2" charset="2"/>
              <a:buChar char="l"/>
            </a:pPr>
            <a:r>
              <a:rPr lang="fr-FR" sz="2800" dirty="0" smtClean="0"/>
              <a:t>Entrant en vigueur en 2012 pour toutes les séries</a:t>
            </a:r>
          </a:p>
          <a:p>
            <a:pPr>
              <a:spcBef>
                <a:spcPct val="25000"/>
              </a:spcBef>
              <a:spcAft>
                <a:spcPct val="25000"/>
              </a:spcAft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642910" y="5929331"/>
            <a:ext cx="76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 smtClean="0">
                <a:solidFill>
                  <a:srgbClr val="535252"/>
                </a:solidFill>
                <a:latin typeface="Corbel" pitchFamily="34" charset="0"/>
              </a:rPr>
              <a:t>    BOEN n° 20 du 20 mai 2010 - arrêté du 13 avril 2010 - JO du 30 avril 2010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fr-FR" b="1" dirty="0" smtClean="0">
                <a:ea typeface="+mj-ea"/>
                <a:cs typeface="+mj-cs"/>
              </a:rPr>
              <a:t>La sous-épreuve d’histoire, géographie et éducation civique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1857364"/>
            <a:ext cx="8186766" cy="4268799"/>
          </a:xfrm>
        </p:spPr>
        <p:txBody>
          <a:bodyPr/>
          <a:lstStyle/>
          <a:p>
            <a:pPr>
              <a:spcBef>
                <a:spcPct val="25000"/>
              </a:spcBef>
              <a:spcAft>
                <a:spcPct val="25000"/>
              </a:spcAft>
              <a:buFont typeface="Wingdings" pitchFamily="2" charset="2"/>
              <a:buChar char="l"/>
            </a:pPr>
            <a:r>
              <a:rPr lang="fr-FR" dirty="0" smtClean="0"/>
              <a:t>d’une durée de 2 heures</a:t>
            </a:r>
          </a:p>
          <a:p>
            <a:pPr>
              <a:spcBef>
                <a:spcPct val="25000"/>
              </a:spcBef>
              <a:spcAft>
                <a:spcPct val="25000"/>
              </a:spcAft>
              <a:buFont typeface="Wingdings" pitchFamily="2" charset="2"/>
              <a:buChar char="l"/>
            </a:pPr>
            <a:r>
              <a:rPr lang="fr-FR" dirty="0" smtClean="0"/>
              <a:t>évalue des savoirs et des capacités</a:t>
            </a:r>
          </a:p>
          <a:p>
            <a:pPr>
              <a:spcBef>
                <a:spcPct val="25000"/>
              </a:spcBef>
              <a:spcAft>
                <a:spcPct val="25000"/>
              </a:spcAft>
              <a:buFont typeface="Wingdings" pitchFamily="2" charset="2"/>
              <a:buChar char="l"/>
            </a:pPr>
            <a:r>
              <a:rPr lang="fr-FR" dirty="0" smtClean="0"/>
              <a:t>est fondée sur les programmes de Terminale professionnelle</a:t>
            </a:r>
          </a:p>
          <a:p>
            <a:pPr>
              <a:spcBef>
                <a:spcPct val="25000"/>
              </a:spcBef>
              <a:spcAft>
                <a:spcPct val="25000"/>
              </a:spcAft>
              <a:buFont typeface="Wingdings" pitchFamily="2" charset="2"/>
              <a:buChar char="l"/>
            </a:pPr>
            <a:r>
              <a:rPr lang="fr-FR" dirty="0" smtClean="0"/>
              <a:t>comporte 3 parties notées sur 9, 4 et 7 points 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fr-FR" b="1" dirty="0" smtClean="0"/>
              <a:t>Les trois parties de la sous épreuve d’HGEC (1)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38150" indent="-319088">
              <a:spcBef>
                <a:spcPct val="25000"/>
              </a:spcBef>
              <a:spcAft>
                <a:spcPct val="25000"/>
              </a:spcAft>
              <a:buClr>
                <a:schemeClr val="accent1"/>
              </a:buClr>
              <a:buSzPct val="80000"/>
              <a:buNone/>
            </a:pPr>
            <a:r>
              <a:rPr lang="fr-FR" sz="3200" b="1" dirty="0" smtClean="0">
                <a:solidFill>
                  <a:srgbClr val="BA0B11"/>
                </a:solidFill>
                <a:latin typeface="Corbel" pitchFamily="34" charset="0"/>
              </a:rPr>
              <a:t>1ère partie (9 points)</a:t>
            </a:r>
          </a:p>
          <a:p>
            <a:pPr marL="438150" indent="-319088">
              <a:lnSpc>
                <a:spcPct val="95000"/>
              </a:lnSpc>
              <a:buClr>
                <a:schemeClr val="accent1"/>
              </a:buClr>
              <a:buSzPct val="80000"/>
              <a:buFont typeface="Wingdings" pitchFamily="2" charset="2"/>
              <a:buChar char="l"/>
            </a:pPr>
            <a:r>
              <a:rPr lang="fr-FR" dirty="0" smtClean="0">
                <a:latin typeface="Corbel" pitchFamily="34" charset="0"/>
              </a:rPr>
              <a:t>Porte sur les sujets d’étude d’histoire </a:t>
            </a:r>
            <a:r>
              <a:rPr lang="fr-FR" b="1" i="1" dirty="0" smtClean="0">
                <a:latin typeface="Corbel" pitchFamily="34" charset="0"/>
              </a:rPr>
              <a:t>ou</a:t>
            </a:r>
            <a:r>
              <a:rPr lang="fr-FR" dirty="0" smtClean="0">
                <a:latin typeface="Corbel" pitchFamily="34" charset="0"/>
              </a:rPr>
              <a:t> de géographie</a:t>
            </a:r>
          </a:p>
          <a:p>
            <a:pPr marL="438150" indent="-319088">
              <a:lnSpc>
                <a:spcPct val="95000"/>
              </a:lnSpc>
              <a:buClr>
                <a:schemeClr val="accent1"/>
              </a:buClr>
              <a:buSzPct val="80000"/>
              <a:buFont typeface="Wingdings" pitchFamily="2" charset="2"/>
              <a:buChar char="l"/>
            </a:pPr>
            <a:r>
              <a:rPr lang="fr-FR" dirty="0" smtClean="0">
                <a:latin typeface="Corbel" pitchFamily="34" charset="0"/>
              </a:rPr>
              <a:t>Comporte deux sujets au choix  sur deux sujets d’étude différents </a:t>
            </a:r>
            <a:r>
              <a:rPr lang="fr-FR" b="1" i="1" dirty="0" smtClean="0">
                <a:latin typeface="Corbel" pitchFamily="34" charset="0"/>
              </a:rPr>
              <a:t>de la même discipline</a:t>
            </a:r>
          </a:p>
          <a:p>
            <a:pPr marL="438150" indent="-319088">
              <a:lnSpc>
                <a:spcPct val="95000"/>
              </a:lnSpc>
              <a:buClr>
                <a:schemeClr val="accent1"/>
              </a:buClr>
              <a:buSzPct val="80000"/>
              <a:buFont typeface="Wingdings" pitchFamily="2" charset="2"/>
              <a:buChar char="l"/>
            </a:pPr>
            <a:r>
              <a:rPr lang="fr-FR" dirty="0" smtClean="0">
                <a:latin typeface="Corbel" pitchFamily="34" charset="0"/>
              </a:rPr>
              <a:t>Est composée d’une ou plusieurs questions</a:t>
            </a:r>
          </a:p>
          <a:p>
            <a:pPr marL="438150" indent="-319088">
              <a:lnSpc>
                <a:spcPct val="95000"/>
              </a:lnSpc>
              <a:buClr>
                <a:schemeClr val="accent1"/>
              </a:buClr>
              <a:buSzPct val="80000"/>
              <a:buFont typeface="Wingdings" pitchFamily="2" charset="2"/>
              <a:buChar char="l"/>
            </a:pPr>
            <a:r>
              <a:rPr lang="fr-FR" b="1" i="1" dirty="0" smtClean="0">
                <a:latin typeface="Corbel" pitchFamily="34" charset="0"/>
              </a:rPr>
              <a:t>Peut</a:t>
            </a:r>
            <a:r>
              <a:rPr lang="fr-FR" dirty="0" smtClean="0">
                <a:latin typeface="Corbel" pitchFamily="34" charset="0"/>
              </a:rPr>
              <a:t> comporter un support documentaire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DMON\Pictures\2012-01-13 partie1 bac pro\partie1 bac pro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214290"/>
            <a:ext cx="5728069" cy="6357982"/>
          </a:xfrm>
          <a:prstGeom prst="rect">
            <a:avLst/>
          </a:prstGeom>
          <a:noFill/>
        </p:spPr>
      </p:pic>
      <p:sp>
        <p:nvSpPr>
          <p:cNvPr id="7" name="Ellipse 6"/>
          <p:cNvSpPr/>
          <p:nvPr/>
        </p:nvSpPr>
        <p:spPr>
          <a:xfrm>
            <a:off x="2714612" y="785794"/>
            <a:ext cx="3714776" cy="500066"/>
          </a:xfrm>
          <a:prstGeom prst="ellipse">
            <a:avLst/>
          </a:pr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2714612" y="2285992"/>
            <a:ext cx="3714776" cy="428628"/>
          </a:xfrm>
          <a:prstGeom prst="ellipse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à entaille 8"/>
          <p:cNvSpPr/>
          <p:nvPr/>
        </p:nvSpPr>
        <p:spPr>
          <a:xfrm>
            <a:off x="2357422" y="4714884"/>
            <a:ext cx="1143008" cy="428628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0" y="5715016"/>
            <a:ext cx="2786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Manuel de </a:t>
            </a:r>
            <a:r>
              <a:rPr lang="fr-FR" dirty="0" err="1" smtClean="0"/>
              <a:t>Tle</a:t>
            </a:r>
            <a:r>
              <a:rPr lang="fr-FR" dirty="0" smtClean="0"/>
              <a:t> Bac Pro p.88</a:t>
            </a:r>
          </a:p>
          <a:p>
            <a:r>
              <a:rPr lang="fr-FR" dirty="0" smtClean="0"/>
              <a:t>Nathan Technique</a:t>
            </a:r>
          </a:p>
          <a:p>
            <a:r>
              <a:rPr lang="fr-FR" dirty="0" smtClean="0"/>
              <a:t> « Le monde en marche »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fr-FR" b="1" dirty="0" smtClean="0">
                <a:ea typeface="+mj-ea"/>
                <a:cs typeface="+mj-cs"/>
              </a:rPr>
              <a:t>Les exigences des sujets (1</a:t>
            </a:r>
            <a:r>
              <a:rPr lang="fr-FR" b="1" baseline="30000" dirty="0" smtClean="0">
                <a:ea typeface="+mj-ea"/>
                <a:cs typeface="+mj-cs"/>
              </a:rPr>
              <a:t>ère</a:t>
            </a:r>
            <a:r>
              <a:rPr lang="fr-FR" b="1" dirty="0" smtClean="0">
                <a:ea typeface="+mj-ea"/>
                <a:cs typeface="+mj-cs"/>
              </a:rPr>
              <a:t> partie de l’épreuve)</a:t>
            </a:r>
            <a:endParaRPr lang="fr-FR" b="1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19088">
              <a:lnSpc>
                <a:spcPct val="80000"/>
              </a:lnSpc>
              <a:spcBef>
                <a:spcPct val="25000"/>
              </a:spcBef>
              <a:buFont typeface="Wingdings" pitchFamily="2" charset="2"/>
              <a:buChar char="l"/>
            </a:pPr>
            <a:r>
              <a:rPr lang="fr-FR" sz="2400" dirty="0" smtClean="0"/>
              <a:t>Centrée sur la vérification des connaissances en histoire ou en géographie</a:t>
            </a:r>
          </a:p>
          <a:p>
            <a:pPr marL="319088">
              <a:lnSpc>
                <a:spcPct val="80000"/>
              </a:lnSpc>
              <a:spcBef>
                <a:spcPct val="25000"/>
              </a:spcBef>
              <a:buFont typeface="Wingdings" pitchFamily="2" charset="2"/>
              <a:buChar char="l"/>
            </a:pPr>
            <a:r>
              <a:rPr lang="fr-FR" sz="2400" dirty="0" smtClean="0"/>
              <a:t>comportant une question unique… ( réponse organisée d’une quinzaine de lignes)</a:t>
            </a:r>
            <a:endParaRPr lang="fr-FR" dirty="0" smtClean="0"/>
          </a:p>
          <a:p>
            <a:pPr marL="319088">
              <a:lnSpc>
                <a:spcPct val="80000"/>
              </a:lnSpc>
              <a:spcBef>
                <a:spcPct val="25000"/>
              </a:spcBef>
              <a:spcAft>
                <a:spcPct val="25000"/>
              </a:spcAft>
              <a:buFont typeface="Wingdings" pitchFamily="2" charset="2"/>
              <a:buChar char="l"/>
            </a:pPr>
            <a:r>
              <a:rPr lang="fr-FR" sz="2400" dirty="0" smtClean="0"/>
              <a:t>…ou plusieurs questions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</a:pPr>
            <a:r>
              <a:rPr lang="fr-FR" dirty="0" smtClean="0"/>
              <a:t>en nombre limité (2 ou 3)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</a:pPr>
            <a:r>
              <a:rPr lang="fr-FR" dirty="0" smtClean="0"/>
              <a:t>Vérification d’un élément précis de connaissances ou d’une réflexion plus élaborée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</a:pPr>
            <a:r>
              <a:rPr lang="fr-FR" dirty="0" smtClean="0"/>
              <a:t>pouvant porter sur la production d’une carte, d’un schéma… 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</a:pPr>
            <a:r>
              <a:rPr lang="fr-FR" dirty="0" smtClean="0"/>
              <a:t>sous forme interrogative ou affirmative (décrivez ; racontez…)</a:t>
            </a:r>
          </a:p>
          <a:p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fr-FR" b="1" dirty="0" smtClean="0"/>
              <a:t>Les trois parties de la sous épreuve d’HGEC (2)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38150" indent="-319088">
              <a:buClr>
                <a:schemeClr val="accent1"/>
              </a:buClr>
              <a:buSzPct val="80000"/>
              <a:buNone/>
            </a:pPr>
            <a:r>
              <a:rPr lang="fr-FR" b="1" dirty="0" smtClean="0">
                <a:solidFill>
                  <a:srgbClr val="BA0B11"/>
                </a:solidFill>
                <a:latin typeface="Corbel" pitchFamily="34" charset="0"/>
              </a:rPr>
              <a:t>2ème partie (4 points)</a:t>
            </a:r>
          </a:p>
          <a:p>
            <a:pPr marL="438150" indent="-319088">
              <a:lnSpc>
                <a:spcPct val="95000"/>
              </a:lnSpc>
              <a:buClr>
                <a:schemeClr val="accent1"/>
              </a:buClr>
              <a:buSzPct val="80000"/>
              <a:buFont typeface="Wingdings" pitchFamily="2" charset="2"/>
              <a:buChar char="l"/>
            </a:pPr>
            <a:r>
              <a:rPr lang="fr-FR" dirty="0" smtClean="0">
                <a:latin typeface="Corbel" pitchFamily="34" charset="0"/>
              </a:rPr>
              <a:t>porte sur le programme d’éducation civique</a:t>
            </a:r>
          </a:p>
          <a:p>
            <a:pPr marL="438150" indent="-319088">
              <a:lnSpc>
                <a:spcPct val="95000"/>
              </a:lnSpc>
              <a:buClr>
                <a:schemeClr val="accent1"/>
              </a:buClr>
              <a:buSzPct val="80000"/>
              <a:buFont typeface="Wingdings" pitchFamily="2" charset="2"/>
              <a:buChar char="l"/>
            </a:pPr>
            <a:r>
              <a:rPr lang="fr-FR" dirty="0" smtClean="0">
                <a:latin typeface="Corbel" pitchFamily="34" charset="0"/>
              </a:rPr>
              <a:t>est composée d’</a:t>
            </a:r>
            <a:r>
              <a:rPr lang="fr-FR" b="1" i="1" dirty="0" smtClean="0">
                <a:latin typeface="Corbel" pitchFamily="34" charset="0"/>
              </a:rPr>
              <a:t>une</a:t>
            </a:r>
            <a:r>
              <a:rPr lang="fr-FR" dirty="0" smtClean="0">
                <a:latin typeface="Corbel" pitchFamily="34" charset="0"/>
              </a:rPr>
              <a:t> question</a:t>
            </a:r>
          </a:p>
          <a:p>
            <a:pPr marL="438150" indent="-319088">
              <a:lnSpc>
                <a:spcPct val="95000"/>
              </a:lnSpc>
              <a:buClr>
                <a:schemeClr val="accent1"/>
              </a:buClr>
              <a:buSzPct val="80000"/>
              <a:buFont typeface="Wingdings" pitchFamily="2" charset="2"/>
              <a:buChar char="l"/>
            </a:pPr>
            <a:r>
              <a:rPr lang="fr-FR" b="1" i="1" dirty="0" smtClean="0">
                <a:latin typeface="Corbel" pitchFamily="34" charset="0"/>
              </a:rPr>
              <a:t>peut</a:t>
            </a:r>
            <a:r>
              <a:rPr lang="fr-FR" dirty="0" smtClean="0">
                <a:latin typeface="Corbel" pitchFamily="34" charset="0"/>
              </a:rPr>
              <a:t> comporter un support documentaire</a:t>
            </a:r>
            <a:r>
              <a:rPr lang="fr-FR" sz="3600" dirty="0" smtClean="0">
                <a:latin typeface="Corbel" pitchFamily="34" charset="0"/>
              </a:rPr>
              <a:t> </a:t>
            </a:r>
          </a:p>
          <a:p>
            <a:endParaRPr lang="fr-F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4614" y="1500174"/>
            <a:ext cx="4222229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1571604" y="5657671"/>
            <a:ext cx="3000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Manuel de </a:t>
            </a:r>
            <a:r>
              <a:rPr lang="fr-FR" dirty="0" err="1" smtClean="0"/>
              <a:t>Tle</a:t>
            </a:r>
            <a:r>
              <a:rPr lang="fr-FR" dirty="0" smtClean="0"/>
              <a:t> Bac Pro p.207</a:t>
            </a:r>
          </a:p>
          <a:p>
            <a:r>
              <a:rPr lang="fr-FR" dirty="0" smtClean="0"/>
              <a:t>Nathan Technique</a:t>
            </a:r>
          </a:p>
          <a:p>
            <a:r>
              <a:rPr lang="fr-FR" dirty="0" smtClean="0"/>
              <a:t> « Le monde en marche »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fr-FR" b="1" dirty="0" smtClean="0">
                <a:ea typeface="+mj-ea"/>
                <a:cs typeface="+mj-cs"/>
              </a:rPr>
              <a:t>Les exigences des sujets (2</a:t>
            </a:r>
            <a:r>
              <a:rPr lang="fr-FR" b="1" baseline="30000" dirty="0" smtClean="0">
                <a:ea typeface="+mj-ea"/>
                <a:cs typeface="+mj-cs"/>
              </a:rPr>
              <a:t>ème</a:t>
            </a:r>
            <a:r>
              <a:rPr lang="fr-FR" b="1" dirty="0" smtClean="0">
                <a:ea typeface="+mj-ea"/>
                <a:cs typeface="+mj-cs"/>
              </a:rPr>
              <a:t> partie de l’épreuve)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19088">
              <a:spcBef>
                <a:spcPct val="25000"/>
              </a:spcBef>
              <a:buFont typeface="Wingdings" pitchFamily="2" charset="2"/>
              <a:buChar char="l"/>
            </a:pPr>
            <a:r>
              <a:rPr lang="fr-FR" sz="2400" dirty="0" smtClean="0"/>
              <a:t>Vérification des connaissances en éducation civique</a:t>
            </a:r>
          </a:p>
          <a:p>
            <a:pPr marL="319088">
              <a:spcBef>
                <a:spcPct val="25000"/>
              </a:spcBef>
              <a:buFont typeface="Wingdings" pitchFamily="2" charset="2"/>
              <a:buChar char="l"/>
            </a:pPr>
            <a:r>
              <a:rPr lang="fr-FR" sz="2400" dirty="0" smtClean="0"/>
              <a:t>Sur le thème obligatoire « Droits de l’Homme et action internationale</a:t>
            </a:r>
          </a:p>
          <a:p>
            <a:pPr marL="319088">
              <a:spcBef>
                <a:spcPct val="25000"/>
              </a:spcBef>
              <a:buFont typeface="Wingdings" pitchFamily="2" charset="2"/>
              <a:buChar char="l"/>
            </a:pPr>
            <a:r>
              <a:rPr lang="fr-FR" sz="2400" dirty="0" smtClean="0"/>
              <a:t>Peut contenir une question amenant les élèves à s’interroger, à émettre un avis</a:t>
            </a:r>
          </a:p>
          <a:p>
            <a:pPr marL="319088">
              <a:spcBef>
                <a:spcPct val="25000"/>
              </a:spcBef>
              <a:buFont typeface="Wingdings" pitchFamily="2" charset="2"/>
              <a:buChar char="l"/>
            </a:pPr>
            <a:r>
              <a:rPr lang="fr-FR" sz="2400" dirty="0" smtClean="0"/>
              <a:t>Avec ou sans document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Ø"/>
            </a:pPr>
            <a:r>
              <a:rPr lang="fr-FR" dirty="0" smtClean="0"/>
              <a:t> sans document : question comportant une aide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Ø"/>
            </a:pPr>
            <a:r>
              <a:rPr lang="fr-FR" dirty="0" smtClean="0"/>
              <a:t> avec document : support amenant le(a) candidat(e) à s’interroger et à émettre un avis 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fr-FR" b="1" dirty="0" smtClean="0"/>
              <a:t>Les trois parties de la sous épreuve d’HGEC (3)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438150" indent="-319088">
              <a:spcBef>
                <a:spcPct val="25000"/>
              </a:spcBef>
              <a:spcAft>
                <a:spcPct val="25000"/>
              </a:spcAft>
              <a:buClr>
                <a:schemeClr val="accent1"/>
              </a:buClr>
              <a:buSzPct val="80000"/>
              <a:buNone/>
            </a:pPr>
            <a:r>
              <a:rPr lang="fr-FR" sz="3200" b="1" dirty="0" smtClean="0">
                <a:solidFill>
                  <a:srgbClr val="BA0B11"/>
                </a:solidFill>
                <a:latin typeface="Corbel" pitchFamily="34" charset="0"/>
              </a:rPr>
              <a:t>3ème partie (7 points)</a:t>
            </a:r>
          </a:p>
          <a:p>
            <a:pPr marL="438150" indent="-319088">
              <a:lnSpc>
                <a:spcPct val="95000"/>
              </a:lnSpc>
              <a:buClr>
                <a:schemeClr val="accent1"/>
              </a:buClr>
              <a:buSzPct val="80000"/>
              <a:buFont typeface="Wingdings" pitchFamily="2" charset="2"/>
              <a:buChar char="l"/>
            </a:pPr>
            <a:r>
              <a:rPr lang="fr-FR" dirty="0" smtClean="0">
                <a:latin typeface="Corbel" pitchFamily="34" charset="0"/>
              </a:rPr>
              <a:t>porte sur la discipline qui n’a pas été l’objet d’une évaluation en première partie</a:t>
            </a:r>
          </a:p>
          <a:p>
            <a:pPr marL="438150" indent="-319088">
              <a:lnSpc>
                <a:spcPct val="95000"/>
              </a:lnSpc>
              <a:buClr>
                <a:schemeClr val="accent1"/>
              </a:buClr>
              <a:buSzPct val="80000"/>
              <a:buFont typeface="Wingdings" pitchFamily="2" charset="2"/>
              <a:buChar char="l"/>
            </a:pPr>
            <a:r>
              <a:rPr lang="fr-FR" dirty="0" smtClean="0">
                <a:latin typeface="Corbel" pitchFamily="34" charset="0"/>
              </a:rPr>
              <a:t>consiste en une analyse de document</a:t>
            </a:r>
            <a:r>
              <a:rPr lang="fr-FR" b="1" i="1" dirty="0" smtClean="0">
                <a:latin typeface="Corbel" pitchFamily="34" charset="0"/>
              </a:rPr>
              <a:t>(s)</a:t>
            </a:r>
          </a:p>
          <a:p>
            <a:pPr marL="438150" indent="-319088">
              <a:lnSpc>
                <a:spcPct val="95000"/>
              </a:lnSpc>
              <a:buClr>
                <a:schemeClr val="accent1"/>
              </a:buClr>
              <a:buSzPct val="80000"/>
              <a:buFont typeface="Wingdings" pitchFamily="2" charset="2"/>
              <a:buChar char="l"/>
            </a:pPr>
            <a:r>
              <a:rPr lang="fr-FR" dirty="0" smtClean="0">
                <a:latin typeface="Corbel" pitchFamily="34" charset="0"/>
              </a:rPr>
              <a:t>porte sur les</a:t>
            </a:r>
            <a:r>
              <a:rPr lang="fr-FR" b="1" i="1" dirty="0" smtClean="0">
                <a:latin typeface="Corbel" pitchFamily="34" charset="0"/>
              </a:rPr>
              <a:t> situations </a:t>
            </a:r>
            <a:r>
              <a:rPr lang="fr-FR" dirty="0" smtClean="0">
                <a:latin typeface="Corbel" pitchFamily="34" charset="0"/>
              </a:rPr>
              <a:t>d’un des sujets d’étude</a:t>
            </a:r>
          </a:p>
          <a:p>
            <a:endParaRPr lang="fr-F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00174"/>
            <a:ext cx="4571999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Ellipse 5"/>
          <p:cNvSpPr/>
          <p:nvPr/>
        </p:nvSpPr>
        <p:spPr>
          <a:xfrm>
            <a:off x="5715008" y="3714752"/>
            <a:ext cx="1357322" cy="642942"/>
          </a:xfrm>
          <a:prstGeom prst="ellipse">
            <a:avLst/>
          </a:prstGeom>
          <a:solidFill>
            <a:schemeClr val="accent6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à entaille 8"/>
          <p:cNvSpPr/>
          <p:nvPr/>
        </p:nvSpPr>
        <p:spPr>
          <a:xfrm>
            <a:off x="4572000" y="3929066"/>
            <a:ext cx="928694" cy="214314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5572132" y="5429264"/>
            <a:ext cx="1571636" cy="714380"/>
          </a:xfrm>
          <a:prstGeom prst="ellipse">
            <a:avLst/>
          </a:prstGeom>
          <a:solidFill>
            <a:schemeClr val="accent6"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droite à entaille 10"/>
          <p:cNvSpPr/>
          <p:nvPr/>
        </p:nvSpPr>
        <p:spPr>
          <a:xfrm>
            <a:off x="4572000" y="5643578"/>
            <a:ext cx="785818" cy="214314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6" grpId="0" animBg="1"/>
      <p:bldP spid="9" grpId="0" animBg="1"/>
      <p:bldP spid="9" grpId="1" animBg="1"/>
      <p:bldP spid="10" grpId="0" animBg="1"/>
      <p:bldP spid="11" grpId="0" animBg="1"/>
      <p:bldP spid="1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fr-FR" sz="2000" dirty="0" smtClean="0">
                <a:latin typeface="Algerian" pitchFamily="82" charset="0"/>
              </a:rPr>
              <a:t>Tableau </a:t>
            </a:r>
            <a:r>
              <a:rPr lang="fr-FR" sz="2000" smtClean="0">
                <a:latin typeface="Algerian" pitchFamily="82" charset="0"/>
              </a:rPr>
              <a:t>récapitulatif sujets </a:t>
            </a:r>
            <a:r>
              <a:rPr lang="fr-FR" sz="2000" dirty="0" smtClean="0">
                <a:latin typeface="Algerian" pitchFamily="82" charset="0"/>
              </a:rPr>
              <a:t>d’étude et situations</a:t>
            </a:r>
            <a:endParaRPr lang="fr-FR" sz="2000" dirty="0">
              <a:latin typeface="Algerian" pitchFamily="82" charset="0"/>
            </a:endParaRP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</p:nvPr>
        </p:nvGraphicFramePr>
        <p:xfrm>
          <a:off x="285720" y="1000108"/>
          <a:ext cx="8572528" cy="4772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64"/>
                <a:gridCol w="4286264"/>
              </a:tblGrid>
              <a:tr h="571996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Objets d’étude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Situations</a:t>
                      </a:r>
                      <a:endParaRPr lang="fr-FR" sz="2800" dirty="0"/>
                    </a:p>
                  </a:txBody>
                  <a:tcPr/>
                </a:tc>
              </a:tr>
              <a:tr h="571996">
                <a:tc gridSpan="2"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HISTOIRE</a:t>
                      </a:r>
                      <a:endParaRPr lang="fr-F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856641">
                <a:tc>
                  <a:txBody>
                    <a:bodyPr/>
                    <a:lstStyle/>
                    <a:p>
                      <a:pPr algn="l"/>
                      <a:r>
                        <a:rPr lang="fr-FR" sz="2000" dirty="0" smtClean="0"/>
                        <a:t>1-</a:t>
                      </a:r>
                      <a:r>
                        <a:rPr lang="fr-FR" sz="2000" baseline="0" dirty="0" smtClean="0"/>
                        <a:t> L’idée d’Europe au XXe siècle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/>
                        <a:t>- Le plan Schuman</a:t>
                      </a:r>
                    </a:p>
                    <a:p>
                      <a:pPr algn="l"/>
                      <a:r>
                        <a:rPr lang="fr-FR" dirty="0" smtClean="0"/>
                        <a:t>- Kohl</a:t>
                      </a:r>
                      <a:r>
                        <a:rPr lang="fr-FR" baseline="0" dirty="0" smtClean="0"/>
                        <a:t> -</a:t>
                      </a:r>
                      <a:r>
                        <a:rPr lang="fr-FR" dirty="0" smtClean="0"/>
                        <a:t> Mitterrand et l’Europe</a:t>
                      </a:r>
                      <a:endParaRPr lang="fr-FR" dirty="0"/>
                    </a:p>
                  </a:txBody>
                  <a:tcPr/>
                </a:tc>
              </a:tr>
              <a:tr h="1000992">
                <a:tc>
                  <a:txBody>
                    <a:bodyPr/>
                    <a:lstStyle/>
                    <a:p>
                      <a:pPr algn="l"/>
                      <a:r>
                        <a:rPr lang="fr-FR" sz="2000" dirty="0" smtClean="0"/>
                        <a:t>2-</a:t>
                      </a:r>
                      <a:r>
                        <a:rPr lang="fr-FR" sz="2000" baseline="0" dirty="0" smtClean="0"/>
                        <a:t>La décolonisation et la construction de nouveaux états:  l’Inde et  l’Algérie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/>
                        <a:t>- Gandhi et la non-violence</a:t>
                      </a:r>
                    </a:p>
                    <a:p>
                      <a:pPr algn="l"/>
                      <a:r>
                        <a:rPr lang="fr-FR" dirty="0" smtClean="0"/>
                        <a:t>- La</a:t>
                      </a:r>
                      <a:r>
                        <a:rPr lang="fr-FR" baseline="0" dirty="0" smtClean="0"/>
                        <a:t> Toussaint </a:t>
                      </a:r>
                      <a:r>
                        <a:rPr lang="fr-FR" dirty="0" smtClean="0"/>
                        <a:t>1954</a:t>
                      </a:r>
                      <a:endParaRPr lang="fr-FR" dirty="0"/>
                    </a:p>
                  </a:txBody>
                  <a:tcPr/>
                </a:tc>
              </a:tr>
              <a:tr h="856641">
                <a:tc>
                  <a:txBody>
                    <a:bodyPr/>
                    <a:lstStyle/>
                    <a:p>
                      <a:pPr algn="l"/>
                      <a:r>
                        <a:rPr lang="fr-FR" sz="2000" dirty="0" smtClean="0"/>
                        <a:t>3- Les Etats-Unis et le monde (1917-1989)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/>
                        <a:t>- Les 14 points de Wilson</a:t>
                      </a:r>
                    </a:p>
                    <a:p>
                      <a:pPr algn="l"/>
                      <a:r>
                        <a:rPr lang="fr-FR" dirty="0" smtClean="0"/>
                        <a:t>- Le plan Marshall et le début de la guerre froide</a:t>
                      </a:r>
                      <a:endParaRPr lang="fr-FR" dirty="0"/>
                    </a:p>
                  </a:txBody>
                  <a:tcPr/>
                </a:tc>
              </a:tr>
              <a:tr h="856641"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/>
                        <a:t>4- Le monde depuis le tournant des années 1990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/>
                        <a:t>-La chute du Mur de Berlin</a:t>
                      </a:r>
                    </a:p>
                    <a:p>
                      <a:pPr algn="l"/>
                      <a:r>
                        <a:rPr lang="fr-FR" dirty="0" smtClean="0"/>
                        <a:t>- Le 11</a:t>
                      </a:r>
                      <a:r>
                        <a:rPr lang="fr-FR" baseline="0" dirty="0" smtClean="0"/>
                        <a:t> septembre 2001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571472" y="277371"/>
          <a:ext cx="8115328" cy="6223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7664"/>
                <a:gridCol w="4057664"/>
              </a:tblGrid>
              <a:tr h="553832">
                <a:tc gridSpan="2"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GEOGRAPHIE</a:t>
                      </a:r>
                      <a:endParaRPr lang="fr-F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307621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1-L’Union</a:t>
                      </a:r>
                      <a:r>
                        <a:rPr lang="fr-FR" sz="2000" baseline="0" dirty="0" smtClean="0"/>
                        <a:t> européenne et ses territoires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- Les frontières de l’Union européenne</a:t>
                      </a:r>
                    </a:p>
                    <a:p>
                      <a:r>
                        <a:rPr lang="fr-FR" sz="2000" dirty="0" smtClean="0"/>
                        <a:t>- Un grand projet européen: Ariane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</a:tr>
              <a:tr h="1021256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2- La France dans l’UE</a:t>
                      </a:r>
                      <a:r>
                        <a:rPr lang="fr-FR" sz="2000" baseline="0" dirty="0" smtClean="0"/>
                        <a:t> et dans le monde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-Paris, ville</a:t>
                      </a:r>
                      <a:r>
                        <a:rPr lang="fr-FR" sz="2000" baseline="0" dirty="0" smtClean="0"/>
                        <a:t> mondiale</a:t>
                      </a:r>
                      <a:endParaRPr lang="fr-FR" sz="2000" dirty="0" smtClean="0"/>
                    </a:p>
                    <a:p>
                      <a:r>
                        <a:rPr lang="fr-FR" sz="2000" dirty="0" smtClean="0"/>
                        <a:t>-L’outre-mer et la puissance française</a:t>
                      </a:r>
                    </a:p>
                  </a:txBody>
                  <a:tcPr/>
                </a:tc>
              </a:tr>
              <a:tr h="1307621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3- Acteurs et enjeux de l’aménagement des territoires français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- Le Conservatoire</a:t>
                      </a:r>
                      <a:r>
                        <a:rPr lang="fr-FR" sz="2000" baseline="0" dirty="0" smtClean="0"/>
                        <a:t> du littoral</a:t>
                      </a:r>
                      <a:endParaRPr lang="fr-FR" sz="2000" dirty="0" smtClean="0"/>
                    </a:p>
                    <a:p>
                      <a:r>
                        <a:rPr lang="fr-FR" sz="2000" dirty="0" smtClean="0"/>
                        <a:t>- Un aménagement dans une communauté de communes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</a:tr>
              <a:tr h="1021256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4- Les transformations de l’espace productif et décisionnel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- Une métropole</a:t>
                      </a:r>
                    </a:p>
                    <a:p>
                      <a:r>
                        <a:rPr lang="fr-FR" sz="2000" dirty="0" smtClean="0"/>
                        <a:t>- La région de l’établissement</a:t>
                      </a:r>
                    </a:p>
                  </a:txBody>
                  <a:tcPr/>
                </a:tc>
              </a:tr>
              <a:tr h="1003523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5-Les mobilités de la population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- La France en été</a:t>
                      </a:r>
                    </a:p>
                    <a:p>
                      <a:r>
                        <a:rPr lang="fr-FR" sz="2000" dirty="0" smtClean="0"/>
                        <a:t>- Les</a:t>
                      </a:r>
                      <a:r>
                        <a:rPr lang="fr-FR" sz="2000" baseline="0" dirty="0" smtClean="0"/>
                        <a:t> migrations entre la métropole et l’outre-mer</a:t>
                      </a:r>
                      <a:endParaRPr lang="fr-FR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fr-FR" b="1" dirty="0" smtClean="0">
                <a:ea typeface="+mj-ea"/>
                <a:cs typeface="+mj-cs"/>
              </a:rPr>
              <a:t>Les exigences des sujets (3</a:t>
            </a:r>
            <a:r>
              <a:rPr lang="fr-FR" b="1" baseline="30000" dirty="0" smtClean="0">
                <a:ea typeface="+mj-ea"/>
                <a:cs typeface="+mj-cs"/>
              </a:rPr>
              <a:t>ème</a:t>
            </a:r>
            <a:r>
              <a:rPr lang="fr-FR" b="1" dirty="0" smtClean="0">
                <a:ea typeface="+mj-ea"/>
                <a:cs typeface="+mj-cs"/>
              </a:rPr>
              <a:t> partie de l’épreuve)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19088">
              <a:spcBef>
                <a:spcPct val="25000"/>
              </a:spcBef>
              <a:spcAft>
                <a:spcPct val="25000"/>
              </a:spcAft>
              <a:buNone/>
              <a:defRPr/>
            </a:pPr>
            <a:endParaRPr lang="fr-FR" sz="2400" dirty="0"/>
          </a:p>
          <a:p>
            <a:pPr marL="319088" algn="just">
              <a:spcBef>
                <a:spcPct val="25000"/>
              </a:spcBef>
              <a:spcAft>
                <a:spcPct val="25000"/>
              </a:spcAft>
              <a:buFont typeface="Wingdings" pitchFamily="2" charset="2"/>
              <a:buChar char="l"/>
              <a:defRPr/>
            </a:pPr>
            <a:r>
              <a:rPr lang="fr-FR" sz="2400" dirty="0"/>
              <a:t>Porte sur les deux situations du même sujet d’étude</a:t>
            </a:r>
          </a:p>
          <a:p>
            <a:pPr marL="319088" algn="just">
              <a:buFont typeface="Wingdings" pitchFamily="2" charset="2"/>
              <a:buChar char="l"/>
              <a:defRPr/>
            </a:pPr>
            <a:r>
              <a:rPr lang="fr-FR" sz="2400" dirty="0"/>
              <a:t>Avec 1 ou plusieurs documents</a:t>
            </a:r>
          </a:p>
          <a:p>
            <a:pPr lvl="2" algn="just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fr-FR" sz="2200" dirty="0"/>
              <a:t>1 seul document suffisamment « signifiant »</a:t>
            </a:r>
          </a:p>
          <a:p>
            <a:pPr lvl="2" algn="just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fr-FR" sz="2200" dirty="0"/>
              <a:t>2 documents complémentaires ou comparatifs</a:t>
            </a:r>
          </a:p>
          <a:p>
            <a:pPr lvl="2" algn="just">
              <a:spcBef>
                <a:spcPct val="0"/>
              </a:spcBef>
              <a:spcAft>
                <a:spcPct val="25000"/>
              </a:spcAft>
              <a:buFont typeface="Wingdings" pitchFamily="2" charset="2"/>
              <a:buChar char="Ø"/>
              <a:defRPr/>
            </a:pPr>
            <a:r>
              <a:rPr lang="fr-FR" sz="2200" dirty="0"/>
              <a:t>privilégiant </a:t>
            </a:r>
            <a:r>
              <a:rPr lang="fr-FR" sz="2200" dirty="0" smtClean="0"/>
              <a:t>une étude approfondie (forme et fond) </a:t>
            </a:r>
            <a:r>
              <a:rPr lang="fr-FR" sz="2200" dirty="0"/>
              <a:t>du </a:t>
            </a:r>
            <a:r>
              <a:rPr lang="fr-FR" sz="2200" dirty="0" smtClean="0"/>
              <a:t>document</a:t>
            </a:r>
            <a:endParaRPr lang="fr-FR" sz="2200" dirty="0"/>
          </a:p>
          <a:p>
            <a:pPr marL="319088" algn="just">
              <a:spcAft>
                <a:spcPct val="25000"/>
              </a:spcAft>
              <a:buFont typeface="Wingdings" pitchFamily="2" charset="2"/>
              <a:buChar char="l"/>
              <a:defRPr/>
            </a:pPr>
            <a:r>
              <a:rPr lang="fr-FR" sz="2400" dirty="0"/>
              <a:t>Comportant un nombre limité de questions, mais suffisamment larges pour permettre l’expression des candidat(e)s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ATTENTION!!! </a:t>
            </a:r>
            <a:b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</a:br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Soyez vigilants sur…</a:t>
            </a:r>
            <a:endParaRPr lang="fr-F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20"/>
          </a:xfrm>
        </p:spPr>
        <p:txBody>
          <a:bodyPr>
            <a:normAutofit fontScale="92500"/>
          </a:bodyPr>
          <a:lstStyle/>
          <a:p>
            <a:pPr marL="319088">
              <a:lnSpc>
                <a:spcPct val="90000"/>
              </a:lnSpc>
              <a:buFont typeface="Wingdings" pitchFamily="2" charset="2"/>
              <a:buChar char="l"/>
            </a:pPr>
            <a:endParaRPr lang="fr-FR" sz="2000" dirty="0" smtClean="0"/>
          </a:p>
          <a:p>
            <a:pPr marL="319088">
              <a:spcBef>
                <a:spcPct val="25000"/>
              </a:spcBef>
              <a:spcAft>
                <a:spcPct val="25000"/>
              </a:spcAft>
              <a:buFont typeface="Wingdings" pitchFamily="2" charset="2"/>
              <a:buChar char="l"/>
              <a:defRPr/>
            </a:pPr>
            <a:r>
              <a:rPr lang="en-US" sz="2400" dirty="0"/>
              <a:t>É</a:t>
            </a:r>
            <a:r>
              <a:rPr lang="fr-FR" sz="2400" dirty="0"/>
              <a:t>preuve en trois parties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fr-FR" dirty="0"/>
              <a:t>Une distribution des points entre les trois parties (définie par le règlement d’examen)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fr-FR" dirty="0"/>
              <a:t>Une évaluation globale de chaque partie, mais également une évaluation globale de la copie (points de valorisation) </a:t>
            </a:r>
            <a:endParaRPr lang="fr-FR" dirty="0" smtClean="0"/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fr-FR" dirty="0"/>
          </a:p>
          <a:p>
            <a:pPr marL="319088">
              <a:lnSpc>
                <a:spcPct val="90000"/>
              </a:lnSpc>
              <a:buFont typeface="Wingdings" pitchFamily="2" charset="2"/>
              <a:buChar char="l"/>
            </a:pPr>
            <a:r>
              <a:rPr lang="fr-FR" sz="2400" dirty="0" smtClean="0"/>
              <a:t>Des sujets avec des exigences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Ø"/>
            </a:pPr>
            <a:r>
              <a:rPr lang="fr-FR" b="1" i="1" dirty="0" smtClean="0"/>
              <a:t>acquisition de connaissances </a:t>
            </a:r>
            <a:r>
              <a:rPr lang="fr-FR" dirty="0" smtClean="0"/>
              <a:t>et donc  importance de la mémorisation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Ø"/>
            </a:pPr>
            <a:r>
              <a:rPr lang="fr-FR" dirty="0" smtClean="0"/>
              <a:t>attente de </a:t>
            </a:r>
            <a:r>
              <a:rPr lang="fr-FR" b="1" dirty="0" smtClean="0"/>
              <a:t>réponses organisées</a:t>
            </a:r>
            <a:r>
              <a:rPr lang="fr-FR" dirty="0" smtClean="0"/>
              <a:t> (≠ argumentées)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Ø"/>
            </a:pPr>
            <a:r>
              <a:rPr lang="fr-FR" dirty="0" smtClean="0"/>
              <a:t>évaluation de « la maîtrise des savoirs </a:t>
            </a:r>
            <a:r>
              <a:rPr lang="fr-FR" b="1" i="1" dirty="0" smtClean="0"/>
              <a:t>et </a:t>
            </a:r>
            <a:r>
              <a:rPr lang="fr-FR" dirty="0" smtClean="0"/>
              <a:t>des capacités » pour l’histoire, la géographie et l’éducation civique</a:t>
            </a:r>
          </a:p>
          <a:p>
            <a:pPr lvl="2">
              <a:lnSpc>
                <a:spcPct val="90000"/>
              </a:lnSpc>
              <a:buNone/>
            </a:pP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1405</TotalTime>
  <Words>656</Words>
  <Application>Microsoft Office PowerPoint</Application>
  <PresentationFormat>Affichage à l'écran (4:3)</PresentationFormat>
  <Paragraphs>102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Diapositive 1</vt:lpstr>
      <vt:lpstr>BAC PRO: Une nouvelle épreuve </vt:lpstr>
      <vt:lpstr>La sous-épreuve d’histoire, géographie et éducation civique</vt:lpstr>
      <vt:lpstr>Les trois parties de la sous épreuve d’HGEC (1)</vt:lpstr>
      <vt:lpstr>Diapositive 5</vt:lpstr>
      <vt:lpstr>Les exigences des sujets (1ère partie de l’épreuve)</vt:lpstr>
      <vt:lpstr>Les trois parties de la sous épreuve d’HGEC (2)</vt:lpstr>
      <vt:lpstr>Les exigences des sujets (2ème partie de l’épreuve)</vt:lpstr>
      <vt:lpstr>Les trois parties de la sous épreuve d’HGEC (3)</vt:lpstr>
      <vt:lpstr>Tableau récapitulatif sujets d’étude et situations</vt:lpstr>
      <vt:lpstr>Diapositive 11</vt:lpstr>
      <vt:lpstr>Les exigences des sujets (3ème partie de l’épreuve)</vt:lpstr>
      <vt:lpstr>ATTENTION!!!  Soyez vigilants sur…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DDMON</dc:creator>
  <cp:lastModifiedBy>Sylvie</cp:lastModifiedBy>
  <cp:revision>37</cp:revision>
  <dcterms:created xsi:type="dcterms:W3CDTF">2011-12-15T12:47:09Z</dcterms:created>
  <dcterms:modified xsi:type="dcterms:W3CDTF">2012-02-03T23:05:28Z</dcterms:modified>
</cp:coreProperties>
</file>