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gif" ContentType="image/gif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6" r:id="rId2"/>
    <p:sldId id="309" r:id="rId3"/>
    <p:sldId id="311" r:id="rId4"/>
    <p:sldId id="313" r:id="rId5"/>
    <p:sldId id="295" r:id="rId6"/>
    <p:sldId id="299" r:id="rId7"/>
    <p:sldId id="300" r:id="rId8"/>
    <p:sldId id="301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ele Sendre" initials="MS" lastIdx="7" clrIdx="0"/>
  <p:cmAuthor id="1" name=" Martine Deconinck" initials="MD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10-02T09:12:44.109" idx="3">
    <p:pos x="1985" y="2414"/>
    <p:text>Est-ce la juste appellation?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6A36A-C45D-42F9-8F8A-4822C6F7605F}" type="datetimeFigureOut">
              <a:rPr lang="fr-FR" smtClean="0"/>
              <a:pPr/>
              <a:t>20/05/2012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D394C4-054C-41EB-802D-F6FAEA82EDD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56396-3200-4E78-9ADE-D707C9D17F27}" type="datetimeFigureOut">
              <a:rPr lang="fr-FR" smtClean="0"/>
              <a:pPr/>
              <a:t>20/05/2012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35334-7721-4157-81CD-86979937F2D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64214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5</a:t>
            </a:fld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Michèle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6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 rot="19140000">
            <a:off x="624189" y="1617709"/>
            <a:ext cx="6293750" cy="1204306"/>
          </a:xfrm>
        </p:spPr>
        <p:txBody>
          <a:bodyPr bIns="9144" anchor="b"/>
          <a:lstStyle>
            <a:lvl1pPr>
              <a:defRPr sz="3600" baseline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r-FR" dirty="0" smtClean="0"/>
              <a:t>Des compétences rédactionnelles… aux ateliers rédactionnels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dirty="0" smtClean="0"/>
              <a:t>Modifier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9048361">
            <a:off x="508828" y="5835830"/>
            <a:ext cx="1617603" cy="22061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33FC62-3DFD-4877-AC48-30C551757E50}" type="datetime1">
              <a:rPr lang="fr-FR" smtClean="0"/>
              <a:pPr/>
              <a:t>20/05/2012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 b="1" cap="none">
                <a:solidFill>
                  <a:schemeClr val="accent6">
                    <a:lumMod val="50000"/>
                  </a:schemeClr>
                </a:solidFill>
                <a:latin typeface="+mn-lt"/>
                <a:cs typeface="Calibri" pitchFamily="34" charset="0"/>
              </a:defRPr>
            </a:lvl1pPr>
          </a:lstStyle>
          <a:p>
            <a:r>
              <a:rPr lang="fr-FR" dirty="0" smtClean="0"/>
              <a:t>PNP - Poitiers - 13 &amp; 14 octobre 2011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bg1">
                <a:lumMod val="65000"/>
              </a:schemeClr>
            </a:solidFill>
          </a:ln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72567A00-9150-4DD9-B957-14F3AFFE02B7}" type="slidenum">
              <a:rPr lang="fr-FR" smtClean="0"/>
              <a:pPr/>
              <a:t>‹N°›</a:t>
            </a:fld>
            <a:r>
              <a:rPr lang="fr-FR" dirty="0" smtClean="0"/>
              <a:t>1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3200">
                <a:solidFill>
                  <a:srgbClr val="C00000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EB987-2BED-48C9-8190-D6BB3F707946}" type="datetime1">
              <a:rPr lang="fr-FR" smtClean="0"/>
              <a:pPr/>
              <a:t>20/05/2012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1038" y="6432658"/>
            <a:ext cx="438162" cy="349142"/>
          </a:xfrm>
          <a:ln>
            <a:solidFill>
              <a:schemeClr val="bg1">
                <a:lumMod val="65000"/>
              </a:schemeClr>
            </a:solidFill>
          </a:ln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72567A00-9150-4DD9-B957-14F3AFFE02B7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D359E2B-57C8-4A79-8D3B-D636D796C4AC}" type="datetime1">
              <a:rPr lang="fr-FR" smtClean="0"/>
              <a:pPr/>
              <a:t>20/05/2012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kern="1200" cap="none" baseline="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1038" y="6400800"/>
            <a:ext cx="438162" cy="381000"/>
          </a:xfrm>
          <a:ln>
            <a:solidFill>
              <a:schemeClr val="bg1">
                <a:lumMod val="65000"/>
              </a:schemeClr>
            </a:solidFill>
          </a:ln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72567A00-9150-4DD9-B957-14F3AFFE02B7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kern="1200" cap="none" baseline="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C044023-431F-43AC-BDE2-18F4F3C094C7}" type="datetime1">
              <a:rPr lang="fr-FR" smtClean="0"/>
              <a:pPr/>
              <a:t>20/05/2012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1038" y="6400800"/>
            <a:ext cx="438162" cy="381000"/>
          </a:xfrm>
          <a:ln>
            <a:solidFill>
              <a:schemeClr val="bg1">
                <a:lumMod val="65000"/>
              </a:schemeClr>
            </a:solidFill>
          </a:ln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72567A00-9150-4DD9-B957-14F3AFFE02B7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kern="1200" cap="none" baseline="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0F1D7F3-73B8-4FE5-AF9E-D7A7BEFA96B6}" type="datetime1">
              <a:rPr lang="fr-FR" smtClean="0"/>
              <a:pPr/>
              <a:t>20/05/2012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77238" y="6432658"/>
            <a:ext cx="438162" cy="349142"/>
          </a:xfrm>
          <a:ln>
            <a:solidFill>
              <a:schemeClr val="bg1">
                <a:lumMod val="65000"/>
              </a:schemeClr>
            </a:solidFill>
          </a:ln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72567A00-9150-4DD9-B957-14F3AFFE02B7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20517214">
            <a:off x="1004863" y="6480879"/>
            <a:ext cx="1044009" cy="22084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3A7F4EE-3D57-4216-B88B-285F349C4162}" type="datetime1">
              <a:rPr lang="fr-FR" smtClean="0"/>
              <a:pPr/>
              <a:t>20/05/2012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77238" y="6400800"/>
            <a:ext cx="361962" cy="381000"/>
          </a:xfrm>
          <a:ln>
            <a:solidFill>
              <a:schemeClr val="bg1">
                <a:lumMod val="65000"/>
              </a:schemeClr>
            </a:solidFill>
          </a:ln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72567A00-9150-4DD9-B957-14F3AFFE02B7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6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dirty="0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19183311">
            <a:off x="608832" y="5891981"/>
            <a:ext cx="1380280" cy="21423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632306F-0966-4D0F-84C0-C003E32F9420}" type="datetime1">
              <a:rPr lang="fr-FR" smtClean="0"/>
              <a:pPr/>
              <a:t>20/05/2012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1038" y="6202680"/>
            <a:ext cx="502920" cy="502920"/>
          </a:xfrm>
          <a:ln>
            <a:solidFill>
              <a:schemeClr val="bg1">
                <a:lumMod val="65000"/>
              </a:schemeClr>
            </a:solidFill>
          </a:ln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72567A00-9150-4DD9-B957-14F3AFFE02B7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6330851"/>
            <a:ext cx="3574257" cy="52714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6324600"/>
            <a:ext cx="9146380" cy="533400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20517214">
            <a:off x="1004863" y="6480879"/>
            <a:ext cx="1044009" cy="220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3A7BE06-1588-446E-887F-5B844A448C6B}" type="datetime1">
              <a:rPr lang="fr-FR" smtClean="0"/>
              <a:pPr/>
              <a:t>20/05/2012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05200" y="6400800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fr-FR" dirty="0" smtClean="0"/>
              <a:t>PNP - Poitiers - 13 &amp; 14 octobre 2011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02680"/>
            <a:ext cx="45720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72567A00-9150-4DD9-B957-14F3AFFE02B7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rgbClr val="C00000"/>
        </a:buClr>
        <a:buFont typeface="Wingdings" pitchFamily="2" charset="2"/>
        <a:buChar char="§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rgbClr val="C00000"/>
        </a:buClr>
        <a:buFont typeface="Wingdings" pitchFamily="2" charset="2"/>
        <a:buChar char="§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rgbClr val="C00000"/>
        </a:buClr>
        <a:buFont typeface="Wingdings" pitchFamily="2" charset="2"/>
        <a:buChar char="§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rgbClr val="C00000"/>
        </a:buClr>
        <a:buFont typeface="Wingdings" pitchFamily="2" charset="2"/>
        <a:buChar char="§"/>
        <a:defRPr sz="16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 rot="19107098">
            <a:off x="802216" y="1817441"/>
            <a:ext cx="6293750" cy="1204306"/>
          </a:xfrm>
        </p:spPr>
        <p:txBody>
          <a:bodyPr/>
          <a:lstStyle/>
          <a:p>
            <a:r>
              <a:rPr lang="fr-FR" dirty="0" smtClean="0"/>
              <a:t>Baccalauréat professionnel</a:t>
            </a:r>
            <a:br>
              <a:rPr lang="fr-FR" dirty="0" smtClean="0"/>
            </a:br>
            <a:r>
              <a:rPr lang="fr-FR" sz="4000" dirty="0" smtClean="0"/>
              <a:t>Gestion -- Administration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 rot="19127090">
            <a:off x="1646699" y="3154322"/>
            <a:ext cx="5707666" cy="397895"/>
          </a:xfrm>
        </p:spPr>
        <p:txBody>
          <a:bodyPr>
            <a:normAutofit/>
          </a:bodyPr>
          <a:lstStyle/>
          <a:p>
            <a:r>
              <a:rPr lang="fr-FR" sz="1600" b="1" dirty="0" smtClean="0"/>
              <a:t>Programme national de pilotage</a:t>
            </a:r>
            <a:endParaRPr lang="fr-FR" sz="1600" b="1" dirty="0"/>
          </a:p>
        </p:txBody>
      </p:sp>
      <p:pic>
        <p:nvPicPr>
          <p:cNvPr id="1026" name="Picture 2" descr="E:\Mes docs\DD_Paris\AL\2010_2011\BTS_SIO\MENJVA_LOGO_Q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2143125" cy="1981200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4139952" y="6266032"/>
            <a:ext cx="4368660" cy="329259"/>
          </a:xfrm>
          <a:prstGeom prst="rect">
            <a:avLst/>
          </a:prstGeom>
        </p:spPr>
        <p:txBody>
          <a:bodyPr vert="horz" lIns="91440" tIns="9144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 defTabSz="914400" rtl="0" eaLnBrk="1" latinLnBrk="0" hangingPunct="1">
              <a:spcBef>
                <a:spcPts val="300"/>
              </a:spcBef>
              <a:buClr>
                <a:srgbClr val="C00000"/>
              </a:buClr>
              <a:buFont typeface="Wingdings" pitchFamily="2" charset="2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300"/>
              </a:spcBef>
              <a:buClr>
                <a:srgbClr val="C00000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300"/>
              </a:spcBef>
              <a:buClr>
                <a:srgbClr val="C00000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300"/>
              </a:spcBef>
              <a:buClr>
                <a:srgbClr val="C00000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cap="none" spc="300" dirty="0" smtClean="0">
                <a:latin typeface="Calibri" pitchFamily="34" charset="0"/>
                <a:cs typeface="Calibri" pitchFamily="34" charset="0"/>
              </a:rPr>
              <a:t>Poitiers – 13 &amp; 14 octobre 2011</a:t>
            </a:r>
            <a:endParaRPr lang="fr-FR" sz="1600" cap="none" spc="3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72494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7584" y="620688"/>
            <a:ext cx="7272808" cy="4896544"/>
          </a:xfrm>
        </p:spPr>
        <p:txBody>
          <a:bodyPr>
            <a:normAutofit fontScale="92500" lnSpcReduction="20000"/>
          </a:bodyPr>
          <a:lstStyle/>
          <a:p>
            <a:pPr algn="ctr"/>
            <a:endParaRPr lang="fr-FR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fr-FR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fr-FR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fr-FR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Le courrier </a:t>
            </a:r>
            <a:r>
              <a:rPr lang="fr-FR" sz="54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de sollicitation </a:t>
            </a:r>
            <a:endParaRPr lang="fr-FR" sz="5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fr-FR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auprès </a:t>
            </a:r>
          </a:p>
          <a:p>
            <a:pPr algn="ctr"/>
            <a:r>
              <a:rPr lang="fr-FR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d’une administration</a:t>
            </a:r>
            <a:endParaRPr lang="fr-FR" sz="5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endParaRPr lang="fr-FR" sz="1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fr-FR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M. Deconinck (IEN  EG) et M. Sendre (IEN L)</a:t>
            </a:r>
            <a:endParaRPr lang="fr-FR" sz="2000" b="0" dirty="0" smtClean="0">
              <a:solidFill>
                <a:schemeClr val="tx1"/>
              </a:solidFill>
              <a:latin typeface="Arial Black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72567A00-9150-4DD9-B957-14F3AFFE02B7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975008"/>
          </a:xfrm>
        </p:spPr>
        <p:txBody>
          <a:bodyPr/>
          <a:lstStyle/>
          <a:p>
            <a:r>
              <a:rPr lang="fr-FR" dirty="0" smtClean="0"/>
              <a:t>Des compétences rédactionnelles indispensables au professionnel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1988840"/>
            <a:ext cx="7520940" cy="3672408"/>
          </a:xfrm>
        </p:spPr>
        <p:txBody>
          <a:bodyPr>
            <a:normAutofit/>
          </a:bodyPr>
          <a:lstStyle/>
          <a:p>
            <a:r>
              <a:rPr lang="fr-FR" sz="2000" dirty="0" smtClean="0"/>
              <a:t>Note d’opportunité </a:t>
            </a:r>
          </a:p>
          <a:p>
            <a:pPr indent="20638"/>
            <a:r>
              <a:rPr lang="fr-FR" sz="3200" i="1" dirty="0" smtClean="0"/>
              <a:t>« La compétence à communiquer intègre une maîtrise langagière spécifique du métier et une utilisation du lexique de l’organisation dans tout type de contexte et de situation professionnels. »</a:t>
            </a:r>
          </a:p>
          <a:p>
            <a:endParaRPr lang="fr-FR" sz="1700" b="0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PNP - Poitiers - 13 &amp; 14 octobre 2011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72567A00-9150-4DD9-B957-14F3AFFE02B7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1047016"/>
          </a:xfrm>
        </p:spPr>
        <p:txBody>
          <a:bodyPr/>
          <a:lstStyle/>
          <a:p>
            <a:r>
              <a:rPr lang="fr-FR" dirty="0" smtClean="0"/>
              <a:t>Des compétences rédactionnelles indispensables au </a:t>
            </a:r>
            <a:r>
              <a:rPr lang="fr-FR" dirty="0" smtClean="0"/>
              <a:t>professionnel (suite)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7584" y="1484784"/>
            <a:ext cx="7520940" cy="4482932"/>
          </a:xfrm>
        </p:spPr>
        <p:txBody>
          <a:bodyPr>
            <a:normAutofit/>
          </a:bodyPr>
          <a:lstStyle/>
          <a:p>
            <a:endParaRPr lang="fr-FR" sz="2000" dirty="0" smtClean="0"/>
          </a:p>
          <a:p>
            <a:r>
              <a:rPr lang="fr-FR" sz="2000" dirty="0" smtClean="0"/>
              <a:t>Le Référentiel d’Activités Professionnelles  (RAP)</a:t>
            </a:r>
          </a:p>
          <a:p>
            <a:endParaRPr lang="fr-FR" sz="2000" i="1" dirty="0" smtClean="0"/>
          </a:p>
          <a:p>
            <a:pPr indent="20638"/>
            <a:r>
              <a:rPr lang="fr-FR" sz="2400" b="0" i="1" dirty="0" smtClean="0"/>
              <a:t>«</a:t>
            </a:r>
            <a:r>
              <a:rPr lang="fr-FR" sz="2800" b="0" i="1" dirty="0" smtClean="0"/>
              <a:t>  </a:t>
            </a:r>
            <a:r>
              <a:rPr lang="fr-FR" sz="2400" i="1" dirty="0" smtClean="0"/>
              <a:t>Dans son rôle d’interface et de producteur de documents et de supports de communication, le titulaire du baccalauréat professionnel Gestion-Administration doit maîtriser la qualité de son expression écrite et orale. Vecteur de l’image de l’organisation, sa maîtrise de l’orthographe et de la syntaxe est impérative. »</a:t>
            </a:r>
          </a:p>
          <a:p>
            <a:endParaRPr lang="fr-FR" sz="20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PNP - Poitiers - 13 &amp; 14 octobre 2011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72567A00-9150-4DD9-B957-14F3AFFE02B7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8557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020372" cy="686976"/>
          </a:xfrm>
        </p:spPr>
        <p:txBody>
          <a:bodyPr/>
          <a:lstStyle/>
          <a:p>
            <a:r>
              <a:rPr lang="fr-FR" sz="2400" b="1" dirty="0" smtClean="0"/>
              <a:t>Pôle 1 – Gestion administrative des relations externes</a:t>
            </a:r>
            <a:br>
              <a:rPr lang="fr-FR" sz="2400" b="1" dirty="0" smtClean="0"/>
            </a:br>
            <a:r>
              <a:rPr lang="fr-FR" sz="2400" dirty="0" smtClean="0"/>
              <a:t>Aptitude générale : </a:t>
            </a:r>
            <a:r>
              <a:rPr lang="fr-FR" sz="2400" i="1" dirty="0" smtClean="0"/>
              <a:t>Maintenir la relation avec des tiers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412776"/>
            <a:ext cx="7948364" cy="4320480"/>
          </a:xfrm>
        </p:spPr>
        <p:txBody>
          <a:bodyPr>
            <a:normAutofit fontScale="250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tabLst>
                <a:tab pos="2166938" algn="r"/>
              </a:tabLst>
            </a:pPr>
            <a:r>
              <a:rPr lang="fr-FR" sz="6600" dirty="0" smtClean="0" bmk="_Toc302398767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Classe 1.3. Gestion administrative des relations avec les autres partenaires</a:t>
            </a:r>
            <a:r>
              <a:rPr lang="fr-FR" sz="6600" dirty="0" smtClean="0" bmk="_Toc302398767">
                <a:solidFill>
                  <a:srgbClr val="4F81BD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tabLst>
                <a:tab pos="2166938" algn="r"/>
              </a:tabLst>
            </a:pPr>
            <a:endParaRPr lang="fr-FR" sz="8800" dirty="0" smtClean="0" bmk="_Toc302398767">
              <a:solidFill>
                <a:srgbClr val="3B81BD"/>
              </a:solidFill>
              <a:latin typeface="Arial" pitchFamily="34" charset="0"/>
              <a:ea typeface="Times New Roman" pitchFamily="18" charset="0"/>
              <a:cs typeface="Arial Narrow" pitchFamily="34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tabLst>
                <a:tab pos="2166938" algn="r"/>
              </a:tabLst>
            </a:pPr>
            <a:r>
              <a:rPr lang="fr-FR" sz="8800" dirty="0" smtClean="0" bmk="_Toc302398767">
                <a:solidFill>
                  <a:srgbClr val="3B81BD"/>
                </a:solidFill>
                <a:latin typeface="Arial" pitchFamily="34" charset="0"/>
                <a:ea typeface="Times New Roman" pitchFamily="18" charset="0"/>
                <a:cs typeface="Arial Narrow" pitchFamily="34" charset="0"/>
              </a:rPr>
              <a:t>1.3.3. Traitement des formalités administratives</a:t>
            </a:r>
            <a:endParaRPr lang="fr-FR" sz="8000" b="0" dirty="0" smtClean="0">
              <a:solidFill>
                <a:schemeClr val="tx1"/>
              </a:solidFill>
              <a:latin typeface="Arial" pitchFamily="34" charset="0"/>
            </a:endParaRPr>
          </a:p>
          <a:p>
            <a:endParaRPr lang="fr-FR" sz="6400" i="1" dirty="0" smtClean="0"/>
          </a:p>
          <a:p>
            <a:r>
              <a:rPr lang="fr-FR" sz="8000" i="1" dirty="0" smtClean="0"/>
              <a:t>Savoirs associés </a:t>
            </a:r>
          </a:p>
          <a:p>
            <a:pPr marL="457200">
              <a:spcAft>
                <a:spcPts val="0"/>
              </a:spcAft>
            </a:pPr>
            <a:r>
              <a:rPr lang="fr-FR" sz="7200" dirty="0" smtClean="0">
                <a:solidFill>
                  <a:srgbClr val="FF0000"/>
                </a:solidFill>
                <a:latin typeface="Arial"/>
                <a:ea typeface="Times New Roman"/>
                <a:cs typeface="Arial Narrow"/>
              </a:rPr>
              <a:t>Savoirs rédactionnels</a:t>
            </a:r>
          </a:p>
          <a:p>
            <a:pPr>
              <a:spcAft>
                <a:spcPts val="0"/>
              </a:spcAft>
            </a:pPr>
            <a:r>
              <a:rPr lang="fr-FR" sz="7200" u="sng" kern="150" dirty="0" smtClean="0">
                <a:solidFill>
                  <a:srgbClr val="FF0000"/>
                </a:solidFill>
                <a:latin typeface="Arial"/>
                <a:ea typeface="Times New Roman"/>
                <a:cs typeface="Mangal"/>
              </a:rPr>
              <a:t>- Lecture et écriture d’un genre </a:t>
            </a:r>
            <a:endParaRPr lang="fr-FR" sz="8000" u="sng" kern="150" dirty="0" smtClean="0">
              <a:solidFill>
                <a:srgbClr val="FF0000"/>
              </a:solidFill>
              <a:latin typeface="Arial Narrow"/>
              <a:ea typeface="Times New Roman"/>
              <a:cs typeface="Mangal"/>
            </a:endParaRPr>
          </a:p>
          <a:p>
            <a:pPr marL="132080">
              <a:spcAft>
                <a:spcPts val="0"/>
              </a:spcAft>
            </a:pPr>
            <a:r>
              <a:rPr lang="fr-FR" sz="7200" kern="150" dirty="0" smtClean="0">
                <a:solidFill>
                  <a:srgbClr val="FF0000"/>
                </a:solidFill>
                <a:latin typeface="Arial"/>
                <a:ea typeface="Times New Roman"/>
                <a:cs typeface="Mangal"/>
              </a:rPr>
              <a:t>Le courrier de sollicitation auprès d’une administration</a:t>
            </a:r>
            <a:endParaRPr lang="fr-FR" sz="8000" kern="150" dirty="0" smtClean="0">
              <a:solidFill>
                <a:srgbClr val="FF0000"/>
              </a:solidFill>
              <a:latin typeface="Arial Narrow"/>
              <a:ea typeface="Times New Roman"/>
              <a:cs typeface="Mangal"/>
            </a:endParaRPr>
          </a:p>
          <a:p>
            <a:pPr>
              <a:spcAft>
                <a:spcPts val="0"/>
              </a:spcAft>
            </a:pPr>
            <a:r>
              <a:rPr lang="fr-FR" sz="7200" u="sng" kern="150" dirty="0" smtClean="0">
                <a:solidFill>
                  <a:srgbClr val="FF0000"/>
                </a:solidFill>
                <a:latin typeface="Arial"/>
                <a:ea typeface="Times New Roman"/>
                <a:cs typeface="Mangal"/>
              </a:rPr>
              <a:t>- Procédés d’écriture</a:t>
            </a:r>
            <a:endParaRPr lang="fr-FR" sz="8000" u="sng" kern="150" dirty="0" smtClean="0">
              <a:solidFill>
                <a:srgbClr val="FF0000"/>
              </a:solidFill>
              <a:latin typeface="Arial Narrow"/>
              <a:ea typeface="Times New Roman"/>
              <a:cs typeface="Mangal"/>
            </a:endParaRPr>
          </a:p>
          <a:p>
            <a:pPr marL="132080">
              <a:spcAft>
                <a:spcPts val="0"/>
              </a:spcAft>
            </a:pPr>
            <a:r>
              <a:rPr lang="fr-FR" sz="7200" kern="150" dirty="0" smtClean="0">
                <a:solidFill>
                  <a:srgbClr val="FF0000"/>
                </a:solidFill>
                <a:latin typeface="Arial"/>
                <a:ea typeface="Times New Roman"/>
                <a:cs typeface="Mangal"/>
              </a:rPr>
              <a:t>• Le positionnement et la situation de l’émetteur</a:t>
            </a:r>
            <a:endParaRPr lang="fr-FR" sz="8000" kern="150" dirty="0" smtClean="0">
              <a:solidFill>
                <a:srgbClr val="FF0000"/>
              </a:solidFill>
              <a:latin typeface="Arial Narrow"/>
              <a:ea typeface="Times New Roman"/>
              <a:cs typeface="Mangal"/>
            </a:endParaRPr>
          </a:p>
          <a:p>
            <a:pPr marL="132080">
              <a:spcAft>
                <a:spcPts val="0"/>
              </a:spcAft>
            </a:pPr>
            <a:r>
              <a:rPr lang="fr-FR" sz="7200" kern="150" dirty="0" smtClean="0">
                <a:solidFill>
                  <a:srgbClr val="FF0000"/>
                </a:solidFill>
                <a:latin typeface="Arial"/>
                <a:ea typeface="Times New Roman"/>
                <a:cs typeface="Mangal"/>
              </a:rPr>
              <a:t>• La description et la justification de la requête</a:t>
            </a:r>
            <a:endParaRPr lang="fr-FR" sz="8000" kern="150" dirty="0" smtClean="0">
              <a:solidFill>
                <a:srgbClr val="FF0000"/>
              </a:solidFill>
              <a:latin typeface="Arial Narrow"/>
              <a:ea typeface="Times New Roman"/>
              <a:cs typeface="Mangal"/>
            </a:endParaRPr>
          </a:p>
          <a:p>
            <a:pPr marL="132080">
              <a:spcAft>
                <a:spcPts val="0"/>
              </a:spcAft>
            </a:pPr>
            <a:r>
              <a:rPr lang="fr-FR" sz="7200" kern="150" dirty="0" smtClean="0">
                <a:solidFill>
                  <a:srgbClr val="FF0000"/>
                </a:solidFill>
                <a:latin typeface="Arial"/>
                <a:ea typeface="Times New Roman"/>
                <a:cs typeface="Mangal"/>
              </a:rPr>
              <a:t>• Les codes et règles du courrier aux administrations</a:t>
            </a:r>
            <a:endParaRPr lang="fr-FR" sz="8000" kern="150" dirty="0" smtClean="0">
              <a:solidFill>
                <a:srgbClr val="FF0000"/>
              </a:solidFill>
              <a:latin typeface="Arial Narrow"/>
              <a:ea typeface="Times New Roman"/>
              <a:cs typeface="Mangal"/>
            </a:endParaRPr>
          </a:p>
          <a:p>
            <a:pPr marL="132080">
              <a:spcAft>
                <a:spcPts val="0"/>
              </a:spcAft>
            </a:pPr>
            <a:r>
              <a:rPr lang="fr-FR" sz="7200" kern="150" dirty="0" smtClean="0">
                <a:solidFill>
                  <a:srgbClr val="FF0000"/>
                </a:solidFill>
                <a:latin typeface="Arial"/>
                <a:ea typeface="Times New Roman"/>
                <a:cs typeface="Mangal"/>
              </a:rPr>
              <a:t>• Le lexique du souhait, de la demande, de l’autorisation</a:t>
            </a:r>
            <a:endParaRPr lang="fr-FR" sz="8000" kern="150" dirty="0" smtClean="0">
              <a:solidFill>
                <a:srgbClr val="FF0000"/>
              </a:solidFill>
              <a:latin typeface="Arial Narrow"/>
              <a:ea typeface="Times New Roman"/>
              <a:cs typeface="Mangal"/>
            </a:endParaRPr>
          </a:p>
          <a:p>
            <a:pPr marL="132080">
              <a:spcAft>
                <a:spcPts val="0"/>
              </a:spcAft>
            </a:pPr>
            <a:r>
              <a:rPr lang="fr-FR" sz="7200" kern="150" dirty="0" smtClean="0">
                <a:solidFill>
                  <a:srgbClr val="FF0000"/>
                </a:solidFill>
                <a:latin typeface="Arial"/>
                <a:ea typeface="Times New Roman"/>
                <a:cs typeface="Mangal"/>
              </a:rPr>
              <a:t>• Les modes et temps des verbes : conditionnel</a:t>
            </a:r>
            <a:endParaRPr lang="fr-FR" sz="8000" kern="150" dirty="0" smtClean="0">
              <a:solidFill>
                <a:srgbClr val="FF0000"/>
              </a:solidFill>
              <a:latin typeface="Arial Narrow"/>
              <a:ea typeface="Times New Roman"/>
              <a:cs typeface="Mangal"/>
            </a:endParaRP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	</a:t>
            </a: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PNP - Poitiers - 13 &amp; 14 octobre 2011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72567A00-9150-4DD9-B957-14F3AFFE02B7}" type="slidenum">
              <a:rPr lang="fr-FR" smtClean="0"/>
              <a:pPr/>
              <a:t>5</a:t>
            </a:fld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exemple de courrier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908720"/>
            <a:ext cx="7520940" cy="532859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fr-FR" sz="4000" dirty="0" smtClean="0"/>
          </a:p>
          <a:p>
            <a:endParaRPr lang="fr-FR" sz="4000" dirty="0" smtClean="0"/>
          </a:p>
          <a:p>
            <a:r>
              <a:rPr lang="fr-FR" sz="4000" dirty="0" smtClean="0"/>
              <a:t>SARL   ESCOUZEL</a:t>
            </a:r>
          </a:p>
          <a:p>
            <a:r>
              <a:rPr lang="fr-FR" sz="4000" dirty="0" smtClean="0"/>
              <a:t>Produits régionaux et biologiques</a:t>
            </a:r>
          </a:p>
          <a:p>
            <a:r>
              <a:rPr lang="fr-FR" sz="4000" dirty="0" smtClean="0"/>
              <a:t>Place Royale                                                                                </a:t>
            </a:r>
            <a:r>
              <a:rPr lang="fr-FR" sz="4000" dirty="0" err="1" smtClean="0"/>
              <a:t>Labastide</a:t>
            </a:r>
            <a:r>
              <a:rPr lang="fr-FR" sz="4000" dirty="0" smtClean="0"/>
              <a:t>, le 1</a:t>
            </a:r>
            <a:r>
              <a:rPr lang="fr-FR" sz="4000" baseline="30000" dirty="0" smtClean="0"/>
              <a:t>er</a:t>
            </a:r>
            <a:r>
              <a:rPr lang="fr-FR" sz="4000" dirty="0" smtClean="0"/>
              <a:t> octobre 2011</a:t>
            </a:r>
          </a:p>
          <a:p>
            <a:r>
              <a:rPr lang="fr-FR" sz="4000" dirty="0" smtClean="0"/>
              <a:t>40240 </a:t>
            </a:r>
            <a:r>
              <a:rPr lang="fr-FR" sz="4000" dirty="0" err="1" smtClean="0"/>
              <a:t>Labastide</a:t>
            </a:r>
            <a:r>
              <a:rPr lang="fr-FR" sz="4000" dirty="0" smtClean="0"/>
              <a:t> d’Armagnac                                                                                                         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fr-FR" sz="4000" dirty="0" smtClean="0"/>
              <a:t> 				                Monsieur le Maire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fr-FR" sz="4000" dirty="0" smtClean="0"/>
              <a:t>                                                                                           </a:t>
            </a:r>
            <a:r>
              <a:rPr lang="fr-FR" sz="800" dirty="0" smtClean="0"/>
              <a:t>Les « marques de personne », les modes et temps verbaux, (valeurs et conjugaisons), les accords grammaticaux , les constructions de phrases (nominales, déclaratives, impératives, interrogatives, impersonnelles…), la ponctuation…</a:t>
            </a:r>
            <a:r>
              <a:rPr lang="fr-FR" sz="4000" dirty="0" smtClean="0"/>
              <a:t>            Hôtel de Ville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fr-FR" sz="4000" dirty="0" smtClean="0"/>
              <a:t>                                                                                                       Place Royale                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fr-FR" sz="4000" dirty="0" smtClean="0"/>
              <a:t>                                                                                                       40240 </a:t>
            </a:r>
            <a:r>
              <a:rPr lang="fr-FR" sz="4000" dirty="0" err="1" smtClean="0"/>
              <a:t>Labastide</a:t>
            </a:r>
            <a:r>
              <a:rPr lang="fr-FR" sz="4000" dirty="0" smtClean="0"/>
              <a:t> d’Armagnac</a:t>
            </a:r>
          </a:p>
          <a:p>
            <a:r>
              <a:rPr lang="fr-FR" sz="4000" dirty="0" smtClean="0"/>
              <a:t> Objet : modification couleur menuiseries extérieures</a:t>
            </a:r>
          </a:p>
          <a:p>
            <a:r>
              <a:rPr lang="fr-FR" sz="4000" dirty="0" smtClean="0"/>
              <a:t> </a:t>
            </a:r>
          </a:p>
          <a:p>
            <a:r>
              <a:rPr lang="fr-FR" sz="4000" dirty="0" smtClean="0"/>
              <a:t>Monsieur le Maire,</a:t>
            </a:r>
          </a:p>
          <a:p>
            <a:r>
              <a:rPr lang="fr-FR" sz="4000" dirty="0" smtClean="0"/>
              <a:t> </a:t>
            </a:r>
          </a:p>
          <a:p>
            <a:pPr marL="0" indent="20638"/>
            <a:r>
              <a:rPr lang="fr-FR" sz="4000" dirty="0" smtClean="0"/>
              <a:t>Comme suite à notre courrier du 24 août dernier au service départemental de l’architecture et du patrimoine des Landes, et à la rencontre du 22 septembre avec Monsieur </a:t>
            </a:r>
            <a:r>
              <a:rPr lang="fr-FR" sz="4000" dirty="0" err="1" smtClean="0"/>
              <a:t>Gileti</a:t>
            </a:r>
            <a:r>
              <a:rPr lang="fr-FR" sz="4000" dirty="0" smtClean="0"/>
              <a:t>, architecte des Bâtiments de France et à son courrier du 29, nous avons pris bonne note des références qu’il nous a conseillées.</a:t>
            </a:r>
          </a:p>
          <a:p>
            <a:r>
              <a:rPr lang="fr-FR" sz="4000" dirty="0" smtClean="0"/>
              <a:t> </a:t>
            </a:r>
          </a:p>
          <a:p>
            <a:pPr marL="0" indent="20638"/>
            <a:r>
              <a:rPr lang="fr-FR" sz="4000" dirty="0" smtClean="0"/>
              <a:t>Nous avons donc l’honneur de vous informer que, conformément à l’avis de Monsieur </a:t>
            </a:r>
            <a:r>
              <a:rPr lang="fr-FR" sz="4000" dirty="0" err="1" smtClean="0"/>
              <a:t>Gileti</a:t>
            </a:r>
            <a:r>
              <a:rPr lang="fr-FR" sz="4000" dirty="0" smtClean="0"/>
              <a:t>, nous allons utiliser, pour la peinture des menuiseries extérieures de notre commerce de </a:t>
            </a:r>
            <a:r>
              <a:rPr lang="fr-FR" sz="4000" dirty="0" err="1" smtClean="0"/>
              <a:t>Labastide</a:t>
            </a:r>
            <a:r>
              <a:rPr lang="fr-FR" sz="4000" dirty="0" smtClean="0"/>
              <a:t> d’Armagnac , les références des couleurs suivantes : </a:t>
            </a:r>
          </a:p>
          <a:p>
            <a:pPr algn="ctr"/>
            <a:r>
              <a:rPr lang="fr-FR" sz="4000" dirty="0" smtClean="0"/>
              <a:t> </a:t>
            </a:r>
            <a:r>
              <a:rPr lang="fr-FR" sz="4000" i="1" dirty="0" smtClean="0"/>
              <a:t>Nuancier </a:t>
            </a:r>
            <a:r>
              <a:rPr lang="fr-FR" sz="4000" i="1" dirty="0" err="1" smtClean="0"/>
              <a:t>Sikkens</a:t>
            </a:r>
            <a:r>
              <a:rPr lang="fr-FR" sz="4000" i="1" dirty="0" smtClean="0"/>
              <a:t> </a:t>
            </a:r>
            <a:r>
              <a:rPr lang="fr-FR" sz="4000" i="1" dirty="0" err="1" smtClean="0"/>
              <a:t>Color</a:t>
            </a:r>
            <a:r>
              <a:rPr lang="fr-FR" sz="4000" i="1" dirty="0" smtClean="0"/>
              <a:t>, collection 2021, page 88, G8.1060 ou G8.1070</a:t>
            </a:r>
            <a:r>
              <a:rPr lang="fr-FR" sz="4000" dirty="0" smtClean="0"/>
              <a:t>.</a:t>
            </a:r>
          </a:p>
          <a:p>
            <a:r>
              <a:rPr lang="fr-FR" sz="4000" dirty="0" smtClean="0"/>
              <a:t> </a:t>
            </a:r>
          </a:p>
          <a:p>
            <a:r>
              <a:rPr lang="fr-FR" sz="4000" dirty="0" smtClean="0"/>
              <a:t>Nous vous prions d’agréer, Monsieur le Maire, l’expression de nos salutations les plus distinguées.</a:t>
            </a:r>
          </a:p>
          <a:p>
            <a:r>
              <a:rPr lang="fr-FR" sz="4000" dirty="0" smtClean="0"/>
              <a:t> </a:t>
            </a:r>
          </a:p>
          <a:p>
            <a:r>
              <a:rPr lang="fr-FR" sz="4000" dirty="0" smtClean="0"/>
              <a:t>                                                                                                                              Pierre </a:t>
            </a:r>
            <a:r>
              <a:rPr lang="fr-FR" sz="4000" dirty="0" err="1" smtClean="0"/>
              <a:t>Escouzel</a:t>
            </a:r>
            <a:r>
              <a:rPr lang="fr-FR" sz="4000" dirty="0" smtClean="0"/>
              <a:t> </a:t>
            </a:r>
          </a:p>
          <a:p>
            <a:r>
              <a:rPr lang="fr-FR" sz="4000" dirty="0" smtClean="0"/>
              <a:t> copie : M. </a:t>
            </a:r>
            <a:r>
              <a:rPr lang="fr-FR" sz="4000" dirty="0" err="1" smtClean="0"/>
              <a:t>Gileti</a:t>
            </a:r>
            <a:endParaRPr lang="fr-FR" sz="4000" dirty="0" smtClean="0"/>
          </a:p>
          <a:p>
            <a:endParaRPr lang="fr-FR" sz="4000" dirty="0" smtClean="0">
              <a:latin typeface="Arial" pitchFamily="34" charset="0"/>
              <a:cs typeface="Arial" pitchFamily="34" charset="0"/>
            </a:endParaRPr>
          </a:p>
          <a:p>
            <a:endParaRPr lang="fr-FR" sz="4000" dirty="0" smtClean="0">
              <a:latin typeface="Arial" pitchFamily="34" charset="0"/>
              <a:cs typeface="Arial" pitchFamily="34" charset="0"/>
            </a:endParaRPr>
          </a:p>
          <a:p>
            <a:endParaRPr lang="fr-FR" sz="40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4000" dirty="0" smtClean="0">
                <a:latin typeface="Arial" pitchFamily="34" charset="0"/>
                <a:cs typeface="Arial" pitchFamily="34" charset="0"/>
              </a:rPr>
              <a:t>  </a:t>
            </a:r>
          </a:p>
          <a:p>
            <a:endParaRPr lang="fr-FR" sz="40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4000" dirty="0" smtClean="0"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  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72567A00-9150-4DD9-B957-14F3AFFE02B7}" type="slidenum">
              <a:rPr lang="fr-FR" smtClean="0"/>
              <a:pPr/>
              <a:t>6</a:t>
            </a:fld>
            <a:endParaRPr lang="fr-FR" dirty="0"/>
          </a:p>
        </p:txBody>
      </p:sp>
      <p:pic>
        <p:nvPicPr>
          <p:cNvPr id="12" name="Image 11" descr="label-ab-europeen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592" y="980728"/>
            <a:ext cx="577339" cy="3868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830992"/>
          </a:xfrm>
        </p:spPr>
        <p:txBody>
          <a:bodyPr/>
          <a:lstStyle/>
          <a:p>
            <a:r>
              <a:rPr lang="fr-FR" dirty="0" smtClean="0"/>
              <a:t>Exploitation des cinq niveaux d’analyse </a:t>
            </a:r>
            <a:r>
              <a:rPr lang="fr-FR" sz="1800" dirty="0" smtClean="0"/>
              <a:t>(RAP Annexe III c)</a:t>
            </a:r>
            <a:endParaRPr lang="fr-FR" sz="1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1268760"/>
            <a:ext cx="7520940" cy="4968552"/>
          </a:xfrm>
        </p:spPr>
        <p:txBody>
          <a:bodyPr>
            <a:noAutofit/>
          </a:bodyPr>
          <a:lstStyle/>
          <a:p>
            <a:r>
              <a:rPr lang="fr-FR" sz="2000" dirty="0" smtClean="0">
                <a:solidFill>
                  <a:srgbClr val="002060"/>
                </a:solidFill>
              </a:rPr>
              <a:t>1. Communication et énonciation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Contexte, situation de communication et ses marques dans l’énonciation du texte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→ identités des interlocuteurs, pronoms personnels, indicateurs temporels, temps verbaux  (antériorité, simultanéité, postériorité)</a:t>
            </a:r>
            <a:endParaRPr lang="fr-FR" sz="2000" dirty="0" smtClean="0">
              <a:solidFill>
                <a:srgbClr val="002060"/>
              </a:solidFill>
            </a:endParaRPr>
          </a:p>
          <a:p>
            <a:r>
              <a:rPr lang="fr-FR" sz="2000" dirty="0" smtClean="0">
                <a:solidFill>
                  <a:srgbClr val="002060"/>
                </a:solidFill>
              </a:rPr>
              <a:t>2. Visées et enjeux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Visée informative avec un enjeu « civique » implicite.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→ Mode indicatif, phrases déclaratives, mise en paragraphes, valorisation de la décision, lexique  « neutre »</a:t>
            </a:r>
          </a:p>
          <a:p>
            <a:r>
              <a:rPr lang="fr-FR" sz="2000" dirty="0" smtClean="0">
                <a:solidFill>
                  <a:srgbClr val="002060"/>
                </a:solidFill>
              </a:rPr>
              <a:t>3.Genres des documents professionnels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Le courrier d’information d’un  commerçant  à une administration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→ Mise en page du courrier, formules d’usage…</a:t>
            </a:r>
          </a:p>
          <a:p>
            <a:endParaRPr lang="fr-FR" sz="2400" b="0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72567A00-9150-4DD9-B957-14F3AFFE02B7}" type="slidenum">
              <a:rPr lang="fr-FR" smtClean="0"/>
              <a:pPr/>
              <a:t>7</a:t>
            </a:fld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Exploitation des cinq niveaux (suite)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992668"/>
          </a:xfrm>
        </p:spPr>
        <p:txBody>
          <a:bodyPr>
            <a:normAutofit/>
          </a:bodyPr>
          <a:lstStyle/>
          <a:p>
            <a:r>
              <a:rPr lang="fr-FR" sz="2000" dirty="0" smtClean="0">
                <a:solidFill>
                  <a:srgbClr val="002060"/>
                </a:solidFill>
              </a:rPr>
              <a:t>4. Lexique professionnel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→ Lexique thématique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→ Lexique usuel codifié selon l’usage et les relations (hiérarchiques ou entre « pairs »)</a:t>
            </a:r>
            <a:endParaRPr lang="fr-FR" sz="2000" dirty="0" smtClean="0">
              <a:solidFill>
                <a:srgbClr val="002060"/>
              </a:solidFill>
            </a:endParaRPr>
          </a:p>
          <a:p>
            <a:r>
              <a:rPr lang="fr-FR" sz="2000" dirty="0" smtClean="0">
                <a:solidFill>
                  <a:srgbClr val="002060"/>
                </a:solidFill>
              </a:rPr>
              <a:t>5. Mobilisation de connaissances et de codes orthographique, grammatical et syntaxique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→  Les caractères typographiques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→  Les « marques de personne », les modes et temps verbaux, (valeurs et conjugaisons), les accords, la syntaxe, la ponctuation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→ La cohésion du texte (connecteurs, faits de reprise) et cohérence logique (mise en paragraphes, progression de l’information)</a:t>
            </a:r>
          </a:p>
          <a:p>
            <a:r>
              <a:rPr lang="fr-FR" sz="2000" b="0" dirty="0" smtClean="0">
                <a:solidFill>
                  <a:srgbClr val="002060"/>
                </a:solidFill>
              </a:rPr>
              <a:t>→ Les niveaux de langue et l’orthographe lexicale.</a:t>
            </a:r>
          </a:p>
          <a:p>
            <a:r>
              <a:rPr lang="fr-FR" sz="2000" dirty="0" smtClean="0">
                <a:solidFill>
                  <a:srgbClr val="002060"/>
                </a:solidFill>
              </a:rPr>
              <a:t>Une révision en situation, au fil de l’écriture et de la réécriture.</a:t>
            </a:r>
          </a:p>
          <a:p>
            <a:endParaRPr lang="fr-FR" sz="2000" dirty="0" smtClean="0">
              <a:solidFill>
                <a:schemeClr val="tx1"/>
              </a:solidFill>
            </a:endParaRPr>
          </a:p>
          <a:p>
            <a:endParaRPr lang="fr-FR" b="0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72567A00-9150-4DD9-B957-14F3AFFE02B7}" type="slidenum">
              <a:rPr lang="fr-FR" smtClean="0"/>
              <a:pPr/>
              <a:t>8</a:t>
            </a:fld>
            <a:endParaRPr lang="fr-F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Description0 xmlns="09f89708-6c5f-4df0-88ea-2e15246a5468">Diaporama Atelier Rédactionnel : le courrier de sollicitation auprès d'une administration</Description0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3AB55E0CC5DA459F57F5A42893F46A005A087D358B12CA4E82A8A8BA9B8A8CF200D3544DBFAD4F664AA25DF68E6D1F0A9E00689F2856DFEDCE40890FDCED81A7DFC900B4272398668C354C9ED3601A4707E83E" ma:contentTypeVersion="3" ma:contentTypeDescription="Crée un document." ma:contentTypeScope="" ma:versionID="dbf4fe415bfc848cdb1a1e3586ed12e5">
  <xsd:schema xmlns:xsd="http://www.w3.org/2001/XMLSchema" xmlns:p="http://schemas.microsoft.com/office/2006/metadata/properties" xmlns:ns2="09f89708-6c5f-4df0-88ea-2e15246a5468" targetNamespace="http://schemas.microsoft.com/office/2006/metadata/properties" ma:root="true" ma:fieldsID="5e77a6e9351228bcfb8d4f2821c2a8d5" ns2:_="">
    <xsd:import namespace="09f89708-6c5f-4df0-88ea-2e15246a5468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09f89708-6c5f-4df0-88ea-2e15246a5468" elementFormDefault="qualified">
    <xsd:import namespace="http://schemas.microsoft.com/office/2006/documentManagement/types"/>
    <xsd:element name="Description0" ma:index="8" nillable="true" ma:displayName="Description" ma:description="Description du document" ma:internalName="Description0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 ma:readOnly="true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8C220EA6-03CA-4225-A830-82A8C035F7EC}"/>
</file>

<file path=customXml/itemProps2.xml><?xml version="1.0" encoding="utf-8"?>
<ds:datastoreItem xmlns:ds="http://schemas.openxmlformats.org/officeDocument/2006/customXml" ds:itemID="{7539271F-3D24-4AC0-903A-7CD831612281}"/>
</file>

<file path=customXml/itemProps3.xml><?xml version="1.0" encoding="utf-8"?>
<ds:datastoreItem xmlns:ds="http://schemas.openxmlformats.org/officeDocument/2006/customXml" ds:itemID="{45D47E19-0E09-4BF3-B2BD-C6E27FDC68E2}"/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1544</TotalTime>
  <Words>283</Words>
  <Application>Microsoft Office PowerPoint</Application>
  <PresentationFormat>Affichage à l'écran (4:3)</PresentationFormat>
  <Paragraphs>110</Paragraphs>
  <Slides>8</Slides>
  <Notes>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Angles</vt:lpstr>
      <vt:lpstr>Baccalauréat professionnel Gestion -- Administration</vt:lpstr>
      <vt:lpstr>Diapositive 2</vt:lpstr>
      <vt:lpstr>Des compétences rédactionnelles indispensables au professionnel</vt:lpstr>
      <vt:lpstr>Des compétences rédactionnelles indispensables au professionnel (suite)</vt:lpstr>
      <vt:lpstr>Pôle 1 – Gestion administrative des relations externes Aptitude générale : Maintenir la relation avec des tiers</vt:lpstr>
      <vt:lpstr>Un exemple de courrier</vt:lpstr>
      <vt:lpstr>Exploitation des cinq niveaux d’analyse (RAP Annexe III c)</vt:lpstr>
      <vt:lpstr>Exploitation des cinq niveaux (suite)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Proposition d'Atelier Rédactionnel (Bac Pro GA)</dc:title>
  <dc:subject/>
  <dc:creator>Simon</dc:creator>
  <cp:keywords/>
  <dc:description/>
  <cp:lastModifiedBy>Michele Sendre</cp:lastModifiedBy>
  <cp:revision>169</cp:revision>
  <dcterms:created xsi:type="dcterms:W3CDTF">2011-09-19T07:45:51Z</dcterms:created>
  <dcterms:modified xsi:type="dcterms:W3CDTF">2012-05-20T10:21:54Z</dcterms:modified>
  <cp:category/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0x010100873AB55E0CC5DA459F57F5A42893F46A005A087D358B12CA4E82A8A8BA9B8A8CF200D3544DBFAD4F664AA25DF68E6D1F0A9E00689F2856DFEDCE40890FDCED81A7DFC900B4272398668C354C9ED3601A4707E83E</vt:lpwstr>
  </property>
</Properties>
</file>