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10" r:id="rId12"/>
    <p:sldId id="311" r:id="rId13"/>
    <p:sldId id="269" r:id="rId14"/>
    <p:sldId id="309" r:id="rId15"/>
    <p:sldId id="312" r:id="rId16"/>
    <p:sldId id="313" r:id="rId17"/>
    <p:sldId id="314" r:id="rId18"/>
    <p:sldId id="274" r:id="rId19"/>
    <p:sldId id="275" r:id="rId20"/>
    <p:sldId id="276" r:id="rId21"/>
    <p:sldId id="299" r:id="rId22"/>
    <p:sldId id="293" r:id="rId23"/>
    <p:sldId id="294" r:id="rId24"/>
    <p:sldId id="297" r:id="rId25"/>
    <p:sldId id="295" r:id="rId26"/>
    <p:sldId id="296" r:id="rId27"/>
    <p:sldId id="298" r:id="rId28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66FF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0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A43B0DD-4230-4D61-A9A0-EA31152316F4}" type="datetimeFigureOut">
              <a:rPr lang="fr-FR" smtClean="0"/>
              <a:pPr/>
              <a:t>23/02/2010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B8392C4-292A-4085-81E9-E6D2F033879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392C4-292A-4085-81E9-E6D2F0338791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392C4-292A-4085-81E9-E6D2F0338791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392C4-292A-4085-81E9-E6D2F0338791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392C4-292A-4085-81E9-E6D2F0338791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E0DD7-A5D4-43E5-89CE-C2EE58F8CDFF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5EBE1-00DC-4B47-9E79-ADB5A12FB0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BE4B8-E997-4E68-9883-37243D29FD32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D3AD1-E3FE-4752-9004-376AEA496DC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F7254-46A8-44A4-BAF4-C5FEB7CE23C8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C6018-8777-4832-96DA-0D18D924867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22D8C-D9B2-492C-807E-4A51AC561A1E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67B4D-05C2-45A0-996E-FD4FA4BBF30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04E8-A26A-42FA-ADB2-18BCC47C3F62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BAF66-20D9-4512-9D0A-036AAC271B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81D3-0D7B-4D8B-85DE-6C766C1D49BF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A818-A1AF-4D03-8D7A-6F0C7D1A4E4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62D35-BFB4-480A-99B5-0D1C10FA163D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F1B4C-6CCA-4B8C-9351-4EC549742CC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EF759-AD53-4E3D-9F55-B581B3A05729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7BDE8-04C5-43BC-BDDF-0A92EDEA417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65217-5504-40F0-B948-412FB272AF9B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F5CE9-9C60-4B1A-AF1A-E88960D426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363CF-6461-4873-80A7-252C938C46FA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7D45-644E-4C76-9492-62DA85159BB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25C8E-D4A0-4A70-AA35-DE16AA980CB8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0B112-1520-493E-95B1-82A556540D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512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4588DB-BC5D-4B10-94D9-BC9970B80E64}" type="datetime1">
              <a:rPr lang="fr-FR" smtClean="0"/>
              <a:pPr>
                <a:defRPr/>
              </a:pPr>
              <a:t>23/02/2010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1CA166-E97C-4616-98CC-07520DB531B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3"/>
          <a:srcRect l="15381" t="30273" r="12842" b="47266"/>
          <a:stretch>
            <a:fillRect/>
          </a:stretch>
        </p:blipFill>
        <p:spPr bwMode="auto">
          <a:xfrm>
            <a:off x="167692" y="2928934"/>
            <a:ext cx="8808616" cy="206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Rectangle à coins arrondis 9"/>
          <p:cNvSpPr/>
          <p:nvPr/>
        </p:nvSpPr>
        <p:spPr>
          <a:xfrm>
            <a:off x="8715372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</a:t>
            </a:r>
            <a:endParaRPr lang="fr-FR" b="1" dirty="0"/>
          </a:p>
        </p:txBody>
      </p:sp>
      <p:pic>
        <p:nvPicPr>
          <p:cNvPr id="9" name="Image 8" descr="http___www.ac-martinique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42852"/>
            <a:ext cx="1548847" cy="16430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rof m-c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41" y="-1"/>
            <a:ext cx="8929718" cy="6697290"/>
          </a:xfrm>
          <a:prstGeom prst="rect">
            <a:avLst/>
          </a:prstGeom>
        </p:spPr>
      </p:pic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464314" y="5941964"/>
            <a:ext cx="8251089" cy="91603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algn="ctr">
              <a:spcBef>
                <a:spcPts val="300"/>
              </a:spcBef>
            </a:pPr>
            <a:r>
              <a:rPr lang="fr-FR" sz="2000" b="1" dirty="0">
                <a:latin typeface="Comic Sans MS" pitchFamily="66" charset="0"/>
              </a:rPr>
              <a:t>Sans oublier l'enseignement </a:t>
            </a:r>
            <a:r>
              <a:rPr lang="fr-FR" sz="2000" b="1" dirty="0" smtClean="0">
                <a:latin typeface="Comic Sans MS" pitchFamily="66" charset="0"/>
              </a:rPr>
              <a:t>professionnel !</a:t>
            </a:r>
            <a:endParaRPr lang="fr-FR" sz="2000" b="1" dirty="0"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215370" y="6429420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10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diapo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45" y="1000108"/>
            <a:ext cx="8860510" cy="5429288"/>
          </a:xfrm>
          <a:prstGeom prst="rect">
            <a:avLst/>
          </a:prstGeom>
          <a:ln>
            <a:noFill/>
          </a:ln>
        </p:spPr>
      </p:pic>
      <p:sp>
        <p:nvSpPr>
          <p:cNvPr id="8" name="Bulle ronde 7"/>
          <p:cNvSpPr/>
          <p:nvPr/>
        </p:nvSpPr>
        <p:spPr>
          <a:xfrm>
            <a:off x="0" y="71438"/>
            <a:ext cx="6000760" cy="1928802"/>
          </a:xfrm>
          <a:prstGeom prst="wedgeEllipseCallout">
            <a:avLst>
              <a:gd name="adj1" fmla="val 21001"/>
              <a:gd name="adj2" fmla="val 88581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ts val="300"/>
              </a:spcBef>
            </a:pPr>
            <a:r>
              <a:rPr lang="fr-FR" sz="2000" b="1" dirty="0" smtClean="0">
                <a:solidFill>
                  <a:prstClr val="black"/>
                </a:solidFill>
                <a:latin typeface="Comic Sans MS" pitchFamily="66" charset="0"/>
              </a:rPr>
              <a:t>C’est plus cool, car le prof s’occupe mieux de toi !   </a:t>
            </a:r>
          </a:p>
          <a:p>
            <a:pPr lvl="0" algn="ctr"/>
            <a:r>
              <a:rPr lang="fr-FR" sz="2000" b="1" dirty="0" smtClean="0">
                <a:solidFill>
                  <a:prstClr val="black"/>
                </a:solidFill>
                <a:latin typeface="Comic Sans MS" pitchFamily="66" charset="0"/>
              </a:rPr>
              <a:t>Tu peux même avoir un prof référent qui  te suit et t'encourage, ça c'est génial !</a:t>
            </a:r>
            <a:endParaRPr lang="fr-FR" sz="2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11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rof chimi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818" y="1"/>
            <a:ext cx="7319817" cy="6523762"/>
          </a:xfrm>
          <a:prstGeom prst="rect">
            <a:avLst/>
          </a:prstGeom>
          <a:ln w="3175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71422" y="5857892"/>
            <a:ext cx="9001156" cy="92867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fr-FR" sz="2000" b="1" dirty="0">
                <a:latin typeface="Comic Sans MS" pitchFamily="66" charset="0"/>
              </a:rPr>
              <a:t>Mon référent n'est pas un prof de ma classe, c'est le prof de </a:t>
            </a:r>
            <a:r>
              <a:rPr lang="fr-FR" sz="2000" b="1" dirty="0" smtClean="0">
                <a:latin typeface="Comic Sans MS" pitchFamily="66" charset="0"/>
              </a:rPr>
              <a:t>maths-physique des </a:t>
            </a:r>
            <a:r>
              <a:rPr lang="fr-FR" sz="2000" b="1" dirty="0">
                <a:latin typeface="Comic Sans MS" pitchFamily="66" charset="0"/>
              </a:rPr>
              <a:t>terminales. Il est patient, il m'écoute et me </a:t>
            </a:r>
            <a:endParaRPr lang="fr-FR" sz="2000" b="1" dirty="0" smtClean="0">
              <a:latin typeface="Comic Sans MS" pitchFamily="66" charset="0"/>
            </a:endParaRPr>
          </a:p>
          <a:p>
            <a:pPr algn="ctr"/>
            <a:r>
              <a:rPr lang="fr-FR" sz="2000" b="1" dirty="0" smtClean="0">
                <a:latin typeface="Comic Sans MS" pitchFamily="66" charset="0"/>
              </a:rPr>
              <a:t>conseille… </a:t>
            </a:r>
            <a:r>
              <a:rPr lang="fr-FR" sz="2000" b="1" dirty="0">
                <a:latin typeface="Comic Sans MS" pitchFamily="66" charset="0"/>
              </a:rPr>
              <a:t>il n'est pas </a:t>
            </a:r>
            <a:r>
              <a:rPr lang="fr-FR" sz="2000" b="1" dirty="0" smtClean="0">
                <a:latin typeface="Comic Sans MS" pitchFamily="66" charset="0"/>
              </a:rPr>
              <a:t>mal !</a:t>
            </a:r>
            <a:endParaRPr lang="fr-FR" sz="2000" b="1" dirty="0"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572528" y="6357958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12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diapo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36" y="1000108"/>
            <a:ext cx="8896928" cy="5357850"/>
          </a:xfrm>
          <a:prstGeom prst="rect">
            <a:avLst/>
          </a:prstGeom>
        </p:spPr>
      </p:pic>
      <p:sp>
        <p:nvSpPr>
          <p:cNvPr id="14" name="Rectangle à coins arrondis 13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13</a:t>
            </a:r>
            <a:endParaRPr lang="fr-FR" b="1" dirty="0"/>
          </a:p>
        </p:txBody>
      </p:sp>
      <p:sp>
        <p:nvSpPr>
          <p:cNvPr id="13" name="Bulle ronde 12"/>
          <p:cNvSpPr/>
          <p:nvPr/>
        </p:nvSpPr>
        <p:spPr>
          <a:xfrm>
            <a:off x="0" y="0"/>
            <a:ext cx="5000628" cy="1785926"/>
          </a:xfrm>
          <a:prstGeom prst="wedgeEllipseCallout">
            <a:avLst>
              <a:gd name="adj1" fmla="val 23405"/>
              <a:gd name="adj2" fmla="val 102479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/>
            <a:r>
              <a:rPr lang="fr-FR" sz="2000" b="1" dirty="0" smtClean="0">
                <a:solidFill>
                  <a:prstClr val="black"/>
                </a:solidFill>
                <a:latin typeface="Comic Sans MS" pitchFamily="66" charset="0"/>
              </a:rPr>
              <a:t> Avec l'A.P, tu peux faire des visites d'entreprises…</a:t>
            </a:r>
          </a:p>
          <a:p>
            <a:pPr lvl="0" algn="ctr"/>
            <a:r>
              <a:rPr lang="fr-FR" sz="2000" b="1" dirty="0" smtClean="0">
                <a:solidFill>
                  <a:prstClr val="black"/>
                </a:solidFill>
                <a:latin typeface="Comic Sans MS" pitchFamily="66" charset="0"/>
              </a:rPr>
              <a:t>Quand tu as plusieurs métiers en tête, ça t'aide à mieux choisir.</a:t>
            </a:r>
          </a:p>
          <a:p>
            <a:pPr algn="ctr"/>
            <a:endParaRPr lang="fr-FR" sz="2000" b="1" dirty="0">
              <a:latin typeface="Comic Sans MS" pitchFamily="66" charset="0"/>
            </a:endParaRPr>
          </a:p>
        </p:txBody>
      </p:sp>
      <p:sp>
        <p:nvSpPr>
          <p:cNvPr id="15" name="Bulle ronde 14"/>
          <p:cNvSpPr/>
          <p:nvPr/>
        </p:nvSpPr>
        <p:spPr>
          <a:xfrm>
            <a:off x="5500694" y="142852"/>
            <a:ext cx="3357588" cy="1116219"/>
          </a:xfrm>
          <a:prstGeom prst="wedgeEllipseCallout">
            <a:avLst>
              <a:gd name="adj1" fmla="val 1932"/>
              <a:gd name="adj2" fmla="val 124390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/>
            <a:r>
              <a:rPr lang="fr-FR" sz="2000" b="1" dirty="0" smtClean="0">
                <a:solidFill>
                  <a:prstClr val="black"/>
                </a:solidFill>
                <a:latin typeface="Comic Sans MS" pitchFamily="66" charset="0"/>
              </a:rPr>
              <a:t>Moi, c'est l'agroalimentaire et rien d'autre! </a:t>
            </a:r>
          </a:p>
          <a:p>
            <a:pPr algn="ctr"/>
            <a:endParaRPr lang="fr-FR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321438" y="5715016"/>
            <a:ext cx="8536841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300"/>
              </a:spcBef>
            </a:pPr>
            <a:r>
              <a:rPr lang="fr-FR" sz="2000" b="1" dirty="0">
                <a:latin typeface="Comic Sans MS" pitchFamily="66" charset="0"/>
              </a:rPr>
              <a:t>Ce qui est sympa, c'est de travailler en petits groupes. On n'a plus peur d'arrêter le prof quand on n'a pas </a:t>
            </a:r>
            <a:r>
              <a:rPr lang="fr-FR" sz="2000" b="1" dirty="0" smtClean="0">
                <a:latin typeface="Comic Sans MS" pitchFamily="66" charset="0"/>
              </a:rPr>
              <a:t>compris ! </a:t>
            </a:r>
            <a:endParaRPr lang="fr-FR" sz="2000" b="1" dirty="0"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358246" y="621510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14</a:t>
            </a:r>
            <a:endParaRPr lang="fr-FR" b="1" dirty="0"/>
          </a:p>
        </p:txBody>
      </p:sp>
      <p:pic>
        <p:nvPicPr>
          <p:cNvPr id="6" name="Image 5" descr="diapo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5" y="124993"/>
            <a:ext cx="8858310" cy="55364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214298" y="5643578"/>
            <a:ext cx="8715404" cy="96621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300"/>
              </a:spcBef>
            </a:pPr>
            <a:r>
              <a:rPr lang="fr-FR" sz="2000" b="1" dirty="0">
                <a:latin typeface="Comic Sans MS" pitchFamily="66" charset="0"/>
              </a:rPr>
              <a:t>Il te montrera d’autres façons d’apprendre.</a:t>
            </a:r>
          </a:p>
          <a:p>
            <a:pPr algn="ctr"/>
            <a:r>
              <a:rPr lang="fr-FR" sz="2000" b="1" dirty="0">
                <a:latin typeface="Comic Sans MS" pitchFamily="66" charset="0"/>
              </a:rPr>
              <a:t>C'est cool car on n'a pas l'impression d'être en </a:t>
            </a:r>
            <a:r>
              <a:rPr lang="fr-FR" sz="2000" b="1" dirty="0" smtClean="0">
                <a:latin typeface="Comic Sans MS" pitchFamily="66" charset="0"/>
              </a:rPr>
              <a:t>classe !</a:t>
            </a:r>
            <a:endParaRPr lang="fr-FR" sz="2000" b="1" dirty="0"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429684" y="6143644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15</a:t>
            </a:r>
            <a:endParaRPr lang="fr-FR" b="1" dirty="0"/>
          </a:p>
        </p:txBody>
      </p:sp>
      <p:pic>
        <p:nvPicPr>
          <p:cNvPr id="6" name="Image 5" descr="diapo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4" y="43246"/>
            <a:ext cx="8561832" cy="55288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rof r-f-re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7311"/>
            <a:ext cx="7643866" cy="6830689"/>
          </a:xfrm>
          <a:prstGeom prst="rect">
            <a:avLst/>
          </a:prstGeom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64314" y="5857892"/>
            <a:ext cx="8251089" cy="100010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300"/>
              </a:spcBef>
            </a:pPr>
            <a:r>
              <a:rPr lang="fr-FR" sz="2000" b="1" dirty="0">
                <a:latin typeface="Comic Sans MS" pitchFamily="66" charset="0"/>
              </a:rPr>
              <a:t>Régulièrement, tu fais des bilans avec les profs et des réajustements pour t’aider à progresser.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8215370" y="6429420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16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464314" y="5857892"/>
            <a:ext cx="8251090" cy="928694"/>
            <a:chOff x="464314" y="5929330"/>
            <a:chExt cx="8251090" cy="928694"/>
          </a:xfrm>
        </p:grpSpPr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464314" y="5929330"/>
              <a:ext cx="8251089" cy="92867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>
                <a:spcBef>
                  <a:spcPts val="300"/>
                </a:spcBef>
                <a:spcAft>
                  <a:spcPts val="600"/>
                </a:spcAft>
              </a:pPr>
              <a:r>
                <a:rPr lang="fr-FR" sz="2000" b="1" dirty="0" smtClean="0">
                  <a:latin typeface="Comic Sans MS" pitchFamily="66" charset="0"/>
                </a:rPr>
                <a:t>Tu </a:t>
              </a:r>
              <a:r>
                <a:rPr lang="fr-FR" sz="2000" b="1" dirty="0">
                  <a:latin typeface="Comic Sans MS" pitchFamily="66" charset="0"/>
                </a:rPr>
                <a:t>deviens un « acteur » de ton apprentissage, </a:t>
              </a:r>
              <a:r>
                <a:rPr lang="fr-FR" sz="2000" b="1" dirty="0" smtClean="0">
                  <a:latin typeface="Comic Sans MS" pitchFamily="66" charset="0"/>
                </a:rPr>
                <a:t>car l’AP </a:t>
              </a:r>
              <a:r>
                <a:rPr lang="fr-FR" sz="2000" b="1" dirty="0">
                  <a:latin typeface="Comic Sans MS" pitchFamily="66" charset="0"/>
                </a:rPr>
                <a:t>répond à tes </a:t>
              </a:r>
              <a:r>
                <a:rPr lang="fr-FR" sz="2000" b="1" dirty="0" smtClean="0">
                  <a:latin typeface="Comic Sans MS" pitchFamily="66" charset="0"/>
                </a:rPr>
                <a:t>besoins </a:t>
              </a:r>
              <a:r>
                <a:rPr lang="fr-FR" sz="2000" b="1" dirty="0">
                  <a:latin typeface="Comic Sans MS" pitchFamily="66" charset="0"/>
                </a:rPr>
                <a:t>et se base sur ton projet professionnel.</a:t>
              </a:r>
            </a:p>
          </p:txBody>
        </p:sp>
        <p:sp>
          <p:nvSpPr>
            <p:cNvPr id="5" name="Rectangle à coins arrondis 4"/>
            <p:cNvSpPr/>
            <p:nvPr/>
          </p:nvSpPr>
          <p:spPr>
            <a:xfrm>
              <a:off x="8215370" y="6429420"/>
              <a:ext cx="500034" cy="4286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/>
                <a:t>17</a:t>
              </a:r>
              <a:endParaRPr lang="fr-FR" b="1" dirty="0"/>
            </a:p>
          </p:txBody>
        </p:sp>
      </p:grpSp>
      <p:pic>
        <p:nvPicPr>
          <p:cNvPr id="7" name="Image 6" descr="diapo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0" y="142852"/>
            <a:ext cx="9015840" cy="55721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diapo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20" y="642918"/>
            <a:ext cx="8770160" cy="5643602"/>
          </a:xfrm>
          <a:prstGeom prst="rect">
            <a:avLst/>
          </a:prstGeom>
        </p:spPr>
      </p:pic>
      <p:sp>
        <p:nvSpPr>
          <p:cNvPr id="11" name="Rectangle à coins arrondis 10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18</a:t>
            </a:r>
            <a:endParaRPr lang="fr-FR" b="1" dirty="0"/>
          </a:p>
        </p:txBody>
      </p:sp>
      <p:sp>
        <p:nvSpPr>
          <p:cNvPr id="10" name="Bulle ronde 9"/>
          <p:cNvSpPr/>
          <p:nvPr/>
        </p:nvSpPr>
        <p:spPr>
          <a:xfrm>
            <a:off x="1285852" y="142852"/>
            <a:ext cx="2928958" cy="1071570"/>
          </a:xfrm>
          <a:prstGeom prst="wedgeEllipseCallout">
            <a:avLst>
              <a:gd name="adj1" fmla="val 14375"/>
              <a:gd name="adj2" fmla="val 215005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Pour moi c'est du soutien scolaire!</a:t>
            </a:r>
          </a:p>
          <a:p>
            <a:pPr algn="ctr"/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Bulle ronde 11"/>
          <p:cNvSpPr/>
          <p:nvPr/>
        </p:nvSpPr>
        <p:spPr>
          <a:xfrm>
            <a:off x="4929158" y="285728"/>
            <a:ext cx="2571800" cy="1071570"/>
          </a:xfrm>
          <a:prstGeom prst="wedgeEllipseCallout">
            <a:avLst>
              <a:gd name="adj1" fmla="val -22386"/>
              <a:gd name="adj2" fmla="val 214748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Et pour moi c'est de la consolidation</a:t>
            </a:r>
          </a:p>
          <a:p>
            <a:pPr algn="ctr"/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diapo19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78" y="1071546"/>
            <a:ext cx="8788045" cy="5286412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19</a:t>
            </a:r>
            <a:endParaRPr lang="fr-FR" b="1" dirty="0"/>
          </a:p>
        </p:txBody>
      </p:sp>
      <p:sp>
        <p:nvSpPr>
          <p:cNvPr id="9" name="Bulle ronde 8"/>
          <p:cNvSpPr/>
          <p:nvPr/>
        </p:nvSpPr>
        <p:spPr>
          <a:xfrm>
            <a:off x="500034" y="142852"/>
            <a:ext cx="4143404" cy="1643074"/>
          </a:xfrm>
          <a:prstGeom prst="wedgeEllipseCallout">
            <a:avLst>
              <a:gd name="adj1" fmla="val 32153"/>
              <a:gd name="adj2" fmla="val 128039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Moi, </a:t>
            </a:r>
          </a:p>
          <a:p>
            <a:pPr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J’aimerais bien faire un BTS l'an prochain !</a:t>
            </a:r>
          </a:p>
          <a:p>
            <a:pPr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Je suis sûre que ça peut m’aider !</a:t>
            </a: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Bulle ronde 9"/>
          <p:cNvSpPr/>
          <p:nvPr/>
        </p:nvSpPr>
        <p:spPr>
          <a:xfrm>
            <a:off x="6072198" y="357166"/>
            <a:ext cx="2857488" cy="1350178"/>
          </a:xfrm>
          <a:prstGeom prst="wedgeEllipseCallout">
            <a:avLst>
              <a:gd name="adj1" fmla="val -73697"/>
              <a:gd name="adj2" fmla="val 143933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Alors fais comme nous !</a:t>
            </a:r>
          </a:p>
          <a:p>
            <a:pPr algn="ctr"/>
            <a:r>
              <a:rPr lang="fr-F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Reste branché A.P !</a:t>
            </a:r>
          </a:p>
          <a:p>
            <a:pPr algn="ctr"/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diapo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20453"/>
            <a:ext cx="8572560" cy="5817094"/>
          </a:xfrm>
          <a:prstGeom prst="rect">
            <a:avLst/>
          </a:prstGeom>
        </p:spPr>
      </p:pic>
      <p:grpSp>
        <p:nvGrpSpPr>
          <p:cNvPr id="2" name="Groupe 18"/>
          <p:cNvGrpSpPr/>
          <p:nvPr/>
        </p:nvGrpSpPr>
        <p:grpSpPr>
          <a:xfrm>
            <a:off x="6643702" y="71438"/>
            <a:ext cx="2162552" cy="642918"/>
            <a:chOff x="4000496" y="214290"/>
            <a:chExt cx="1948238" cy="714380"/>
          </a:xfrm>
        </p:grpSpPr>
        <p:sp>
          <p:nvSpPr>
            <p:cNvPr id="17" name="Bulle ronde 16"/>
            <p:cNvSpPr/>
            <p:nvPr/>
          </p:nvSpPr>
          <p:spPr>
            <a:xfrm>
              <a:off x="4000496" y="214290"/>
              <a:ext cx="1857388" cy="714380"/>
            </a:xfrm>
            <a:prstGeom prst="wedgeEllipseCallout">
              <a:avLst>
                <a:gd name="adj1" fmla="val -103136"/>
                <a:gd name="adj2" fmla="val 293097"/>
              </a:avLst>
            </a:prstGeom>
            <a:solidFill>
              <a:schemeClr val="bg1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latin typeface="Comic Sans MS" pitchFamily="66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46638" y="324129"/>
              <a:ext cx="1802096" cy="376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Aft>
                  <a:spcPts val="1000"/>
                </a:spcAft>
              </a:pPr>
              <a:r>
                <a:rPr lang="fr-FR" sz="1600" b="1" dirty="0">
                  <a:solidFill>
                    <a:prstClr val="black"/>
                  </a:solidFill>
                  <a:latin typeface="Comic Sans MS" pitchFamily="66" charset="0"/>
                </a:rPr>
                <a:t>Ouais</a:t>
              </a:r>
              <a:r>
                <a:rPr lang="fr-FR" sz="1600" b="1" dirty="0" smtClean="0">
                  <a:solidFill>
                    <a:prstClr val="black"/>
                  </a:solidFill>
                  <a:latin typeface="Comic Sans MS" pitchFamily="66" charset="0"/>
                </a:rPr>
                <a:t>, </a:t>
              </a:r>
              <a:r>
                <a:rPr lang="fr-FR" sz="1600" b="1" dirty="0">
                  <a:solidFill>
                    <a:prstClr val="black"/>
                  </a:solidFill>
                  <a:latin typeface="Comic Sans MS" pitchFamily="66" charset="0"/>
                </a:rPr>
                <a:t>je </a:t>
              </a:r>
              <a:r>
                <a:rPr lang="fr-FR" sz="1600" b="1" dirty="0" smtClean="0">
                  <a:solidFill>
                    <a:prstClr val="black"/>
                  </a:solidFill>
                  <a:latin typeface="Comic Sans MS" pitchFamily="66" charset="0"/>
                </a:rPr>
                <a:t>crois !</a:t>
              </a:r>
              <a:endParaRPr lang="fr-FR" sz="1600" b="1" dirty="0">
                <a:solidFill>
                  <a:prstClr val="black"/>
                </a:solidFill>
                <a:latin typeface="Comic Sans MS" pitchFamily="66" charset="0"/>
              </a:endParaRPr>
            </a:p>
          </p:txBody>
        </p:sp>
      </p:grpSp>
      <p:sp>
        <p:nvSpPr>
          <p:cNvPr id="20" name="Bulle ronde 19"/>
          <p:cNvSpPr/>
          <p:nvPr/>
        </p:nvSpPr>
        <p:spPr>
          <a:xfrm>
            <a:off x="285720" y="71438"/>
            <a:ext cx="3071834" cy="1214422"/>
          </a:xfrm>
          <a:prstGeom prst="wedgeEllipseCallout">
            <a:avLst>
              <a:gd name="adj1" fmla="val 75585"/>
              <a:gd name="adj2" fmla="val 149995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Salut les gars, on aura de l’accompagnement</a:t>
            </a:r>
          </a:p>
          <a:p>
            <a:pPr lvl="0" algn="ctr"/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 cette année ?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8715372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diapo20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36" y="457063"/>
            <a:ext cx="8572528" cy="6368413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214282" y="38377"/>
            <a:ext cx="871543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 conclusion…. L’accompagnement personnalisé </a:t>
            </a:r>
            <a:r>
              <a:rPr lang="fr-FR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permet :</a:t>
            </a:r>
            <a:endParaRPr lang="fr-FR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6786578" y="6519446"/>
            <a:ext cx="235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* Plis fos : courage</a:t>
            </a:r>
            <a:endParaRPr lang="fr-FR" b="1" dirty="0"/>
          </a:p>
        </p:txBody>
      </p:sp>
      <p:sp>
        <p:nvSpPr>
          <p:cNvPr id="44" name="ZoneTexte 43"/>
          <p:cNvSpPr txBox="1"/>
          <p:nvPr/>
        </p:nvSpPr>
        <p:spPr>
          <a:xfrm>
            <a:off x="0" y="6519470"/>
            <a:ext cx="207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* Big up : bravo</a:t>
            </a:r>
            <a:endParaRPr lang="fr-FR" b="1" dirty="0"/>
          </a:p>
        </p:txBody>
      </p:sp>
      <p:sp>
        <p:nvSpPr>
          <p:cNvPr id="45" name="Rectangle à coins arrondis 44"/>
          <p:cNvSpPr/>
          <p:nvPr/>
        </p:nvSpPr>
        <p:spPr>
          <a:xfrm>
            <a:off x="8643966" y="6000768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20</a:t>
            </a:r>
            <a:endParaRPr lang="fr-FR" b="1" dirty="0"/>
          </a:p>
        </p:txBody>
      </p:sp>
      <p:sp>
        <p:nvSpPr>
          <p:cNvPr id="46" name="Bulle ronde 45"/>
          <p:cNvSpPr/>
          <p:nvPr/>
        </p:nvSpPr>
        <p:spPr>
          <a:xfrm>
            <a:off x="428596" y="2143116"/>
            <a:ext cx="2357454" cy="1143008"/>
          </a:xfrm>
          <a:prstGeom prst="wedgeEllipseCallout">
            <a:avLst>
              <a:gd name="adj1" fmla="val -3066"/>
              <a:gd name="adj2" fmla="val 75105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D’avoir des réponses adaptées à nos besoins</a:t>
            </a:r>
          </a:p>
          <a:p>
            <a:pPr algn="ctr"/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9" name="Bulle ronde 48"/>
          <p:cNvSpPr/>
          <p:nvPr/>
        </p:nvSpPr>
        <p:spPr>
          <a:xfrm>
            <a:off x="500034" y="714356"/>
            <a:ext cx="2366979" cy="1000132"/>
          </a:xfrm>
          <a:prstGeom prst="wedgeEllipseCallout">
            <a:avLst>
              <a:gd name="adj1" fmla="val 70992"/>
              <a:gd name="adj2" fmla="val 182241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De réduire le décrochage scolaire</a:t>
            </a:r>
          </a:p>
          <a:p>
            <a:pPr algn="ctr"/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0" name="Bulle ronde 49"/>
          <p:cNvSpPr/>
          <p:nvPr/>
        </p:nvSpPr>
        <p:spPr>
          <a:xfrm>
            <a:off x="4143372" y="1643050"/>
            <a:ext cx="2571768" cy="1214446"/>
          </a:xfrm>
          <a:prstGeom prst="wedgeEllipseCallout">
            <a:avLst>
              <a:gd name="adj1" fmla="val -48615"/>
              <a:gd name="adj2" fmla="val 133371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De favoriser notre insertion professionnelle</a:t>
            </a:r>
          </a:p>
          <a:p>
            <a:pPr algn="ctr"/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1" name="Bulle ronde 50"/>
          <p:cNvSpPr/>
          <p:nvPr/>
        </p:nvSpPr>
        <p:spPr>
          <a:xfrm>
            <a:off x="6429388" y="928670"/>
            <a:ext cx="2286016" cy="1357322"/>
          </a:xfrm>
          <a:prstGeom prst="wedgeEllipseCallout">
            <a:avLst>
              <a:gd name="adj1" fmla="val -41048"/>
              <a:gd name="adj2" fmla="val 114803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De favoriser notre poursuite d’études</a:t>
            </a:r>
          </a:p>
          <a:p>
            <a:pPr algn="ctr"/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3" name="Bulle ronde 52"/>
          <p:cNvSpPr/>
          <p:nvPr/>
        </p:nvSpPr>
        <p:spPr>
          <a:xfrm>
            <a:off x="1785918" y="6000768"/>
            <a:ext cx="1600211" cy="642942"/>
          </a:xfrm>
          <a:prstGeom prst="wedgeEllipseCallout">
            <a:avLst>
              <a:gd name="adj1" fmla="val -34077"/>
              <a:gd name="adj2" fmla="val -317827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De nous motiver</a:t>
            </a:r>
          </a:p>
          <a:p>
            <a:pPr algn="ctr"/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4" name="Bulle ronde 53"/>
          <p:cNvSpPr/>
          <p:nvPr/>
        </p:nvSpPr>
        <p:spPr>
          <a:xfrm>
            <a:off x="4000496" y="5715016"/>
            <a:ext cx="2500330" cy="1071570"/>
          </a:xfrm>
          <a:prstGeom prst="wedgeEllipseCallout">
            <a:avLst>
              <a:gd name="adj1" fmla="val -30491"/>
              <a:gd name="adj2" fmla="val -149455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D’élaborer notre projet professionnel</a:t>
            </a:r>
          </a:p>
          <a:p>
            <a:pPr algn="ctr"/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6" name="Bulle ronde 55"/>
          <p:cNvSpPr/>
          <p:nvPr/>
        </p:nvSpPr>
        <p:spPr>
          <a:xfrm>
            <a:off x="6858016" y="2643182"/>
            <a:ext cx="1857387" cy="1571636"/>
          </a:xfrm>
          <a:prstGeom prst="wedgeEllipseCallout">
            <a:avLst>
              <a:gd name="adj1" fmla="val -72460"/>
              <a:gd name="adj2" fmla="val 20844"/>
            </a:avLst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De nous donner des méthodes de travail</a:t>
            </a:r>
          </a:p>
          <a:p>
            <a:pPr algn="ctr"/>
            <a:endParaRPr lang="fr-FR" b="1" dirty="0">
              <a:latin typeface="Comic Sans MS" pitchFamily="66" charset="0"/>
            </a:endParaRPr>
          </a:p>
        </p:txBody>
      </p:sp>
      <p:sp>
        <p:nvSpPr>
          <p:cNvPr id="17" name="Explosion 1 16"/>
          <p:cNvSpPr/>
          <p:nvPr/>
        </p:nvSpPr>
        <p:spPr>
          <a:xfrm>
            <a:off x="2857488" y="571480"/>
            <a:ext cx="2357454" cy="1285884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Big Up*</a:t>
            </a:r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" name="Explosion 1 17"/>
          <p:cNvSpPr/>
          <p:nvPr/>
        </p:nvSpPr>
        <p:spPr>
          <a:xfrm>
            <a:off x="5929322" y="4786322"/>
            <a:ext cx="3000396" cy="1357322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Plis Fos !* </a:t>
            </a:r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3" presetClass="entr" presetSubtype="16" fill="hold" grpId="2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6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1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1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1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250"/>
                            </p:stCondLst>
                            <p:childTnLst>
                              <p:par>
                                <p:cTn id="8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1250"/>
                            </p:stCondLst>
                            <p:childTnLst>
                              <p:par>
                                <p:cTn id="8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3" grpId="0"/>
      <p:bldP spid="44" grpId="0"/>
      <p:bldP spid="46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17" grpId="1" animBg="1"/>
      <p:bldP spid="17" grpId="2" animBg="1"/>
      <p:bldP spid="18" grpId="0" build="p" bldLvl="2" animBg="1"/>
      <p:bldP spid="18" grpId="1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l="15381" t="30273" r="12842" b="47266"/>
          <a:stretch>
            <a:fillRect/>
          </a:stretch>
        </p:blipFill>
        <p:spPr bwMode="auto">
          <a:xfrm>
            <a:off x="1214414" y="928670"/>
            <a:ext cx="70008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285720" y="3214686"/>
            <a:ext cx="4418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 smtClean="0">
                <a:solidFill>
                  <a:srgbClr val="C00000"/>
                </a:solidFill>
                <a:latin typeface="Lucida Calligraphy" pitchFamily="66" charset="0"/>
              </a:rPr>
              <a:t>L’</a:t>
            </a:r>
            <a:r>
              <a:rPr lang="fr-FR" sz="6000" b="1" dirty="0" smtClean="0">
                <a:solidFill>
                  <a:srgbClr val="C00000"/>
                </a:solidFill>
                <a:latin typeface="Lucida Calligraphy" pitchFamily="66" charset="0"/>
              </a:rPr>
              <a:t>A</a:t>
            </a:r>
            <a:r>
              <a:rPr lang="fr-FR" sz="4400" b="1" dirty="0" smtClean="0">
                <a:solidFill>
                  <a:srgbClr val="C00000"/>
                </a:solidFill>
                <a:latin typeface="Lucida Calligraphy" pitchFamily="66" charset="0"/>
              </a:rPr>
              <a:t>ssurance</a:t>
            </a:r>
            <a:r>
              <a:rPr lang="fr-FR" sz="5400" b="1" dirty="0" smtClean="0">
                <a:solidFill>
                  <a:srgbClr val="C00000"/>
                </a:solidFill>
                <a:latin typeface="Lucida Calligraphy" pitchFamily="66" charset="0"/>
              </a:rPr>
              <a:t> </a:t>
            </a:r>
            <a:endParaRPr lang="fr-FR" sz="5400" b="1" dirty="0">
              <a:solidFill>
                <a:srgbClr val="C00000"/>
              </a:solidFill>
              <a:latin typeface="Lucida Calligraphy" pitchFamily="66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643438" y="3214686"/>
            <a:ext cx="42466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b="1" dirty="0" smtClean="0">
                <a:solidFill>
                  <a:srgbClr val="C00000"/>
                </a:solidFill>
                <a:latin typeface="Lucida Calligraphy" pitchFamily="66" charset="0"/>
              </a:rPr>
              <a:t>P</a:t>
            </a:r>
            <a:r>
              <a:rPr lang="fr-FR" sz="4400" b="1" dirty="0" smtClean="0">
                <a:solidFill>
                  <a:srgbClr val="C00000"/>
                </a:solidFill>
                <a:latin typeface="Lucida Calligraphy" pitchFamily="66" charset="0"/>
              </a:rPr>
              <a:t>erformance</a:t>
            </a:r>
            <a:endParaRPr lang="fr-FR" sz="5400" b="1" dirty="0">
              <a:solidFill>
                <a:srgbClr val="C00000"/>
              </a:solidFill>
              <a:latin typeface="Lucida Calligraphy" pitchFamily="66" charset="0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21</a:t>
            </a:r>
            <a:endParaRPr lang="fr-FR" b="1" dirty="0"/>
          </a:p>
        </p:txBody>
      </p:sp>
      <p:sp>
        <p:nvSpPr>
          <p:cNvPr id="12" name="Rectangle 11"/>
          <p:cNvSpPr/>
          <p:nvPr/>
        </p:nvSpPr>
        <p:spPr>
          <a:xfrm>
            <a:off x="1714480" y="5996250"/>
            <a:ext cx="60722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1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Lucida Handwriting" pitchFamily="66" charset="0"/>
            </a:endParaRPr>
          </a:p>
          <a:p>
            <a:pPr algn="ctr"/>
            <a:r>
              <a:rPr lang="fr-F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ucida Handwriting" pitchFamily="66" charset="0"/>
              </a:rPr>
              <a:t>S. LUC PLP Bio B</a:t>
            </a:r>
          </a:p>
          <a:p>
            <a:pPr algn="ctr"/>
            <a:r>
              <a:rPr lang="fr-F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ucida Handwriting" pitchFamily="66" charset="0"/>
              </a:rPr>
              <a:t>O. JOANNES-ELISABETH    PLP Bio A </a:t>
            </a:r>
          </a:p>
          <a:p>
            <a:pPr marL="342900" indent="-342900" algn="ctr"/>
            <a:r>
              <a:rPr lang="fr-F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ucida Handwriting" pitchFamily="66" charset="0"/>
              </a:rPr>
              <a:t>G.  BELLAY    PLP Bio B</a:t>
            </a:r>
          </a:p>
          <a:p>
            <a:pPr marL="342900" indent="-342900" algn="ctr"/>
            <a:r>
              <a:rPr lang="fr-F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ucida Handwriting" pitchFamily="66" charset="0"/>
              </a:rPr>
              <a:t>D.   LARCHER- HILARICUS    IEN SBSSA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20851 -0.50115 C -0.22118 -0.47592 -0.21493 -0.44328 -0.20694 -0.4162 C -0.20243 -0.40092 -0.20521 -0.40532 -0.2 -0.39305 C -0.19583 -0.38333 -0.19219 -0.38124 -0.18958 -0.36782 C -0.1868 -0.35346 -0.18351 -0.34189 -0.17934 -0.3287 C -0.1717 -0.30393 -0.16684 -0.27615 -0.15694 -0.25277 C -0.15173 -0.24073 -0.15243 -0.24698 -0.14653 -0.2368 C -0.14271 -0.23032 -0.14045 -0.22221 -0.13611 -0.2162 C -0.13021 -0.20809 -0.12882 -0.20717 -0.12413 -0.19768 C -0.11666 -0.18263 -0.12257 -0.18911 -0.11371 -0.1817 C -0.10503 -0.1662 -0.09253 -0.15833 -0.08107 -0.14721 C -0.05955 -0.12638 -0.09479 -0.15532 -0.06892 -0.13333 C -0.05851 -0.12453 -0.04861 -0.11828 -0.03785 -0.11041 C -0.0342 -0.10786 -0.03142 -0.10346 -0.0276 -0.10115 C -0.02378 -0.09883 -0.01944 -0.0986 -0.01545 -0.09675 C -0.0026 -0.08981 0.00972 -0.08101 0.0224 -0.0736 C 0.02622 -0.07129 0.02917 -0.06689 0.03281 -0.06434 C 0.04514 -0.05555 0.05781 -0.04999 0.07066 -0.04374 C 0.09566 -0.03147 0.06233 -0.04629 0.08281 -0.03448 C 0.09497 -0.02754 0.10972 -0.02198 0.1224 -0.02059 C 0.13854 -0.01897 0.17066 -0.0162 0.17066 -0.0162 C 0.21962 -0.0192 0.22934 -0.02036 0.26563 -0.02522 C 0.27761 -0.02846 0.28976 -0.03055 0.30174 -0.03448 C 0.31094 -0.04258 0.32118 -0.04513 0.33108 -0.05069 C 0.34479 -0.05833 0.35764 -0.06689 0.37066 -0.07592 C 0.3757 -0.0861 0.37813 -0.08402 0.38629 -0.08726 C 0.39844 -0.09837 0.39254 -0.09513 0.40347 -0.09883 C 0.40903 -0.1037 0.4125 -0.10971 0.41893 -0.11272 C 0.4283 -0.12198 0.44688 -0.13911 0.45347 -0.15208 C 0.45764 -0.16018 0.46024 -0.16782 0.46563 -0.17476 C 0.46945 -0.18981 0.47778 -0.20485 0.48629 -0.2162 C 0.49167 -0.24397 0.48611 -0.25833 0.47761 -0.28055 C 0.47674 -0.28263 0.47691 -0.28541 0.47587 -0.28726 C 0.47448 -0.29004 0.47222 -0.29166 0.47066 -0.2942 C 0.46077 -0.31157 0.45365 -0.32545 0.43976 -0.33795 C 0.43299 -0.34444 0.42691 -0.35069 0.41893 -0.35393 C 0.41163 -0.36064 0.40295 -0.36319 0.39479 -0.36782 C 0.37379 -0.38008 0.35156 -0.38795 0.32934 -0.39536 C 0.29115 -0.39397 0.25365 -0.39258 0.21563 -0.38842 C 0.21042 -0.38703 0.20521 -0.38495 0.2 -0.38402 C 0.19202 -0.38263 0.18386 -0.38356 0.17587 -0.3817 C 0.17084 -0.38055 0.16806 -0.37522 0.16389 -0.37245 C 0.15834 -0.36874 0.15278 -0.36527 0.14653 -0.36319 C 0.13368 -0.35115 0.12431 -0.33703 0.11389 -0.32175 C 0.10573 -0.30971 0.09653 -0.29907 0.08802 -0.28726 C 0.08629 -0.28471 0.08577 -0.28124 0.08455 -0.27823 C 0.08073 -0.26944 0.07587 -0.26203 0.07066 -0.25508 C 0.06476 -0.23217 0.07448 -0.26527 0.06389 -0.24374 C 0.06163 -0.23911 0.06215 -0.23263 0.06042 -0.22754 C 0.05781 -0.21967 0.05434 -0.21226 0.05174 -0.20462 C 0.04375 -0.18078 0.05243 -0.19883 0.04479 -0.18402 C 0.0434 -0.1787 0.04306 -0.17291 0.04149 -0.16782 C 0.04063 -0.16527 0.03889 -0.16365 0.03802 -0.16087 C 0.03507 -0.15208 0.03195 -0.14027 0.02934 -0.13101 C 0.02483 -0.11481 0.02205 -0.09721 0.01893 -0.08078 C 0.01806 -0.06828 0.01771 -0.05022 0.01215 -0.03911 C 0.01094 -0.0368 0.00955 -0.03471 0.00868 -0.03217 C 0.00521 -0.02175 0.00382 -0.01018 1.38889E-6 5.92593E-6 " pathEditMode="relative" ptsTypes="fffffffffffffffffffffffffffffffffffffffffffffffffffffffff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20504 0.46667 C 0.18386 0.45579 0.16372 0.44515 0.14132 0.44144 C 0.12882 0.43913 0.10347 0.43681 0.10347 0.43681 C 0.08247 0.42732 0.06129 0.41691 0.03959 0.41112 C -0.00225 0.4007 -0.04531 0.3889 -0.08628 0.37246 C -0.09965 0.36714 -0.11475 0.36343 -0.1276 0.35626 C -0.15191 0.34283 -0.13281 0.35001 -0.14826 0.34468 C -0.16059 0.33427 -0.17691 0.33126 -0.18802 0.31691 C -0.19566 0.30695 -0.20642 0.30186 -0.21389 0.29191 C -0.22014 0.28357 -0.22621 0.27709 -0.23455 0.27362 C -0.25017 0.25278 -0.26996 0.23797 -0.28628 0.21829 C -0.29496 0.20788 -0.3026 0.19329 -0.31215 0.1838 C -0.32239 0.17339 -0.33541 0.16528 -0.34496 0.15394 C -0.36024 0.13589 -0.34288 0.15394 -0.35868 0.13311 C -0.36024 0.13126 -0.36232 0.13056 -0.36389 0.12871 C -0.37048 0.12061 -0.3776 0.1132 -0.38281 0.10348 C -0.38576 0.09816 -0.38819 0.09214 -0.39149 0.08728 C -0.39514 0.08218 -0.39965 0.07848 -0.40347 0.07362 C -0.40833 0.0676 -0.41302 0.06181 -0.41736 0.0551 C -0.43455 0.02848 -0.41545 0.04769 -0.43975 0.02755 C -0.44618 0.01644 -0.45312 0.00973 -0.46041 7.03704E-6 C -0.46528 -0.00647 -0.46823 -0.01296 -0.47413 -0.01851 C -0.47882 -0.02777 -0.48871 -0.04189 -0.49149 -0.053 C -0.4993 -0.08356 -0.50989 -0.11296 -0.51389 -0.1449 C -0.51337 -0.16944 -0.51354 -0.19397 -0.51215 -0.21851 C -0.51128 -0.23333 -0.50278 -0.24467 -0.49653 -0.25532 C -0.49271 -0.2618 -0.48975 -0.26897 -0.48628 -0.27592 C -0.48472 -0.27893 -0.47569 -0.28379 -0.47413 -0.28518 C -0.45868 -0.29976 -0.44635 -0.31342 -0.4276 -0.31967 C -0.41423 -0.33101 -0.39635 -0.33194 -0.38107 -0.33564 C -0.34566 -0.34421 -0.31041 -0.34999 -0.27587 -0.36319 C -0.14583 -0.35879 -0.17621 -0.37083 -0.11389 -0.34953 C -0.10712 -0.34282 -0.09878 -0.33472 -0.09323 -0.32638 C -0.08802 -0.31851 -0.08489 -0.30624 -0.07934 -0.29884 C -0.07118 -0.28796 -0.07552 -0.29467 -0.06736 -0.27823 C -0.06319 -0.2699 -0.06319 -0.2618 -0.06041 -0.253 C -0.05816 -0.24606 -0.05486 -0.23842 -0.05173 -0.23217 C -0.04982 -0.2199 -0.04548 -0.20995 -0.04323 -0.19768 C -0.04462 -0.15347 -0.04114 -0.12684 -0.06389 -0.09652 C -0.0684 -0.0787 -0.08194 -0.06527 -0.09323 -0.05532 C -0.10816 -0.04212 -0.12187 -0.02592 -0.13455 -0.00925 C -0.14114 -0.00046 -0.15087 0.00232 -0.15868 0.00927 C -0.17847 0.02663 -0.16857 0.01922 -0.18802 0.03218 C -0.19462 0.04399 -0.19896 0.04353 -0.20694 0.05278 C -0.21198 0.05857 -0.21771 0.06274 -0.22239 0.06899 C -0.22413 0.0713 -0.22552 0.07408 -0.2276 0.07593 C -0.23073 0.07848 -0.23455 0.07871 -0.23802 0.08033 C -0.24635 0.08866 -0.25382 0.08913 -0.26215 0.09653 C -0.28975 0.09584 -0.31736 0.0963 -0.34496 0.09422 C -0.34965 0.09399 -0.35868 0.08959 -0.35868 0.08959 C -0.36423 0.08473 -0.36857 0.07848 -0.37413 0.07362 C -0.37882 0.06436 -0.38333 0.0551 -0.38802 0.04584 C -0.3901 0.04191 -0.39149 0.03218 -0.39149 0.03218 C -0.39114 0.02871 -0.39097 0.0095 -0.38802 0.00232 C -0.375 -0.02893 -0.34479 -0.04235 -0.32066 -0.053 C -0.3125 -0.05694 -0.3033 -0.05925 -0.29496 -0.06203 C -0.29149 -0.06319 -0.28802 -0.06504 -0.28455 -0.06666 C -0.28281 -0.06759 -0.27934 -0.06897 -0.27934 -0.06897 C -0.27864 -0.06897 -0.25989 -0.06759 -0.25521 -0.06434 C -0.23593 -0.05138 -0.25764 -0.06134 -0.24323 -0.05532 C -0.23559 -0.0486 -0.22882 -0.03981 -0.22066 -0.03448 C -0.21406 -0.02546 -0.20694 -0.01828 -0.2 -0.00925 C -0.18975 0.00417 -0.18576 0.02593 -0.17587 0.03913 C -0.17361 0.04792 -0.17153 0.05209 -0.16562 0.05741 C -0.16319 0.06714 -0.15972 0.07015 -0.15521 0.07802 C -0.14896 0.08866 -0.14774 0.0963 -0.13975 0.10348 C -0.13541 0.12084 -0.14184 0.10001 -0.13281 0.11482 C -0.13159 0.11667 -0.13212 0.11968 -0.13107 0.12177 C -0.12743 0.12917 -0.12153 0.13265 -0.11562 0.13566 C -0.10382 0.15093 -0.11007 0.14723 -0.1 0.15163 C -0.09357 0.15741 -0.08663 0.15996 -0.07934 0.16297 C -0.07274 0.16621 -0.06701 0.17177 -0.06041 0.17478 C -0.0467 0.17385 -0.03281 0.17385 -0.01909 0.17246 C -0.0033 0.17038 0.01268 0.16066 0.02761 0.15394 C 0.02986 0.15163 0.03195 0.14885 0.03438 0.147 C 0.03594 0.14584 0.0382 0.14607 0.03959 0.14468 C 0.04115 0.14306 0.0415 0.13959 0.04306 0.13797 C 0.04514 0.13589 0.04775 0.13496 0.05 0.13311 C 0.0625 0.11598 0.0467 0.13635 0.06198 0.12177 C 0.06736 0.11667 0.07118 0.10741 0.07587 0.10116 C 0.08108 0.0801 0.07292 0.11181 0.08091 0.08496 C 0.08229 0.08056 0.08438 0.0713 0.08438 0.0713 C 0.08386 0.06135 0.08351 0.0514 0.08264 0.04144 C 0.08091 0.02316 0.06007 0.00302 0.04827 -0.00231 C 0.0092 0.00024 0.02518 7.03704E-6 -1.94444E-6 7.03704E-6 " pathEditMode="relative" ptsTypes="ffffffffffffffffffffffffffffffff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institution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6592" y="0"/>
            <a:ext cx="19453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62550" y="0"/>
            <a:ext cx="728148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663824" y="642918"/>
            <a:ext cx="755161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u’est-ce que c’est ?</a:t>
            </a:r>
          </a:p>
          <a:p>
            <a:pPr lvl="2" eaLnBrk="0" hangingPunct="0">
              <a:buFont typeface="Wingdings" pitchFamily="2" charset="2"/>
              <a:buChar char="ü"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C’est un dispositif d’aide et de soutien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our qui ?</a:t>
            </a:r>
          </a:p>
          <a:p>
            <a:pPr lvl="2" eaLnBrk="0" hangingPunct="0">
              <a:buFont typeface="Wingdings" pitchFamily="2" charset="2"/>
              <a:buChar char="ü"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Obligatoire pour tous les élèves de Bac Pro 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our quoi faire ?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</a:t>
            </a:r>
          </a:p>
          <a:p>
            <a:pPr lvl="2" eaLnBrk="0" hangingPunct="0">
              <a:buFont typeface="Wingdings" pitchFamily="2" charset="2"/>
              <a:buChar char="ü"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Vous motiver.</a:t>
            </a:r>
          </a:p>
          <a:p>
            <a:pPr lvl="2" eaLnBrk="0" hangingPunct="0">
              <a:buFont typeface="Wingdings" pitchFamily="2" charset="2"/>
              <a:buChar char="ü"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Vous éviter de « décrocher », de redoubler</a:t>
            </a:r>
          </a:p>
          <a:p>
            <a:pPr lvl="2" eaLnBrk="0" hangingPunct="0">
              <a:buFont typeface="Wingdings" pitchFamily="2" charset="2"/>
              <a:buChar char="ü"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Vous aider à prendre conscience de votre </a:t>
            </a:r>
          </a:p>
          <a:p>
            <a:pPr lvl="2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potentiel et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à 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retrouver une image positive de </a:t>
            </a:r>
          </a:p>
          <a:p>
            <a:pPr lvl="2" eaLnBrk="0" hangingPunct="0"/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vous-même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ombien de temps ?</a:t>
            </a:r>
            <a:endParaRPr kumimoji="0" lang="fr-FR" sz="1200" b="1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2" eaLnBrk="0" hangingPunct="0">
              <a:buFont typeface="Wingdings" pitchFamily="2" charset="2"/>
              <a:buChar char="ü"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70 h en moyenne par an sur la durée de votre   </a:t>
            </a:r>
          </a:p>
          <a:p>
            <a:pPr lvl="2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formation</a:t>
            </a:r>
            <a:endParaRPr kumimoji="0" lang="fr-F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57554" y="142852"/>
            <a:ext cx="4429156" cy="71438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40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L’AP : Généralités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22</a:t>
            </a:r>
            <a:endParaRPr lang="fr-FR" b="1" dirty="0"/>
          </a:p>
        </p:txBody>
      </p:sp>
      <p:pic>
        <p:nvPicPr>
          <p:cNvPr id="9" name="Image 8" descr="http___www.ac-martinique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52375"/>
            <a:ext cx="476416" cy="51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1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1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1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1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1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81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1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1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81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1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1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1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1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1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81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build="p" bldLvl="5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57356" y="0"/>
            <a:ext cx="728667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857356" y="1214422"/>
            <a:ext cx="700089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vec qui ?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Des profs de l’établissement : un seul, deux en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parallèle, </a:t>
            </a: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plusieurs selon leurs disciplines</a:t>
            </a:r>
            <a:endParaRPr kumimoji="0" lang="fr-FR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omment ? 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 groupes à effectifs réduits, en classe entière, 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plusieurs  classes regroupées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En groupes modulables en cours d’année</a:t>
            </a:r>
            <a:endParaRPr lang="fr-FR" sz="2400" b="1" i="1" dirty="0" smtClean="0"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En fonction de vos besoins et attentes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En fonction des compétences à développer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Pour un même niveau de formation ou des  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niveaux  différents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00298" y="142852"/>
            <a:ext cx="6286544" cy="785818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40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L’AP : Quel fonctionnement ?</a:t>
            </a:r>
          </a:p>
        </p:txBody>
      </p:sp>
      <p:pic>
        <p:nvPicPr>
          <p:cNvPr id="6" name="Image 5" descr="institutio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592" y="0"/>
            <a:ext cx="1945307" cy="6858000"/>
          </a:xfrm>
          <a:prstGeom prst="rect">
            <a:avLst/>
          </a:prstGeom>
        </p:spPr>
      </p:pic>
      <p:sp>
        <p:nvSpPr>
          <p:cNvPr id="9" name="Rectangle à coins arrondis 8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23</a:t>
            </a:r>
            <a:endParaRPr lang="fr-FR" b="1" dirty="0"/>
          </a:p>
        </p:txBody>
      </p:sp>
      <p:pic>
        <p:nvPicPr>
          <p:cNvPr id="8" name="Image 7" descr="http___www.ac-martiniqu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2375"/>
            <a:ext cx="476416" cy="51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 build="p" bldLvl="5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57356" y="0"/>
            <a:ext cx="728667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1857356" y="357166"/>
            <a:ext cx="72866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hangingPunct="0"/>
            <a:r>
              <a:rPr lang="fr-FR" sz="44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Q</a:t>
            </a:r>
            <a:r>
              <a:rPr lang="fr-FR" sz="24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uand ?  </a:t>
            </a:r>
          </a:p>
          <a:p>
            <a:pPr lvl="0" indent="449263" eaLnBrk="0" hangingPunct="0">
              <a:buFont typeface="Wingdings" pitchFamily="2" charset="2"/>
              <a:buChar char="ü"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Aux heures indiquées dans vos emplois du temps  et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dans ceux des profs</a:t>
            </a:r>
          </a:p>
          <a:p>
            <a:pPr lvl="0" indent="449263" eaLnBrk="0" hangingPunct="0">
              <a:buFont typeface="Wingdings" pitchFamily="2" charset="2"/>
              <a:buChar char="ü"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Sur des plages horaires variables, par semaine, par 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quinzaine ou par mois, sur des durées variables …</a:t>
            </a:r>
          </a:p>
          <a:p>
            <a:pPr lvl="0" indent="449263" eaLnBrk="0" hangingPunct="0"/>
            <a:r>
              <a:rPr lang="fr-FR" sz="44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fr-FR" sz="24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ous quelle forme ?</a:t>
            </a:r>
            <a:endParaRPr lang="fr-FR" sz="2400" b="1" dirty="0" smtClean="0">
              <a:solidFill>
                <a:srgbClr val="0066FF"/>
              </a:solidFill>
              <a:latin typeface="Arial" pitchFamily="34" charset="0"/>
            </a:endParaRPr>
          </a:p>
          <a:p>
            <a:pPr lvl="0" indent="449263" eaLnBrk="0" hangingPunct="0">
              <a:buFont typeface="Wingdings" pitchFamily="2" charset="2"/>
              <a:buChar char="ü"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En tutorat : prise en charge  particulière d’un élève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par un seul prof</a:t>
            </a:r>
            <a:endParaRPr lang="fr-FR" sz="2400" b="1" dirty="0" smtClean="0">
              <a:latin typeface="Arial" pitchFamily="34" charset="0"/>
            </a:endParaRPr>
          </a:p>
          <a:p>
            <a:pPr lvl="0" indent="449263" eaLnBrk="0" hangingPunct="0">
              <a:buFont typeface="Wingdings" pitchFamily="2" charset="2"/>
              <a:buChar char="ü"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Par le soutien : prise en charge de plusieurs élèves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ayant des besoins identiques</a:t>
            </a:r>
          </a:p>
          <a:p>
            <a:pPr lvl="0" indent="449263" eaLnBrk="0" hangingPunct="0">
              <a:buFont typeface="Wingdings" pitchFamily="2" charset="2"/>
              <a:buChar char="ü"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Par l’aide individualisée : prise en charge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personnalisée d’un seul élève par un ou plusieurs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Profs</a:t>
            </a:r>
          </a:p>
          <a:p>
            <a:pPr lvl="0" indent="449263" eaLnBrk="0" hangingPunct="0">
              <a:buFont typeface="Wingdings" pitchFamily="2" charset="2"/>
              <a:buChar char="ü"/>
            </a:pP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Par la consolidation : aide apportée à un bon élève  </a:t>
            </a:r>
          </a:p>
          <a:p>
            <a:pPr lvl="0" indent="449263" eaLnBrk="0" hangingPunct="0"/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pour lui permettre d’aller plus loin </a:t>
            </a:r>
            <a:endParaRPr lang="fr-FR" sz="2400" b="1" dirty="0" smtClean="0">
              <a:latin typeface="Arial" pitchFamily="34" charset="0"/>
            </a:endParaRPr>
          </a:p>
        </p:txBody>
      </p:sp>
      <p:pic>
        <p:nvPicPr>
          <p:cNvPr id="5" name="Image 4" descr="institution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592" y="0"/>
            <a:ext cx="1945307" cy="6858000"/>
          </a:xfrm>
          <a:prstGeom prst="rect">
            <a:avLst/>
          </a:prstGeom>
        </p:spPr>
      </p:pic>
      <p:sp>
        <p:nvSpPr>
          <p:cNvPr id="9" name="Rectangle à coins arrondis 8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24</a:t>
            </a:r>
            <a:endParaRPr lang="fr-FR" b="1" dirty="0"/>
          </a:p>
        </p:txBody>
      </p:sp>
      <p:pic>
        <p:nvPicPr>
          <p:cNvPr id="8" name="Image 7" descr="http___www.ac-martinique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" y="52375"/>
            <a:ext cx="476416" cy="51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8794" y="0"/>
            <a:ext cx="7215206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928794" y="285728"/>
            <a:ext cx="721520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 </a:t>
            </a:r>
            <a:endParaRPr lang="fr-FR" sz="2400" dirty="0" smtClean="0">
              <a:latin typeface="+mn-lt"/>
            </a:endParaRPr>
          </a:p>
          <a:p>
            <a:r>
              <a:rPr lang="fr-FR" sz="4400" b="1" dirty="0" smtClean="0">
                <a:solidFill>
                  <a:srgbClr val="0066FF"/>
                </a:solidFill>
                <a:latin typeface="+mn-lt"/>
              </a:rPr>
              <a:t>A</a:t>
            </a:r>
            <a:r>
              <a:rPr lang="fr-FR" sz="2400" b="1" dirty="0" smtClean="0">
                <a:solidFill>
                  <a:srgbClr val="0066FF"/>
                </a:solidFill>
                <a:latin typeface="+mn-lt"/>
              </a:rPr>
              <a:t>pporter des réponses adaptées à vos besoins</a:t>
            </a:r>
          </a:p>
          <a:p>
            <a:r>
              <a:rPr lang="fr-FR" sz="4400" b="1" dirty="0" smtClean="0">
                <a:solidFill>
                  <a:srgbClr val="0066FF"/>
                </a:solidFill>
                <a:latin typeface="+mn-lt"/>
              </a:rPr>
              <a:t>E</a:t>
            </a:r>
            <a:r>
              <a:rPr lang="fr-FR" sz="2400" b="1" dirty="0" smtClean="0">
                <a:solidFill>
                  <a:srgbClr val="0066FF"/>
                </a:solidFill>
                <a:latin typeface="+mn-lt"/>
              </a:rPr>
              <a:t>tre à votre écoute</a:t>
            </a:r>
          </a:p>
          <a:p>
            <a:r>
              <a:rPr lang="fr-FR" sz="4400" b="1" dirty="0" smtClean="0">
                <a:solidFill>
                  <a:srgbClr val="0066FF"/>
                </a:solidFill>
                <a:latin typeface="+mn-lt"/>
              </a:rPr>
              <a:t>V</a:t>
            </a:r>
            <a:r>
              <a:rPr lang="fr-FR" sz="2400" b="1" dirty="0" smtClean="0">
                <a:solidFill>
                  <a:srgbClr val="0066FF"/>
                </a:solidFill>
                <a:latin typeface="+mn-lt"/>
              </a:rPr>
              <a:t>ous aider  à : 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dirty="0" smtClean="0">
                <a:latin typeface="+mn-lt"/>
              </a:rPr>
              <a:t> </a:t>
            </a:r>
            <a:r>
              <a:rPr lang="fr-FR" sz="2400" b="1" dirty="0" smtClean="0">
                <a:latin typeface="+mn-lt"/>
              </a:rPr>
              <a:t>Vous approprier des méthodes de travail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Développer des compétences transversales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Remédier à vos difficultés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Travailler en interdisciplinarité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Mieux vivre ensemble 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Persévérer dans l’effort</a:t>
            </a:r>
            <a:endParaRPr lang="fr-FR" sz="2400" b="1" i="1" dirty="0" smtClean="0">
              <a:latin typeface="+mn-lt"/>
            </a:endParaRP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Vous placer dans une dynamique de projet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Construire votre parcours de formation 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Choisir de façon réfléchie une orientation</a:t>
            </a:r>
          </a:p>
          <a:p>
            <a:pPr lvl="2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Apprécier les progrès que vous réalisez</a:t>
            </a:r>
            <a:endParaRPr lang="fr-FR" sz="2400" b="1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488" y="71414"/>
            <a:ext cx="5643602" cy="785818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40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L’AP : Quels principes ?</a:t>
            </a:r>
          </a:p>
        </p:txBody>
      </p:sp>
      <p:pic>
        <p:nvPicPr>
          <p:cNvPr id="7" name="Image 6" descr="institution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592" y="0"/>
            <a:ext cx="1945307" cy="6858000"/>
          </a:xfrm>
          <a:prstGeom prst="rect">
            <a:avLst/>
          </a:prstGeom>
        </p:spPr>
      </p:pic>
      <p:sp>
        <p:nvSpPr>
          <p:cNvPr id="10" name="Rectangle à coins arrondis 9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25</a:t>
            </a:r>
            <a:endParaRPr lang="fr-FR" b="1" dirty="0"/>
          </a:p>
        </p:txBody>
      </p:sp>
      <p:pic>
        <p:nvPicPr>
          <p:cNvPr id="9" name="Image 8" descr="http___www.ac-martinique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" y="52375"/>
            <a:ext cx="476416" cy="51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5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45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65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57356" y="0"/>
            <a:ext cx="7286644" cy="6858000"/>
          </a:xfrm>
          <a:prstGeom prst="rect">
            <a:avLst/>
          </a:prstGeom>
          <a:solidFill>
            <a:srgbClr val="FFFFC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928794" y="2357430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Favoriser  votre adaptation en classe de seconde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Assurer votre réussite scolaire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Permettre  votre poursuite d’études  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Garantir votre insertion professionnelle</a:t>
            </a:r>
            <a:endParaRPr lang="fr-FR" sz="2400" b="1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57422" y="142852"/>
            <a:ext cx="6286544" cy="92869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40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L’AP : Pour quels résultats ?</a:t>
            </a:r>
          </a:p>
        </p:txBody>
      </p:sp>
      <p:pic>
        <p:nvPicPr>
          <p:cNvPr id="7" name="Image 6" descr="institution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592" y="0"/>
            <a:ext cx="1945307" cy="6858000"/>
          </a:xfrm>
          <a:prstGeom prst="rect">
            <a:avLst/>
          </a:prstGeom>
        </p:spPr>
      </p:pic>
      <p:sp>
        <p:nvSpPr>
          <p:cNvPr id="10" name="Rectangle à coins arrondis 9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26</a:t>
            </a:r>
            <a:endParaRPr lang="fr-FR" b="1" dirty="0"/>
          </a:p>
        </p:txBody>
      </p:sp>
      <p:pic>
        <p:nvPicPr>
          <p:cNvPr id="9" name="Image 8" descr="http___www.ac-martinique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" y="52375"/>
            <a:ext cx="476416" cy="51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85918" y="2500306"/>
            <a:ext cx="7358114" cy="4357694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849350" y="2500306"/>
            <a:ext cx="729465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solidFill>
                  <a:srgbClr val="0066FF"/>
                </a:solidFill>
                <a:latin typeface="+mn-lt"/>
              </a:rPr>
              <a:t>P</a:t>
            </a:r>
            <a:r>
              <a:rPr lang="fr-FR" sz="2400" b="1" dirty="0" smtClean="0">
                <a:solidFill>
                  <a:srgbClr val="0066FF"/>
                </a:solidFill>
                <a:latin typeface="+mn-lt"/>
              </a:rPr>
              <a:t>our permettre aux professeurs de vous apporter des réponses adaptées, plusieurs formules seront utilisées : </a:t>
            </a:r>
          </a:p>
          <a:p>
            <a:endParaRPr lang="fr-FR" sz="2400" b="1" dirty="0" smtClean="0">
              <a:latin typeface="+mn-lt"/>
            </a:endParaRPr>
          </a:p>
          <a:p>
            <a:pPr lvl="5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Evaluations diagnostiques</a:t>
            </a:r>
          </a:p>
          <a:p>
            <a:pPr lvl="5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Entretiens individualisés</a:t>
            </a:r>
          </a:p>
          <a:p>
            <a:pPr lvl="5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Bilans de compétences</a:t>
            </a:r>
          </a:p>
          <a:p>
            <a:pPr lvl="5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Fiches de suivi individuel</a:t>
            </a:r>
          </a:p>
          <a:p>
            <a:pPr lvl="5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Contrats de formation</a:t>
            </a:r>
          </a:p>
          <a:p>
            <a:pPr lvl="5">
              <a:buFont typeface="Wingdings" pitchFamily="2" charset="2"/>
              <a:buChar char="ü"/>
            </a:pPr>
            <a:r>
              <a:rPr lang="fr-FR" sz="2400" b="1" dirty="0" smtClean="0">
                <a:latin typeface="+mn-lt"/>
              </a:rPr>
              <a:t> Plannings de travail</a:t>
            </a:r>
            <a:endParaRPr lang="fr-FR" sz="2400" b="1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7356" y="0"/>
            <a:ext cx="7286643" cy="92867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40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Quelles démarches pour profiter</a:t>
            </a:r>
          </a:p>
        </p:txBody>
      </p:sp>
      <p:sp>
        <p:nvSpPr>
          <p:cNvPr id="7" name="Rectangle 6"/>
          <p:cNvSpPr/>
          <p:nvPr/>
        </p:nvSpPr>
        <p:spPr>
          <a:xfrm>
            <a:off x="1857356" y="928670"/>
            <a:ext cx="7286643" cy="164307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3600" b="1" dirty="0" smtClean="0">
                <a:solidFill>
                  <a:srgbClr val="0066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du dispositif de          l’Accompagnement Personnalisé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122907" y="812053"/>
            <a:ext cx="350128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Right"/>
              <a:lightRig rig="threePt" dir="t"/>
            </a:scene3d>
          </a:bodyPr>
          <a:lstStyle/>
          <a:p>
            <a:r>
              <a:rPr lang="fr-FR" sz="4800" b="1" spc="300" dirty="0" smtClean="0">
                <a:solidFill>
                  <a:srgbClr val="C00000"/>
                </a:solidFill>
              </a:rPr>
              <a:t>AU MIEUX</a:t>
            </a:r>
            <a:endParaRPr lang="fr-FR" sz="4800" b="1" spc="300" dirty="0">
              <a:solidFill>
                <a:srgbClr val="C00000"/>
              </a:solidFill>
            </a:endParaRPr>
          </a:p>
        </p:txBody>
      </p:sp>
      <p:pic>
        <p:nvPicPr>
          <p:cNvPr id="11" name="Image 10" descr="institution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592" y="0"/>
            <a:ext cx="1945307" cy="6858000"/>
          </a:xfrm>
          <a:prstGeom prst="rect">
            <a:avLst/>
          </a:prstGeom>
        </p:spPr>
      </p:pic>
      <p:sp>
        <p:nvSpPr>
          <p:cNvPr id="14" name="Rectangle à coins arrondis 13"/>
          <p:cNvSpPr/>
          <p:nvPr/>
        </p:nvSpPr>
        <p:spPr>
          <a:xfrm>
            <a:off x="8643966" y="6429396"/>
            <a:ext cx="500034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27</a:t>
            </a:r>
            <a:endParaRPr lang="fr-FR" b="1" dirty="0"/>
          </a:p>
        </p:txBody>
      </p:sp>
      <p:pic>
        <p:nvPicPr>
          <p:cNvPr id="13" name="Image 12" descr="http___www.ac-martinique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" y="52375"/>
            <a:ext cx="476416" cy="51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  <p:bldP spid="5" grpId="0" animBg="1"/>
      <p:bldP spid="7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diapo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60" y="1000108"/>
            <a:ext cx="8858280" cy="5398015"/>
          </a:xfrm>
          <a:prstGeom prst="rect">
            <a:avLst/>
          </a:prstGeom>
        </p:spPr>
      </p:pic>
      <p:sp>
        <p:nvSpPr>
          <p:cNvPr id="12" name="Bulle ronde 11"/>
          <p:cNvSpPr/>
          <p:nvPr/>
        </p:nvSpPr>
        <p:spPr>
          <a:xfrm>
            <a:off x="6072198" y="71438"/>
            <a:ext cx="2857520" cy="1214422"/>
          </a:xfrm>
          <a:prstGeom prst="wedgeEllipseCallout">
            <a:avLst>
              <a:gd name="adj1" fmla="val -36317"/>
              <a:gd name="adj2" fmla="val 144545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Sais pas ! Mais attends on va demander aux anciens !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13" name="Bulle ronde 12"/>
          <p:cNvSpPr/>
          <p:nvPr/>
        </p:nvSpPr>
        <p:spPr>
          <a:xfrm>
            <a:off x="714348" y="142852"/>
            <a:ext cx="2714644" cy="857232"/>
          </a:xfrm>
          <a:prstGeom prst="wedgeEllipseCallout">
            <a:avLst>
              <a:gd name="adj1" fmla="val -36222"/>
              <a:gd name="adj2" fmla="val 151957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  <a:latin typeface="Comic Sans MS" pitchFamily="66" charset="0"/>
              </a:rPr>
              <a:t>Mais c'est quoi ce truc ?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8715372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3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diapo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54" y="938928"/>
            <a:ext cx="8820892" cy="578871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500034" y="6357958"/>
            <a:ext cx="1434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smtClean="0">
                <a:latin typeface="+mn-lt"/>
              </a:rPr>
              <a:t>* Pas du tout</a:t>
            </a:r>
            <a:endParaRPr lang="fr-FR" b="1" i="1" dirty="0">
              <a:latin typeface="+mn-lt"/>
            </a:endParaRPr>
          </a:p>
        </p:txBody>
      </p:sp>
      <p:sp>
        <p:nvSpPr>
          <p:cNvPr id="11" name="Bulle ronde 10"/>
          <p:cNvSpPr/>
          <p:nvPr/>
        </p:nvSpPr>
        <p:spPr>
          <a:xfrm>
            <a:off x="142844" y="0"/>
            <a:ext cx="4071934" cy="1357298"/>
          </a:xfrm>
          <a:prstGeom prst="wedgeEllipseCallout">
            <a:avLst>
              <a:gd name="adj1" fmla="val 30406"/>
              <a:gd name="adj2" fmla="val 158663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600" b="1" dirty="0" smtClean="0">
                <a:solidFill>
                  <a:schemeClr val="tx1"/>
                </a:solidFill>
                <a:latin typeface="Comic Sans MS" pitchFamily="66" charset="0"/>
              </a:rPr>
              <a:t>L’accompagnement personnalisé…Une option ? </a:t>
            </a:r>
          </a:p>
          <a:p>
            <a:pPr lvl="0" algn="ctr"/>
            <a:r>
              <a:rPr lang="fr-FR" sz="1600" b="1" dirty="0" smtClean="0">
                <a:solidFill>
                  <a:schemeClr val="tx1"/>
                </a:solidFill>
                <a:latin typeface="Comic Sans MS" pitchFamily="66" charset="0"/>
              </a:rPr>
              <a:t>Han han*, c'est</a:t>
            </a:r>
          </a:p>
          <a:p>
            <a:pPr lvl="0" algn="ctr"/>
            <a:r>
              <a:rPr lang="fr-FR" sz="1600" b="1" dirty="0" smtClean="0">
                <a:solidFill>
                  <a:schemeClr val="tx1"/>
                </a:solidFill>
                <a:latin typeface="Comic Sans MS" pitchFamily="66" charset="0"/>
              </a:rPr>
              <a:t> obligatoire frère !</a:t>
            </a:r>
            <a:endParaRPr lang="fr-FR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Bulle ronde 12"/>
          <p:cNvSpPr/>
          <p:nvPr/>
        </p:nvSpPr>
        <p:spPr>
          <a:xfrm>
            <a:off x="4643438" y="0"/>
            <a:ext cx="4429156" cy="1428736"/>
          </a:xfrm>
          <a:prstGeom prst="wedgeEllipseCallout">
            <a:avLst>
              <a:gd name="adj1" fmla="val -17781"/>
              <a:gd name="adj2" fmla="val 167601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fr-FR" sz="1600" b="1" dirty="0" smtClean="0">
                <a:solidFill>
                  <a:schemeClr val="tx1"/>
                </a:solidFill>
                <a:latin typeface="Comic Sans MS" pitchFamily="66" charset="0"/>
              </a:rPr>
              <a:t>Salut, dans mon emploi du  temps il y a accompagnement personnalisé… c’est quoi ce truc, c’est une option ?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8715372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4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diapo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88" y="950356"/>
            <a:ext cx="8841625" cy="5407602"/>
          </a:xfrm>
          <a:prstGeom prst="rect">
            <a:avLst/>
          </a:prstGeom>
        </p:spPr>
      </p:pic>
      <p:sp>
        <p:nvSpPr>
          <p:cNvPr id="13" name="Bulle ronde 12"/>
          <p:cNvSpPr/>
          <p:nvPr/>
        </p:nvSpPr>
        <p:spPr>
          <a:xfrm>
            <a:off x="5072066" y="0"/>
            <a:ext cx="3143240" cy="1071546"/>
          </a:xfrm>
          <a:prstGeom prst="wedgeEllipseCallout">
            <a:avLst>
              <a:gd name="adj1" fmla="val -9586"/>
              <a:gd name="adj2" fmla="val 171974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Mais à quoi ça sert ? Et c’est seulement en seconde ?</a:t>
            </a:r>
            <a:endParaRPr lang="fr-FR" sz="1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Bulle ronde 14"/>
          <p:cNvSpPr/>
          <p:nvPr/>
        </p:nvSpPr>
        <p:spPr>
          <a:xfrm>
            <a:off x="0" y="285728"/>
            <a:ext cx="3714744" cy="928670"/>
          </a:xfrm>
          <a:prstGeom prst="wedgeEllipseCallout">
            <a:avLst>
              <a:gd name="adj1" fmla="val 17143"/>
              <a:gd name="adj2" fmla="val 223949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Non, c’est pendant les 3 ans de bac.</a:t>
            </a:r>
            <a:endParaRPr lang="fr-FR" sz="1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8715372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5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diapo6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67" y="214290"/>
            <a:ext cx="7173577" cy="6532037"/>
          </a:xfrm>
          <a:prstGeom prst="rect">
            <a:avLst/>
          </a:prstGeom>
        </p:spPr>
      </p:pic>
      <p:sp>
        <p:nvSpPr>
          <p:cNvPr id="7" name="Bulle ronde 6"/>
          <p:cNvSpPr/>
          <p:nvPr/>
        </p:nvSpPr>
        <p:spPr>
          <a:xfrm>
            <a:off x="6786578" y="500042"/>
            <a:ext cx="2071702" cy="1143008"/>
          </a:xfrm>
          <a:prstGeom prst="wedgeEllipseCallout">
            <a:avLst>
              <a:gd name="adj1" fmla="val -79686"/>
              <a:gd name="adj2" fmla="val 87041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Viens, </a:t>
            </a:r>
          </a:p>
          <a:p>
            <a:pPr lvl="0" algn="ctr">
              <a:spcAft>
                <a:spcPts val="1000"/>
              </a:spcAft>
            </a:pPr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je vais te </a:t>
            </a:r>
          </a:p>
          <a:p>
            <a:pPr lvl="0" algn="ctr">
              <a:spcAft>
                <a:spcPts val="1000"/>
              </a:spcAft>
            </a:pPr>
            <a:r>
              <a:rPr lang="fr-FR" sz="1600" b="1" dirty="0" smtClean="0">
                <a:solidFill>
                  <a:prstClr val="black"/>
                </a:solidFill>
                <a:latin typeface="Comic Sans MS" pitchFamily="66" charset="0"/>
              </a:rPr>
              <a:t>montrer!</a:t>
            </a:r>
            <a:endParaRPr lang="fr-FR" sz="1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715372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6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67869" y="5929330"/>
            <a:ext cx="8608262" cy="92867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>
              <a:spcBef>
                <a:spcPts val="300"/>
              </a:spcBef>
            </a:pPr>
            <a:r>
              <a:rPr lang="fr-FR" sz="2000" b="1" dirty="0">
                <a:latin typeface="Comic Sans MS" pitchFamily="66" charset="0"/>
              </a:rPr>
              <a:t>Quand tu arrives en seconde </a:t>
            </a:r>
            <a:r>
              <a:rPr lang="fr-FR" sz="2000" b="1" dirty="0" smtClean="0">
                <a:latin typeface="Comic Sans MS" pitchFamily="66" charset="0"/>
              </a:rPr>
              <a:t>ce n’est pas facile !</a:t>
            </a:r>
          </a:p>
          <a:p>
            <a:pPr algn="ctr">
              <a:spcBef>
                <a:spcPts val="300"/>
              </a:spcBef>
            </a:pPr>
            <a:r>
              <a:rPr lang="fr-FR" sz="2000" b="1" dirty="0" smtClean="0">
                <a:latin typeface="Comic Sans MS" pitchFamily="66" charset="0"/>
              </a:rPr>
              <a:t> </a:t>
            </a:r>
            <a:r>
              <a:rPr lang="fr-FR" sz="2000" b="1" dirty="0">
                <a:latin typeface="Comic Sans MS" pitchFamily="66" charset="0"/>
              </a:rPr>
              <a:t>l’AP peut t’aider.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8429652" y="6429420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7</a:t>
            </a:r>
            <a:endParaRPr lang="fr-FR" b="1" dirty="0"/>
          </a:p>
        </p:txBody>
      </p:sp>
      <p:pic>
        <p:nvPicPr>
          <p:cNvPr id="6" name="Image 5" descr="diapo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92" y="157020"/>
            <a:ext cx="8624216" cy="56294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57158" y="5429264"/>
            <a:ext cx="8429684" cy="142873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300"/>
              </a:spcBef>
            </a:pPr>
            <a:r>
              <a:rPr lang="fr-FR" sz="2000" b="1" dirty="0">
                <a:latin typeface="Comic Sans MS" pitchFamily="66" charset="0"/>
              </a:rPr>
              <a:t>Ça peut se faire dans toutes les matières</a:t>
            </a:r>
            <a:r>
              <a:rPr lang="fr-FR" sz="2000" b="1" dirty="0" smtClean="0">
                <a:latin typeface="Comic Sans MS" pitchFamily="66" charset="0"/>
              </a:rPr>
              <a:t>.</a:t>
            </a:r>
          </a:p>
          <a:p>
            <a:pPr algn="ctr">
              <a:spcBef>
                <a:spcPts val="300"/>
              </a:spcBef>
            </a:pPr>
            <a:r>
              <a:rPr lang="fr-FR" sz="2000" b="1" dirty="0" smtClean="0">
                <a:latin typeface="Comic Sans MS" pitchFamily="66" charset="0"/>
              </a:rPr>
              <a:t> Regarde ! C'est </a:t>
            </a:r>
            <a:r>
              <a:rPr lang="fr-FR" sz="2000" b="1" dirty="0">
                <a:latin typeface="Comic Sans MS" pitchFamily="66" charset="0"/>
              </a:rPr>
              <a:t>le prof d'arts appliqués</a:t>
            </a:r>
            <a:r>
              <a:rPr lang="fr-FR" sz="2000" b="1" dirty="0" smtClean="0">
                <a:latin typeface="Comic Sans MS" pitchFamily="66" charset="0"/>
              </a:rPr>
              <a:t>…</a:t>
            </a:r>
          </a:p>
          <a:p>
            <a:pPr algn="ctr">
              <a:spcBef>
                <a:spcPts val="300"/>
              </a:spcBef>
            </a:pPr>
            <a:r>
              <a:rPr lang="fr-FR" sz="2000" b="1" dirty="0" smtClean="0">
                <a:latin typeface="Comic Sans MS" pitchFamily="66" charset="0"/>
              </a:rPr>
              <a:t> </a:t>
            </a:r>
            <a:r>
              <a:rPr lang="fr-FR" sz="2000" b="1" dirty="0">
                <a:latin typeface="Comic Sans MS" pitchFamily="66" charset="0"/>
              </a:rPr>
              <a:t>Elle a l'air sympa non?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8358214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8</a:t>
            </a:r>
            <a:endParaRPr lang="fr-FR" b="1" dirty="0"/>
          </a:p>
        </p:txBody>
      </p:sp>
      <p:pic>
        <p:nvPicPr>
          <p:cNvPr id="6" name="Image 5" descr="diapo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62" y="210936"/>
            <a:ext cx="8568876" cy="50754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442202" y="5929330"/>
            <a:ext cx="8201764" cy="92866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300"/>
              </a:spcBef>
              <a:spcAft>
                <a:spcPts val="1000"/>
              </a:spcAft>
            </a:pPr>
            <a:r>
              <a:rPr lang="fr-FR" sz="2000" b="1" dirty="0">
                <a:latin typeface="Comic Sans MS" pitchFamily="66" charset="0"/>
              </a:rPr>
              <a:t>Et là c’est </a:t>
            </a:r>
            <a:r>
              <a:rPr lang="fr-FR" sz="2000" b="1" dirty="0" smtClean="0">
                <a:latin typeface="Comic Sans MS" pitchFamily="66" charset="0"/>
              </a:rPr>
              <a:t>en </a:t>
            </a:r>
            <a:r>
              <a:rPr lang="fr-FR" sz="2000" b="1" dirty="0">
                <a:latin typeface="Comic Sans MS" pitchFamily="66" charset="0"/>
              </a:rPr>
              <a:t>français, mais c'est possible aussi en PSE, en anglais, </a:t>
            </a:r>
            <a:r>
              <a:rPr lang="fr-FR" sz="2000" b="1" dirty="0" smtClean="0">
                <a:latin typeface="Comic Sans MS" pitchFamily="66" charset="0"/>
              </a:rPr>
              <a:t>maths…</a:t>
            </a:r>
            <a:endParaRPr lang="fr-FR" sz="2000" b="1" dirty="0">
              <a:latin typeface="Comic Sans MS" pitchFamily="66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215338" y="6429396"/>
            <a:ext cx="428628" cy="4286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9</a:t>
            </a:r>
            <a:endParaRPr lang="fr-FR" b="1" dirty="0"/>
          </a:p>
        </p:txBody>
      </p:sp>
      <p:pic>
        <p:nvPicPr>
          <p:cNvPr id="6" name="Image 5" descr="diapo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5" y="214290"/>
            <a:ext cx="8480110" cy="57207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576</Words>
  <Application>Microsoft Office PowerPoint</Application>
  <PresentationFormat>Affichage à l'écran (4:3)</PresentationFormat>
  <Paragraphs>175</Paragraphs>
  <Slides>27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28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GINA BELLAY</dc:creator>
  <cp:lastModifiedBy>Bellay Gina</cp:lastModifiedBy>
  <cp:revision>203</cp:revision>
  <dcterms:created xsi:type="dcterms:W3CDTF">2010-01-27T20:58:50Z</dcterms:created>
  <dcterms:modified xsi:type="dcterms:W3CDTF">2010-02-24T01:56:27Z</dcterms:modified>
</cp:coreProperties>
</file>