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70" r:id="rId3"/>
    <p:sldId id="271" r:id="rId4"/>
    <p:sldId id="273" r:id="rId5"/>
    <p:sldId id="257" r:id="rId6"/>
    <p:sldId id="272" r:id="rId7"/>
    <p:sldId id="258" r:id="rId8"/>
    <p:sldId id="274" r:id="rId9"/>
    <p:sldId id="267" r:id="rId10"/>
    <p:sldId id="268" r:id="rId11"/>
    <p:sldId id="261" r:id="rId12"/>
    <p:sldId id="262" r:id="rId13"/>
    <p:sldId id="263" r:id="rId14"/>
    <p:sldId id="275" r:id="rId15"/>
    <p:sldId id="265" r:id="rId16"/>
    <p:sldId id="266" r:id="rId1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41D3E9-4067-4B2C-B4C6-B215779D496D}" type="datetimeFigureOut">
              <a:rPr lang="fr-FR" smtClean="0"/>
              <a:pPr/>
              <a:t>18/04/2011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BB4DAC-E943-4B4D-8220-89812FD10A7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BB4DAC-E943-4B4D-8220-89812FD10A70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BB4DAC-E943-4B4D-8220-89812FD10A70}" type="slidenum">
              <a:rPr lang="fr-FR" smtClean="0"/>
              <a:pPr/>
              <a:t>2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BB4DAC-E943-4B4D-8220-89812FD10A70}" type="slidenum">
              <a:rPr lang="fr-FR" smtClean="0"/>
              <a:pPr/>
              <a:t>3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BB4DAC-E943-4B4D-8220-89812FD10A70}" type="slidenum">
              <a:rPr lang="fr-FR" smtClean="0"/>
              <a:pPr/>
              <a:t>4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BB4DAC-E943-4B4D-8220-89812FD10A70}" type="slidenum">
              <a:rPr lang="fr-FR" smtClean="0"/>
              <a:pPr/>
              <a:t>5</a:t>
            </a:fld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BB4DAC-E943-4B4D-8220-89812FD10A70}" type="slidenum">
              <a:rPr lang="fr-FR" smtClean="0"/>
              <a:pPr/>
              <a:t>6</a:t>
            </a:fld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BB4DAC-E943-4B4D-8220-89812FD10A70}" type="slidenum">
              <a:rPr lang="fr-FR" smtClean="0"/>
              <a:pPr/>
              <a:t>7</a:t>
            </a:fld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BB4DAC-E943-4B4D-8220-89812FD10A70}" type="slidenum">
              <a:rPr lang="fr-FR" smtClean="0"/>
              <a:pPr/>
              <a:t>8</a:t>
            </a:fld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BB4DAC-E943-4B4D-8220-89812FD10A70}" type="slidenum">
              <a:rPr lang="fr-FR" smtClean="0"/>
              <a:pPr/>
              <a:t>9</a:t>
            </a:fld>
            <a:endParaRPr 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BB4DAC-E943-4B4D-8220-89812FD10A70}" type="slidenum">
              <a:rPr lang="fr-FR" smtClean="0"/>
              <a:pPr/>
              <a:t>10</a:t>
            </a:fld>
            <a:endParaRPr lang="fr-F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BB4DAC-E943-4B4D-8220-89812FD10A70}" type="slidenum">
              <a:rPr lang="fr-FR" smtClean="0"/>
              <a:pPr/>
              <a:t>11</a:t>
            </a:fld>
            <a:endParaRPr lang="fr-F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BB4DAC-E943-4B4D-8220-89812FD10A70}" type="slidenum">
              <a:rPr lang="fr-FR" smtClean="0"/>
              <a:pPr/>
              <a:t>12</a:t>
            </a:fld>
            <a:endParaRPr lang="fr-F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BB4DAC-E943-4B4D-8220-89812FD10A70}" type="slidenum">
              <a:rPr lang="fr-FR" smtClean="0"/>
              <a:pPr/>
              <a:t>13</a:t>
            </a:fld>
            <a:endParaRPr lang="fr-F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BB4DAC-E943-4B4D-8220-89812FD10A70}" type="slidenum">
              <a:rPr lang="fr-FR" smtClean="0"/>
              <a:pPr/>
              <a:t>14</a:t>
            </a:fld>
            <a:endParaRPr lang="fr-F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BB4DAC-E943-4B4D-8220-89812FD10A70}" type="slidenum">
              <a:rPr lang="fr-FR" smtClean="0"/>
              <a:pPr/>
              <a:t>15</a:t>
            </a:fld>
            <a:endParaRPr lang="fr-F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BB4DAC-E943-4B4D-8220-89812FD10A70}" type="slidenum">
              <a:rPr lang="fr-FR" smtClean="0"/>
              <a:pPr/>
              <a:t>16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ectangle à coins arrondis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ectangle à coins arrondis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141F899D-AAE2-400B-80CC-E67A5AF888F0}" type="datetimeFigureOut">
              <a:rPr lang="fr-FR" smtClean="0"/>
              <a:pPr/>
              <a:t>18/04/2011</a:t>
            </a:fld>
            <a:endParaRPr lang="fr-FR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fr-FR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0F4B89FC-B280-4D8E-9DDB-DD476FE4083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F899D-AAE2-400B-80CC-E67A5AF888F0}" type="datetimeFigureOut">
              <a:rPr lang="fr-FR" smtClean="0"/>
              <a:pPr/>
              <a:t>18/04/2011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B89FC-B280-4D8E-9DDB-DD476FE4083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F899D-AAE2-400B-80CC-E67A5AF888F0}" type="datetimeFigureOut">
              <a:rPr lang="fr-FR" smtClean="0"/>
              <a:pPr/>
              <a:t>18/04/2011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B89FC-B280-4D8E-9DDB-DD476FE4083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F899D-AAE2-400B-80CC-E67A5AF888F0}" type="datetimeFigureOut">
              <a:rPr lang="fr-FR" smtClean="0"/>
              <a:pPr/>
              <a:t>18/04/2011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B89FC-B280-4D8E-9DDB-DD476FE4083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6" name="Espace réservé de la date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41F899D-AAE2-400B-80CC-E67A5AF888F0}" type="datetimeFigureOut">
              <a:rPr lang="fr-FR" smtClean="0"/>
              <a:pPr/>
              <a:t>18/04/2011</a:t>
            </a:fld>
            <a:endParaRPr lang="fr-FR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F4B89FC-B280-4D8E-9DDB-DD476FE4083C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8" name="Espace réservé du pied de page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fr-FR"/>
          </a:p>
        </p:txBody>
      </p:sp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141F899D-AAE2-400B-80CC-E67A5AF888F0}" type="datetimeFigureOut">
              <a:rPr lang="fr-FR" smtClean="0"/>
              <a:pPr/>
              <a:t>18/04/2011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0F4B89FC-B280-4D8E-9DDB-DD476FE4083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F899D-AAE2-400B-80CC-E67A5AF888F0}" type="datetimeFigureOut">
              <a:rPr lang="fr-FR" smtClean="0"/>
              <a:pPr/>
              <a:t>18/04/2011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B89FC-B280-4D8E-9DDB-DD476FE4083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F899D-AAE2-400B-80CC-E67A5AF888F0}" type="datetimeFigureOut">
              <a:rPr lang="fr-FR" smtClean="0"/>
              <a:pPr/>
              <a:t>18/04/2011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B89FC-B280-4D8E-9DDB-DD476FE4083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F899D-AAE2-400B-80CC-E67A5AF888F0}" type="datetimeFigureOut">
              <a:rPr lang="fr-FR" smtClean="0"/>
              <a:pPr/>
              <a:t>18/04/2011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B89FC-B280-4D8E-9DDB-DD476FE4083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F899D-AAE2-400B-80CC-E67A5AF888F0}" type="datetimeFigureOut">
              <a:rPr lang="fr-FR" smtClean="0"/>
              <a:pPr/>
              <a:t>18/04/2011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B89FC-B280-4D8E-9DDB-DD476FE4083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F899D-AAE2-400B-80CC-E67A5AF888F0}" type="datetimeFigureOut">
              <a:rPr lang="fr-FR" smtClean="0"/>
              <a:pPr/>
              <a:t>18/04/2011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B89FC-B280-4D8E-9DDB-DD476FE4083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ectangle à coins arrondis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ectangle à coins arrondis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141F899D-AAE2-400B-80CC-E67A5AF888F0}" type="datetimeFigureOut">
              <a:rPr lang="fr-FR" smtClean="0"/>
              <a:pPr/>
              <a:t>18/04/2011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fr-FR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0F4B89FC-B280-4D8E-9DDB-DD476FE4083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ipe dir="r"/>
  </p:transition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fr/cid51445/mene1009154n.htm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media.education.gouv.fr/file/18/18/5/criteres_evaluation_144185.pdf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371600" y="428604"/>
            <a:ext cx="7772400" cy="785818"/>
          </a:xfrm>
        </p:spPr>
        <p:txBody>
          <a:bodyPr>
            <a:noAutofit/>
          </a:bodyPr>
          <a:lstStyle/>
          <a:p>
            <a:pPr algn="r"/>
            <a:r>
              <a:rPr lang="fr-FR" sz="2000" b="1" dirty="0" smtClean="0">
                <a:latin typeface="Adobe Garamond Pro" pitchFamily="18" charset="0"/>
              </a:rPr>
              <a:t/>
            </a:r>
            <a:br>
              <a:rPr lang="fr-FR" sz="2000" b="1" dirty="0" smtClean="0">
                <a:latin typeface="Adobe Garamond Pro" pitchFamily="18" charset="0"/>
              </a:rPr>
            </a:br>
            <a:r>
              <a:rPr lang="fr-FR" sz="2000" b="1" dirty="0" smtClean="0">
                <a:latin typeface="Adobe Garamond Pro" pitchFamily="18" charset="0"/>
              </a:rPr>
              <a:t>ACADEMIE </a:t>
            </a:r>
            <a:r>
              <a:rPr lang="fr-FR" sz="2000" b="1" dirty="0">
                <a:latin typeface="Adobe Garamond Pro" pitchFamily="18" charset="0"/>
              </a:rPr>
              <a:t>DE LA MARTINIQUE</a:t>
            </a:r>
            <a:r>
              <a:rPr lang="fr-FR" sz="2000" dirty="0">
                <a:latin typeface="Adobe Garamond Pro" pitchFamily="18" charset="0"/>
              </a:rPr>
              <a:t/>
            </a:r>
            <a:br>
              <a:rPr lang="fr-FR" sz="2000" dirty="0">
                <a:latin typeface="Adobe Garamond Pro" pitchFamily="18" charset="0"/>
              </a:rPr>
            </a:br>
            <a:endParaRPr lang="fr-FR" sz="2000" dirty="0">
              <a:latin typeface="Adobe Garamond Pro" pitchFamily="18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928662" y="1071546"/>
            <a:ext cx="6843738" cy="2428892"/>
          </a:xfrm>
        </p:spPr>
        <p:txBody>
          <a:bodyPr>
            <a:normAutofit/>
          </a:bodyPr>
          <a:lstStyle/>
          <a:p>
            <a:pPr algn="ctr"/>
            <a:r>
              <a:rPr lang="fr-FR" sz="3200" dirty="0">
                <a:solidFill>
                  <a:srgbClr val="00B0F0"/>
                </a:solidFill>
                <a:latin typeface="Adobe Garamond Pro" pitchFamily="18" charset="0"/>
              </a:rPr>
              <a:t>Oral de contrôle du </a:t>
            </a:r>
            <a:endParaRPr lang="fr-FR" sz="3200" dirty="0" smtClean="0">
              <a:solidFill>
                <a:srgbClr val="00B0F0"/>
              </a:solidFill>
              <a:latin typeface="Adobe Garamond Pro" pitchFamily="18" charset="0"/>
            </a:endParaRPr>
          </a:p>
          <a:p>
            <a:pPr algn="ctr"/>
            <a:r>
              <a:rPr lang="fr-FR" sz="3200" dirty="0" smtClean="0">
                <a:solidFill>
                  <a:srgbClr val="00B0F0"/>
                </a:solidFill>
                <a:latin typeface="Adobe Garamond Pro" pitchFamily="18" charset="0"/>
              </a:rPr>
              <a:t>BACCALAUREAT </a:t>
            </a:r>
            <a:r>
              <a:rPr lang="fr-FR" sz="3200" dirty="0">
                <a:solidFill>
                  <a:srgbClr val="00B0F0"/>
                </a:solidFill>
                <a:latin typeface="Adobe Garamond Pro" pitchFamily="18" charset="0"/>
              </a:rPr>
              <a:t>PROFESSIONNEL </a:t>
            </a:r>
            <a:endParaRPr lang="fr-FR" sz="3200" dirty="0" smtClean="0">
              <a:solidFill>
                <a:srgbClr val="00B0F0"/>
              </a:solidFill>
              <a:latin typeface="Adobe Garamond Pro" pitchFamily="18" charset="0"/>
            </a:endParaRPr>
          </a:p>
          <a:p>
            <a:pPr algn="ctr"/>
            <a:r>
              <a:rPr lang="fr-FR" sz="3200" dirty="0" smtClean="0">
                <a:solidFill>
                  <a:srgbClr val="00B0F0"/>
                </a:solidFill>
                <a:latin typeface="Adobe Garamond Pro" pitchFamily="18" charset="0"/>
              </a:rPr>
              <a:t>BO </a:t>
            </a:r>
            <a:r>
              <a:rPr lang="fr-FR" sz="3200" dirty="0">
                <a:solidFill>
                  <a:srgbClr val="00B0F0"/>
                </a:solidFill>
                <a:latin typeface="Adobe Garamond Pro" pitchFamily="18" charset="0"/>
              </a:rPr>
              <a:t>N°18 du 6 mai 2010 : </a:t>
            </a:r>
            <a:endParaRPr lang="fr-FR" sz="3200" dirty="0" smtClean="0">
              <a:solidFill>
                <a:srgbClr val="00B0F0"/>
              </a:solidFill>
              <a:latin typeface="Adobe Garamond Pro" pitchFamily="18" charset="0"/>
            </a:endParaRPr>
          </a:p>
          <a:p>
            <a:pPr algn="ctr"/>
            <a:r>
              <a:rPr lang="fr-FR" sz="3200" u="sng" dirty="0" smtClean="0">
                <a:solidFill>
                  <a:srgbClr val="00B0F0"/>
                </a:solidFill>
                <a:latin typeface="Adobe Garamond Pro" pitchFamily="18" charset="0"/>
              </a:rPr>
              <a:t>EPREUVE </a:t>
            </a:r>
            <a:r>
              <a:rPr lang="fr-FR" sz="3200" u="sng" dirty="0">
                <a:solidFill>
                  <a:srgbClr val="00B0F0"/>
                </a:solidFill>
                <a:latin typeface="Adobe Garamond Pro" pitchFamily="18" charset="0"/>
              </a:rPr>
              <a:t>E5</a:t>
            </a:r>
          </a:p>
          <a:p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3643306" y="5357826"/>
            <a:ext cx="50720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000" i="1" dirty="0" smtClean="0">
                <a:latin typeface="Adobe Garamond Pro" pitchFamily="18" charset="0"/>
              </a:rPr>
              <a:t>A l’attention des professeurs de Lettres-Histoire</a:t>
            </a:r>
            <a:endParaRPr lang="fr-FR" sz="2000" i="1" dirty="0">
              <a:latin typeface="Adobe Garamond Pro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500042"/>
            <a:ext cx="8229600" cy="1066800"/>
          </a:xfrm>
        </p:spPr>
        <p:txBody>
          <a:bodyPr/>
          <a:lstStyle/>
          <a:p>
            <a:r>
              <a:rPr lang="fr-FR" u="sng" dirty="0" smtClean="0">
                <a:latin typeface="Adobe Garamond Pro" pitchFamily="18" charset="0"/>
              </a:rPr>
              <a:t>Les textes de référence:</a:t>
            </a:r>
            <a:endParaRPr lang="fr-FR" u="sng" dirty="0">
              <a:latin typeface="Adobe Garamond Pro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571612"/>
            <a:ext cx="8686800" cy="4931486"/>
          </a:xfrm>
        </p:spPr>
        <p:txBody>
          <a:bodyPr/>
          <a:lstStyle/>
          <a:p>
            <a:endParaRPr lang="fr-FR" dirty="0" smtClean="0"/>
          </a:p>
          <a:p>
            <a:r>
              <a:rPr lang="fr-FR" dirty="0" smtClean="0"/>
              <a:t>Textes :</a:t>
            </a:r>
          </a:p>
          <a:p>
            <a:pPr>
              <a:buNone/>
            </a:pPr>
            <a:r>
              <a:rPr lang="fr-FR" dirty="0" smtClean="0">
                <a:hlinkClick r:id="rId3"/>
              </a:rPr>
              <a:t>http://www.education.gouv.fr/cid51445/mene1009154n.html</a:t>
            </a:r>
            <a:endParaRPr lang="fr-FR" dirty="0" smtClean="0"/>
          </a:p>
          <a:p>
            <a:pPr>
              <a:buNone/>
            </a:pPr>
            <a:endParaRPr lang="fr-FR" dirty="0" smtClean="0"/>
          </a:p>
          <a:p>
            <a:r>
              <a:rPr lang="fr-FR" dirty="0" smtClean="0"/>
              <a:t>Annexe d’évaluation (</a:t>
            </a:r>
            <a:r>
              <a:rPr lang="fr-FR" b="1" dirty="0" smtClean="0"/>
              <a:t>grille 2</a:t>
            </a:r>
            <a:r>
              <a:rPr lang="fr-FR" dirty="0" smtClean="0"/>
              <a:t>):</a:t>
            </a:r>
          </a:p>
          <a:p>
            <a:pPr>
              <a:buNone/>
            </a:pPr>
            <a:r>
              <a:rPr lang="fr-FR" dirty="0" smtClean="0">
                <a:hlinkClick r:id="rId4"/>
              </a:rPr>
              <a:t>http://media.education.gouv.fr/file/18/18/5/criteres_evaluation_144185.pdf</a:t>
            </a:r>
            <a:endParaRPr lang="fr-FR" dirty="0" smtClean="0"/>
          </a:p>
          <a:p>
            <a:pPr>
              <a:buNone/>
            </a:pPr>
            <a:endParaRPr lang="fr-FR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642918"/>
            <a:ext cx="8229600" cy="1066800"/>
          </a:xfrm>
        </p:spPr>
        <p:txBody>
          <a:bodyPr/>
          <a:lstStyle/>
          <a:p>
            <a:r>
              <a:rPr lang="fr-FR" u="sng" dirty="0" smtClean="0">
                <a:latin typeface="Adobe Garamond Pro" pitchFamily="18" charset="0"/>
              </a:rPr>
              <a:t>Durée de l’épreuve :</a:t>
            </a:r>
            <a:endParaRPr lang="fr-FR" u="sng" dirty="0">
              <a:latin typeface="Adobe Garamond Pro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4282" y="1714488"/>
            <a:ext cx="8472518" cy="4860048"/>
          </a:xfrm>
        </p:spPr>
        <p:txBody>
          <a:bodyPr/>
          <a:lstStyle/>
          <a:p>
            <a:pPr>
              <a:buNone/>
            </a:pPr>
            <a:r>
              <a:rPr lang="fr-FR" dirty="0" smtClean="0"/>
              <a:t>       </a:t>
            </a:r>
            <a:endParaRPr lang="fr-FR" dirty="0"/>
          </a:p>
        </p:txBody>
      </p:sp>
      <p:sp>
        <p:nvSpPr>
          <p:cNvPr id="4" name="Ellipse 3"/>
          <p:cNvSpPr/>
          <p:nvPr/>
        </p:nvSpPr>
        <p:spPr>
          <a:xfrm>
            <a:off x="285720" y="2571744"/>
            <a:ext cx="1843094" cy="17859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Préparation </a:t>
            </a:r>
          </a:p>
          <a:p>
            <a:pPr algn="ctr"/>
            <a:r>
              <a:rPr lang="fr-FR" sz="1600" dirty="0" smtClean="0"/>
              <a:t>= </a:t>
            </a:r>
          </a:p>
          <a:p>
            <a:pPr algn="ctr"/>
            <a:r>
              <a:rPr lang="fr-FR" sz="1600" dirty="0" smtClean="0"/>
              <a:t>15 minutes</a:t>
            </a:r>
            <a:endParaRPr lang="fr-FR" sz="1600" dirty="0"/>
          </a:p>
        </p:txBody>
      </p:sp>
      <p:sp>
        <p:nvSpPr>
          <p:cNvPr id="5" name="Ellipse 4"/>
          <p:cNvSpPr/>
          <p:nvPr/>
        </p:nvSpPr>
        <p:spPr>
          <a:xfrm>
            <a:off x="3143240" y="2643182"/>
            <a:ext cx="1843094" cy="17859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Exposé + échange = 15 minutes</a:t>
            </a:r>
            <a:endParaRPr lang="fr-FR" sz="1600" dirty="0"/>
          </a:p>
        </p:txBody>
      </p:sp>
      <p:sp>
        <p:nvSpPr>
          <p:cNvPr id="6" name="Plus 5"/>
          <p:cNvSpPr/>
          <p:nvPr/>
        </p:nvSpPr>
        <p:spPr>
          <a:xfrm>
            <a:off x="2214546" y="3000372"/>
            <a:ext cx="914400" cy="9144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Égal 6"/>
          <p:cNvSpPr/>
          <p:nvPr/>
        </p:nvSpPr>
        <p:spPr>
          <a:xfrm>
            <a:off x="5214942" y="3071810"/>
            <a:ext cx="914400" cy="9144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6286512" y="2714620"/>
            <a:ext cx="2286016" cy="13573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30 minutes environ</a:t>
            </a:r>
            <a:endParaRPr lang="fr-FR" sz="1600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30" name="Picture 6" descr="http://img.over-blog.com/493x384/0/43/80/81/Divers/R-sultats-jeu--1-.jp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1619672" y="980728"/>
            <a:ext cx="5400600" cy="4825606"/>
          </a:xfrm>
          <a:prstGeom prst="rect">
            <a:avLst/>
          </a:prstGeom>
          <a:noFill/>
        </p:spPr>
      </p:pic>
      <p:sp>
        <p:nvSpPr>
          <p:cNvPr id="3" name="Titre 1"/>
          <p:cNvSpPr>
            <a:spLocks noGrp="1"/>
          </p:cNvSpPr>
          <p:nvPr>
            <p:ph type="title"/>
          </p:nvPr>
        </p:nvSpPr>
        <p:spPr>
          <a:xfrm>
            <a:off x="428596" y="2928934"/>
            <a:ext cx="8229600" cy="1069848"/>
          </a:xfrm>
        </p:spPr>
        <p:txBody>
          <a:bodyPr>
            <a:normAutofit/>
          </a:bodyPr>
          <a:lstStyle/>
          <a:p>
            <a:r>
              <a:rPr lang="fr-FR" b="1" u="sng" dirty="0" smtClean="0">
                <a:solidFill>
                  <a:schemeClr val="tx1"/>
                </a:solidFill>
                <a:latin typeface="Adobe Garamond Pro" pitchFamily="18" charset="0"/>
              </a:rPr>
              <a:t>1</a:t>
            </a:r>
            <a:r>
              <a:rPr lang="fr-FR" b="1" u="sng" baseline="30000" dirty="0" smtClean="0">
                <a:solidFill>
                  <a:schemeClr val="tx1"/>
                </a:solidFill>
                <a:latin typeface="Adobe Garamond Pro" pitchFamily="18" charset="0"/>
              </a:rPr>
              <a:t>ère</a:t>
            </a:r>
            <a:r>
              <a:rPr lang="fr-FR" b="1" u="sng" dirty="0" smtClean="0">
                <a:solidFill>
                  <a:schemeClr val="tx1"/>
                </a:solidFill>
                <a:latin typeface="Adobe Garamond Pro" pitchFamily="18" charset="0"/>
              </a:rPr>
              <a:t> étape : le tirage au sort du sujet.</a:t>
            </a:r>
            <a:endParaRPr lang="fr-FR" b="1" u="sng" dirty="0">
              <a:solidFill>
                <a:schemeClr val="tx1"/>
              </a:solidFill>
              <a:latin typeface="Adobe Garamond Pro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428604"/>
            <a:ext cx="8686800" cy="6145932"/>
          </a:xfrm>
        </p:spPr>
        <p:txBody>
          <a:bodyPr/>
          <a:lstStyle/>
          <a:p>
            <a:pPr>
              <a:buNone/>
            </a:pPr>
            <a:r>
              <a:rPr lang="fr-FR" dirty="0" smtClean="0">
                <a:latin typeface="Adobe Garamond Pro" pitchFamily="18" charset="0"/>
              </a:rPr>
              <a:t>Tirage au sort du </a:t>
            </a:r>
            <a:r>
              <a:rPr lang="fr-FR" dirty="0">
                <a:latin typeface="Adobe Garamond Pro" pitchFamily="18" charset="0"/>
              </a:rPr>
              <a:t>sujet de </a:t>
            </a:r>
            <a:r>
              <a:rPr lang="fr-FR" dirty="0" smtClean="0">
                <a:latin typeface="Adobe Garamond Pro" pitchFamily="18" charset="0"/>
              </a:rPr>
              <a:t>français, d’histoire ou de géographie</a:t>
            </a:r>
            <a:r>
              <a:rPr lang="fr-FR" dirty="0">
                <a:latin typeface="Adobe Garamond Pro" pitchFamily="18" charset="0"/>
              </a:rPr>
              <a:t> : </a:t>
            </a:r>
            <a:endParaRPr lang="fr-FR" dirty="0" smtClean="0">
              <a:latin typeface="Adobe Garamond Pro" pitchFamily="18" charset="0"/>
            </a:endParaRPr>
          </a:p>
          <a:p>
            <a:pPr>
              <a:buNone/>
            </a:pPr>
            <a:r>
              <a:rPr lang="fr-FR" i="1" dirty="0" smtClean="0">
                <a:latin typeface="Adobe Garamond Pro" pitchFamily="18" charset="0"/>
              </a:rPr>
              <a:t>Par exemple:</a:t>
            </a:r>
            <a:endParaRPr lang="fr-FR" i="1" dirty="0">
              <a:latin typeface="Adobe Garamond Pro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42910" y="2000240"/>
            <a:ext cx="2071702" cy="22860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20 sujets de français</a:t>
            </a:r>
          </a:p>
          <a:p>
            <a:pPr algn="ctr"/>
            <a:r>
              <a:rPr lang="fr-FR" dirty="0" smtClean="0"/>
              <a:t> (</a:t>
            </a:r>
            <a:r>
              <a:rPr lang="fr-FR" b="1" dirty="0" smtClean="0">
                <a:solidFill>
                  <a:srgbClr val="00B0F0"/>
                </a:solidFill>
              </a:rPr>
              <a:t>10 groupements </a:t>
            </a:r>
            <a:r>
              <a:rPr lang="fr-FR" dirty="0" smtClean="0"/>
              <a:t>et </a:t>
            </a:r>
            <a:r>
              <a:rPr lang="fr-FR" b="1" dirty="0" smtClean="0">
                <a:solidFill>
                  <a:srgbClr val="FF0000"/>
                </a:solidFill>
              </a:rPr>
              <a:t>10 œuvres</a:t>
            </a:r>
            <a:r>
              <a:rPr lang="fr-FR" dirty="0" smtClean="0"/>
              <a:t>)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6143636" y="2071678"/>
            <a:ext cx="2000264" cy="22860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10 sujets d’histoire et 10 sujets de géographie.</a:t>
            </a:r>
          </a:p>
          <a:p>
            <a:pPr algn="ctr"/>
            <a:r>
              <a:rPr lang="fr-FR" dirty="0" smtClean="0"/>
              <a:t> ( </a:t>
            </a:r>
            <a:r>
              <a:rPr lang="fr-FR" b="1" dirty="0" smtClean="0">
                <a:solidFill>
                  <a:srgbClr val="00B050"/>
                </a:solidFill>
              </a:rPr>
              <a:t>documents</a:t>
            </a:r>
            <a:r>
              <a:rPr lang="fr-FR" dirty="0" smtClean="0"/>
              <a:t> ou </a:t>
            </a:r>
            <a:r>
              <a:rPr lang="fr-FR" b="1" dirty="0" smtClean="0">
                <a:solidFill>
                  <a:srgbClr val="FFFF00"/>
                </a:solidFill>
              </a:rPr>
              <a:t>questions larges</a:t>
            </a:r>
            <a:r>
              <a:rPr lang="fr-FR" dirty="0" smtClean="0"/>
              <a:t>).</a:t>
            </a:r>
            <a:endParaRPr lang="fr-FR" dirty="0"/>
          </a:p>
        </p:txBody>
      </p:sp>
      <p:sp>
        <p:nvSpPr>
          <p:cNvPr id="8" name="Plus 7"/>
          <p:cNvSpPr/>
          <p:nvPr/>
        </p:nvSpPr>
        <p:spPr>
          <a:xfrm>
            <a:off x="3857620" y="2857496"/>
            <a:ext cx="914400" cy="9144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rganigramme : Disque magnétique 8"/>
          <p:cNvSpPr/>
          <p:nvPr/>
        </p:nvSpPr>
        <p:spPr>
          <a:xfrm>
            <a:off x="2928926" y="3214686"/>
            <a:ext cx="2986102" cy="3429024"/>
          </a:xfrm>
          <a:prstGeom prst="flowChartMagneticDisk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467544" y="1988840"/>
            <a:ext cx="8072494" cy="4714908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6000" b="1" dirty="0" smtClean="0">
                <a:solidFill>
                  <a:srgbClr val="FF0000"/>
                </a:solidFill>
                <a:latin typeface="Adobe Garamond Pro" pitchFamily="18" charset="0"/>
              </a:rPr>
              <a:t>Équité entre le français et l’histoire-géographie</a:t>
            </a:r>
            <a:endParaRPr lang="fr-FR" sz="6000" b="1" dirty="0">
              <a:solidFill>
                <a:srgbClr val="FF0000"/>
              </a:solidFill>
              <a:latin typeface="Adobe Garamond Pro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3.33333E-6 C 0.01753 0.04352 0.05746 0.07199 0.08906 0.10023 C 0.09618 0.10695 0.11718 0.12593 0.12465 0.13449 C 0.12934 0.14028 0.13264 0.14792 0.13802 0.15301 C 0.15451 0.16968 0.17777 0.17894 0.19566 0.1926 C 0.20729 0.20116 0.21337 0.21389 0.22257 0.22454 C 0.24114 0.24607 0.25885 0.27153 0.28264 0.28519 C 0.28402 0.28797 0.28507 0.29098 0.28732 0.29352 C 0.28889 0.29561 0.29201 0.29607 0.29392 0.29838 C 0.29705 0.30301 0.29444 0.31459 0.30069 0.31459 " pathEditMode="relative" rAng="0" ptsTypes="fffffffffA">
                                      <p:cBhvr>
                                        <p:cTn id="3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" y="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222 -0.01065 C -0.07899 0.00301 -0.07552 -0.00208 -0.08125 0.00556 C -0.08733 0.02917 -0.07691 -0.00694 -0.08733 0.01551 C -0.08906 0.01921 -0.08854 0.02431 -0.09028 0.02778 C -0.0967 0.04051 -0.10312 0.05093 -0.11146 0.06204 C -0.12326 0.07778 -0.12743 0.09722 -0.14479 0.1044 C -0.15365 0.11343 -0.16042 0.12222 -0.17066 0.1287 C -0.17899 0.14028 -0.17986 0.13819 -0.18889 0.14699 C -0.19757 0.15532 -0.18993 0.15023 -0.19635 0.15903 C -0.2 0.16412 -0.20556 0.16806 -0.21007 0.17106 C -0.21337 0.17569 -0.2158 0.18079 -0.2191 0.18542 C -0.22274 0.19931 -0.21753 0.18495 -0.22517 0.19329 C -0.2283 0.19676 -0.23003 0.20185 -0.23281 0.20556 C -0.23455 0.21296 -0.24306 0.22569 -0.24792 0.23171 C -0.25122 0.24421 -0.25937 0.25301 -0.26753 0.25995 C -0.27552 0.2669 -0.28264 0.27778 -0.29184 0.28218 C -0.3033 0.28773 -0.30868 0.28657 -0.31753 0.29838 C -0.31858 0.30255 -0.32066 0.31065 -0.32066 0.31088 " pathEditMode="relative" rAng="0" ptsTypes="fffffffffffffffffA">
                                      <p:cBhvr>
                                        <p:cTn id="4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4" y="1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8" grpId="0" animBg="1"/>
      <p:bldP spid="8" grpId="1" animBg="1"/>
      <p:bldP spid="9" grpId="0" animBg="1"/>
      <p:bldP spid="7" grpId="0" uiExpand="1" build="allAtOnce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8596" y="2500306"/>
            <a:ext cx="8186766" cy="1069848"/>
          </a:xfrm>
        </p:spPr>
        <p:txBody>
          <a:bodyPr>
            <a:normAutofit/>
          </a:bodyPr>
          <a:lstStyle/>
          <a:p>
            <a:r>
              <a:rPr lang="fr-FR" b="1" u="sng" dirty="0" smtClean="0">
                <a:solidFill>
                  <a:schemeClr val="tx1"/>
                </a:solidFill>
                <a:latin typeface="Adobe Garamond Pro" pitchFamily="18" charset="0"/>
              </a:rPr>
              <a:t>2</a:t>
            </a:r>
            <a:r>
              <a:rPr lang="fr-FR" b="1" u="sng" baseline="30000" dirty="0" smtClean="0">
                <a:solidFill>
                  <a:schemeClr val="tx1"/>
                </a:solidFill>
                <a:latin typeface="Adobe Garamond Pro" pitchFamily="18" charset="0"/>
              </a:rPr>
              <a:t>nde</a:t>
            </a:r>
            <a:r>
              <a:rPr lang="fr-FR" b="1" u="sng" dirty="0" smtClean="0">
                <a:solidFill>
                  <a:schemeClr val="tx1"/>
                </a:solidFill>
                <a:latin typeface="Adobe Garamond Pro" pitchFamily="18" charset="0"/>
              </a:rPr>
              <a:t> étape : Découverte du sujet.</a:t>
            </a:r>
            <a:endParaRPr lang="fr-FR" b="1" u="sng" dirty="0">
              <a:solidFill>
                <a:schemeClr val="tx1"/>
              </a:solidFill>
              <a:latin typeface="Adobe Garamond Pro" pitchFamily="18" charset="0"/>
            </a:endParaRPr>
          </a:p>
        </p:txBody>
      </p:sp>
      <p:pic>
        <p:nvPicPr>
          <p:cNvPr id="9218" name="Picture 2" descr="Afficher les détail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16" y="4572008"/>
            <a:ext cx="2057408" cy="205741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0034" y="2714620"/>
            <a:ext cx="8229600" cy="714364"/>
          </a:xfrm>
        </p:spPr>
        <p:txBody>
          <a:bodyPr>
            <a:normAutofit fontScale="90000"/>
          </a:bodyPr>
          <a:lstStyle/>
          <a:p>
            <a:pPr lvl="0" algn="ctr"/>
            <a:r>
              <a:rPr lang="fr-FR" b="1" u="sng" dirty="0" smtClean="0">
                <a:latin typeface="Adobe Garamond Pro" pitchFamily="18" charset="0"/>
              </a:rPr>
              <a:t/>
            </a:r>
            <a:br>
              <a:rPr lang="fr-FR" b="1" u="sng" dirty="0" smtClean="0">
                <a:latin typeface="Adobe Garamond Pro" pitchFamily="18" charset="0"/>
              </a:rPr>
            </a:br>
            <a:r>
              <a:rPr lang="fr-FR" b="1" u="sng" dirty="0" smtClean="0">
                <a:latin typeface="Adobe Garamond Pro" pitchFamily="18" charset="0"/>
              </a:rPr>
              <a:t>Cas n° 1:</a:t>
            </a:r>
            <a:br>
              <a:rPr lang="fr-FR" b="1" u="sng" dirty="0" smtClean="0">
                <a:latin typeface="Adobe Garamond Pro" pitchFamily="18" charset="0"/>
              </a:rPr>
            </a:br>
            <a:r>
              <a:rPr lang="fr-FR" b="1" u="sng" dirty="0" smtClean="0">
                <a:latin typeface="Adobe Garamond Pro" pitchFamily="18" charset="0"/>
              </a:rPr>
              <a:t>Le candidat tire un sujet de français</a:t>
            </a:r>
            <a:r>
              <a:rPr lang="fr-FR" dirty="0" smtClean="0">
                <a:latin typeface="Adobe Garamond Pro" pitchFamily="18" charset="0"/>
              </a:rPr>
              <a:t/>
            </a:r>
            <a:br>
              <a:rPr lang="fr-FR" dirty="0" smtClean="0">
                <a:latin typeface="Adobe Garamond Pro" pitchFamily="18" charset="0"/>
              </a:rPr>
            </a:br>
            <a:endParaRPr lang="fr-FR" dirty="0">
              <a:latin typeface="Adobe Garamond Pro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85720" y="642918"/>
            <a:ext cx="8401080" cy="5931618"/>
          </a:xfrm>
        </p:spPr>
        <p:txBody>
          <a:bodyPr>
            <a:normAutofit/>
          </a:bodyPr>
          <a:lstStyle/>
          <a:p>
            <a:pPr>
              <a:buNone/>
            </a:pPr>
            <a:endParaRPr lang="fr-FR" b="1" u="sng" dirty="0" smtClean="0"/>
          </a:p>
          <a:p>
            <a:pPr>
              <a:buNone/>
            </a:pPr>
            <a:r>
              <a:rPr lang="fr-FR" b="1" u="sng" dirty="0" smtClean="0">
                <a:latin typeface="Adobe Garamond Pro" pitchFamily="18" charset="0"/>
              </a:rPr>
              <a:t>Consignes: </a:t>
            </a:r>
          </a:p>
          <a:p>
            <a:pPr>
              <a:buNone/>
            </a:pPr>
            <a:endParaRPr lang="fr-FR" b="1" u="sng" dirty="0" smtClean="0"/>
          </a:p>
          <a:p>
            <a:r>
              <a:rPr lang="fr-FR" dirty="0" smtClean="0">
                <a:latin typeface="Adobe Garamond Pro" pitchFamily="18" charset="0"/>
              </a:rPr>
              <a:t>Pas de banques de sujets, pas de listes, pas de manuels ni de documents.  </a:t>
            </a:r>
          </a:p>
          <a:p>
            <a:r>
              <a:rPr lang="fr-FR" dirty="0" smtClean="0">
                <a:latin typeface="Adobe Garamond Pro" pitchFamily="18" charset="0"/>
              </a:rPr>
              <a:t>Le libellé du sujet de français élaboré par l’examinateur est :</a:t>
            </a:r>
            <a:endParaRPr lang="fr-FR" dirty="0" smtClean="0">
              <a:solidFill>
                <a:schemeClr val="accent2"/>
              </a:solidFill>
              <a:latin typeface="Adobe Garamond Pro" pitchFamily="18" charset="0"/>
            </a:endParaRPr>
          </a:p>
          <a:p>
            <a:pPr lvl="2">
              <a:buFont typeface="Wingdings" pitchFamily="2" charset="2"/>
              <a:buChar char="v"/>
            </a:pPr>
            <a:r>
              <a:rPr lang="fr-FR" dirty="0" smtClean="0">
                <a:solidFill>
                  <a:schemeClr val="accent2"/>
                </a:solidFill>
              </a:rPr>
              <a:t>   </a:t>
            </a:r>
            <a:r>
              <a:rPr lang="fr-FR" b="1" dirty="0" smtClean="0">
                <a:solidFill>
                  <a:schemeClr val="accent2"/>
                </a:solidFill>
              </a:rPr>
              <a:t>Soit</a:t>
            </a:r>
            <a:r>
              <a:rPr lang="fr-FR" dirty="0" smtClean="0">
                <a:solidFill>
                  <a:schemeClr val="accent2"/>
                </a:solidFill>
              </a:rPr>
              <a:t> une invitation à présenter une </a:t>
            </a:r>
            <a:r>
              <a:rPr lang="fr-FR" b="1" dirty="0" smtClean="0">
                <a:solidFill>
                  <a:schemeClr val="accent2"/>
                </a:solidFill>
              </a:rPr>
              <a:t>œuvre</a:t>
            </a:r>
            <a:r>
              <a:rPr lang="fr-FR" dirty="0" smtClean="0">
                <a:solidFill>
                  <a:schemeClr val="accent2"/>
                </a:solidFill>
              </a:rPr>
              <a:t> (littéraire ou cinématographique) pour les candidats scolarisés et candidats libres, </a:t>
            </a:r>
          </a:p>
          <a:p>
            <a:pPr lvl="2">
              <a:buFont typeface="Wingdings" pitchFamily="2" charset="2"/>
              <a:buChar char="v"/>
            </a:pPr>
            <a:r>
              <a:rPr lang="fr-FR" dirty="0" smtClean="0">
                <a:solidFill>
                  <a:schemeClr val="accent2"/>
                </a:solidFill>
              </a:rPr>
              <a:t>   </a:t>
            </a:r>
            <a:r>
              <a:rPr lang="fr-FR" b="1" dirty="0" smtClean="0">
                <a:solidFill>
                  <a:schemeClr val="accent2"/>
                </a:solidFill>
              </a:rPr>
              <a:t>Soit</a:t>
            </a:r>
            <a:r>
              <a:rPr lang="fr-FR" dirty="0" smtClean="0">
                <a:solidFill>
                  <a:schemeClr val="accent2"/>
                </a:solidFill>
              </a:rPr>
              <a:t> une invitation à présenter un groupement de textes (candidats scolarisés </a:t>
            </a:r>
            <a:r>
              <a:rPr lang="fr-FR" b="1" dirty="0" smtClean="0">
                <a:solidFill>
                  <a:schemeClr val="accent2"/>
                </a:solidFill>
              </a:rPr>
              <a:t>uniquement</a:t>
            </a:r>
            <a:r>
              <a:rPr lang="fr-FR" dirty="0" smtClean="0">
                <a:solidFill>
                  <a:schemeClr val="accent2"/>
                </a:solidFill>
              </a:rPr>
              <a:t>).</a:t>
            </a:r>
          </a:p>
          <a:p>
            <a:endParaRPr lang="fr-FR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785794"/>
            <a:ext cx="8401080" cy="928694"/>
          </a:xfrm>
        </p:spPr>
        <p:txBody>
          <a:bodyPr>
            <a:noAutofit/>
          </a:bodyPr>
          <a:lstStyle/>
          <a:p>
            <a:pPr algn="ctr"/>
            <a:r>
              <a:rPr lang="fr-FR" sz="2800" b="1" dirty="0" smtClean="0">
                <a:latin typeface="Adobe Garamond Pro" pitchFamily="18" charset="0"/>
              </a:rPr>
              <a:t>Les sujets de français seront libellés séparément ainsi:</a:t>
            </a:r>
            <a:r>
              <a:rPr lang="fr-FR" sz="2800" dirty="0" smtClean="0"/>
              <a:t/>
            </a:r>
            <a:br>
              <a:rPr lang="fr-FR" sz="2800" dirty="0" smtClean="0"/>
            </a:br>
            <a:endParaRPr lang="fr-FR" sz="2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4143372" y="4214818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OU</a:t>
            </a:r>
            <a:endParaRPr lang="fr-FR" b="1" dirty="0"/>
          </a:p>
        </p:txBody>
      </p:sp>
      <p:sp>
        <p:nvSpPr>
          <p:cNvPr id="6" name="Parchemin horizontal 5"/>
          <p:cNvSpPr/>
          <p:nvPr/>
        </p:nvSpPr>
        <p:spPr>
          <a:xfrm>
            <a:off x="4929158" y="1714488"/>
            <a:ext cx="3857684" cy="4929222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 smtClean="0"/>
              <a:t> « </a:t>
            </a:r>
            <a:r>
              <a:rPr lang="fr-FR" i="1" dirty="0" smtClean="0"/>
              <a:t>Après avoir présenté </a:t>
            </a:r>
            <a:r>
              <a:rPr lang="fr-FR" b="1" i="1" dirty="0" smtClean="0"/>
              <a:t>un groupement de textes</a:t>
            </a:r>
            <a:r>
              <a:rPr lang="fr-FR" i="1" dirty="0" smtClean="0"/>
              <a:t> le plus précisément possible (titre(s) d'œuvre(s), auteur(s), époque(s) de publication, propos de l'œuvre/des textes), vous expliquerez ce qui vous a intéressé dans cette étude dont vous présenterez les principales lignes de force</a:t>
            </a:r>
            <a:r>
              <a:rPr lang="fr-FR" dirty="0" smtClean="0"/>
              <a:t>. »</a:t>
            </a:r>
            <a:endParaRPr lang="fr-FR" dirty="0"/>
          </a:p>
        </p:txBody>
      </p:sp>
      <p:sp>
        <p:nvSpPr>
          <p:cNvPr id="7" name="Parchemin horizontal 6"/>
          <p:cNvSpPr/>
          <p:nvPr/>
        </p:nvSpPr>
        <p:spPr>
          <a:xfrm>
            <a:off x="357158" y="1785926"/>
            <a:ext cx="3643338" cy="4857784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 smtClean="0"/>
              <a:t>« Après avoir présenté </a:t>
            </a:r>
            <a:r>
              <a:rPr lang="fr-FR" b="1" i="1" dirty="0" smtClean="0"/>
              <a:t>une œuvre</a:t>
            </a:r>
            <a:r>
              <a:rPr lang="fr-FR" i="1" dirty="0" smtClean="0"/>
              <a:t> le plus précisément possible (titre(s) d'œuvre(s), auteur(s), époque(s) de publication, propos de l'œuvre/des textes), vous expliquerez ce qui vous a intéressé dans cette étude dont vous présenterez les principales lignes de force</a:t>
            </a:r>
            <a:r>
              <a:rPr lang="fr-FR" dirty="0" smtClean="0"/>
              <a:t>. » </a:t>
            </a:r>
          </a:p>
          <a:p>
            <a:pPr algn="ctr"/>
            <a:endParaRPr lang="fr-FR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428604"/>
            <a:ext cx="8229600" cy="1066800"/>
          </a:xfrm>
        </p:spPr>
        <p:txBody>
          <a:bodyPr/>
          <a:lstStyle/>
          <a:p>
            <a:r>
              <a:rPr lang="fr-FR" b="1" u="sng" dirty="0" smtClean="0">
                <a:latin typeface="Adobe Garamond Pro" pitchFamily="18" charset="0"/>
              </a:rPr>
              <a:t>Evaluation</a:t>
            </a:r>
            <a:endParaRPr lang="fr-FR" b="1" u="sng" dirty="0">
              <a:latin typeface="Adobe Garamond Pro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158" y="1643050"/>
            <a:ext cx="8329642" cy="4931486"/>
          </a:xfrm>
        </p:spPr>
        <p:txBody>
          <a:bodyPr/>
          <a:lstStyle/>
          <a:p>
            <a:r>
              <a:rPr lang="fr-FR" dirty="0" smtClean="0">
                <a:latin typeface="Adobe Garamond Pro" pitchFamily="18" charset="0"/>
              </a:rPr>
              <a:t>Il faudra évaluer :</a:t>
            </a:r>
          </a:p>
          <a:p>
            <a:pPr>
              <a:buNone/>
            </a:pPr>
            <a:endParaRPr lang="fr-FR" dirty="0" smtClean="0">
              <a:latin typeface="Adobe Garamond Pro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fr-FR" b="1" dirty="0" smtClean="0">
                <a:latin typeface="Adobe Garamond Pro" pitchFamily="18" charset="0"/>
              </a:rPr>
              <a:t>la qualité de précision et d’organisation de la présentation,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fr-FR" dirty="0" smtClean="0">
                <a:latin typeface="Adobe Garamond Pro" pitchFamily="18" charset="0"/>
              </a:rPr>
              <a:t> </a:t>
            </a:r>
            <a:r>
              <a:rPr lang="fr-FR" b="1" dirty="0" smtClean="0">
                <a:latin typeface="Adobe Garamond Pro" pitchFamily="18" charset="0"/>
              </a:rPr>
              <a:t>la correction de l’expression </a:t>
            </a:r>
            <a:r>
              <a:rPr lang="fr-FR" dirty="0" smtClean="0">
                <a:latin typeface="Adobe Garamond Pro" pitchFamily="18" charset="0"/>
              </a:rPr>
              <a:t>et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fr-FR" b="1" dirty="0" smtClean="0">
                <a:latin typeface="Adobe Garamond Pro" pitchFamily="18" charset="0"/>
              </a:rPr>
              <a:t>la qualité d’écoute, de participation à l’échange.</a:t>
            </a:r>
            <a:endParaRPr lang="fr-FR" b="1" dirty="0">
              <a:latin typeface="Adobe Garamond Pro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4282" y="928670"/>
            <a:ext cx="8472518" cy="1000132"/>
          </a:xfrm>
        </p:spPr>
        <p:txBody>
          <a:bodyPr>
            <a:normAutofit fontScale="90000"/>
          </a:bodyPr>
          <a:lstStyle/>
          <a:p>
            <a:r>
              <a:rPr lang="fr-FR" dirty="0" smtClean="0">
                <a:latin typeface="Adobe Garamond Pro" pitchFamily="18" charset="0"/>
              </a:rPr>
              <a:t>Grille indicative des points </a:t>
            </a:r>
            <a:r>
              <a:rPr lang="fr-FR" i="1" dirty="0" smtClean="0">
                <a:latin typeface="Adobe Garamond Pro" pitchFamily="18" charset="0"/>
              </a:rPr>
              <a:t>selon les critères d’évaluation de la Grille 2.</a:t>
            </a:r>
            <a:r>
              <a:rPr lang="fr-FR" dirty="0" smtClean="0">
                <a:latin typeface="Adobe Garamond Pro" pitchFamily="18" charset="0"/>
              </a:rPr>
              <a:t/>
            </a:r>
            <a:br>
              <a:rPr lang="fr-FR" dirty="0" smtClean="0">
                <a:latin typeface="Adobe Garamond Pro" pitchFamily="18" charset="0"/>
              </a:rPr>
            </a:br>
            <a:endParaRPr lang="fr-FR" dirty="0">
              <a:latin typeface="Adobe Garamond Pro" pitchFamily="18" charset="0"/>
            </a:endParaRP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</p:nvPr>
        </p:nvGraphicFramePr>
        <p:xfrm>
          <a:off x="142845" y="2249488"/>
          <a:ext cx="9001155" cy="32407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6081"/>
                <a:gridCol w="3071834"/>
                <a:gridCol w="3143240"/>
              </a:tblGrid>
              <a:tr h="5365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Adobe Garamond Pro" pitchFamily="18" charset="0"/>
                          <a:ea typeface="Calibri"/>
                          <a:cs typeface="Times New Roman"/>
                        </a:rPr>
                        <a:t>Qualité de précision et d’organisation de la </a:t>
                      </a:r>
                      <a:r>
                        <a:rPr lang="fr-FR" sz="2000" dirty="0" smtClean="0">
                          <a:latin typeface="Adobe Garamond Pro" pitchFamily="18" charset="0"/>
                          <a:ea typeface="Calibri"/>
                          <a:cs typeface="Times New Roman"/>
                        </a:rPr>
                        <a:t>présentation : </a:t>
                      </a:r>
                      <a:r>
                        <a:rPr lang="fr-FR" sz="2000" dirty="0">
                          <a:latin typeface="Adobe Garamond Pro" pitchFamily="18" charset="0"/>
                          <a:ea typeface="Calibri"/>
                          <a:cs typeface="Times New Roman"/>
                        </a:rPr>
                        <a:t>4 points</a:t>
                      </a: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Adobe Garamond Pro" pitchFamily="18" charset="0"/>
                          <a:ea typeface="Calibri"/>
                          <a:cs typeface="Times New Roman"/>
                        </a:rPr>
                        <a:t>Qualité d’écoute et participation à l’échange : </a:t>
                      </a:r>
                      <a:endParaRPr lang="fr-FR" sz="2000" dirty="0" smtClean="0">
                        <a:latin typeface="Adobe Garamond Pro" pitchFamily="18" charset="0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latin typeface="Adobe Garamond Pro" pitchFamily="18" charset="0"/>
                          <a:ea typeface="Calibri"/>
                          <a:cs typeface="Times New Roman"/>
                        </a:rPr>
                        <a:t>3 </a:t>
                      </a:r>
                      <a:r>
                        <a:rPr lang="fr-FR" sz="2000" dirty="0">
                          <a:latin typeface="Adobe Garamond Pro" pitchFamily="18" charset="0"/>
                          <a:ea typeface="Calibri"/>
                          <a:cs typeface="Times New Roman"/>
                        </a:rPr>
                        <a:t>points</a:t>
                      </a: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Adobe Garamond Pro" pitchFamily="18" charset="0"/>
                          <a:ea typeface="Calibri"/>
                          <a:cs typeface="Times New Roman"/>
                        </a:rPr>
                        <a:t>C</a:t>
                      </a:r>
                      <a:r>
                        <a:rPr lang="fr-FR" sz="2000" dirty="0" smtClean="0">
                          <a:latin typeface="Adobe Garamond Pro" pitchFamily="18" charset="0"/>
                          <a:ea typeface="Calibri"/>
                          <a:cs typeface="Times New Roman"/>
                        </a:rPr>
                        <a:t>orrection </a:t>
                      </a:r>
                      <a:r>
                        <a:rPr lang="fr-FR" sz="2000" dirty="0">
                          <a:latin typeface="Adobe Garamond Pro" pitchFamily="18" charset="0"/>
                          <a:ea typeface="Calibri"/>
                          <a:cs typeface="Times New Roman"/>
                        </a:rPr>
                        <a:t>de l’expression orale : 3 points</a:t>
                      </a:r>
                    </a:p>
                  </a:txBody>
                  <a:tcPr marL="44450" marR="44450" marT="0" marB="0"/>
                </a:tc>
              </a:tr>
              <a:tr h="21892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Adobe Garamond Pro" pitchFamily="18" charset="0"/>
                          <a:ea typeface="Calibri"/>
                          <a:cs typeface="Times New Roman"/>
                        </a:rPr>
                        <a:t>0 ou 0,5 : très insuffisant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Adobe Garamond Pro" pitchFamily="18" charset="0"/>
                          <a:ea typeface="Calibri"/>
                          <a:cs typeface="Times New Roman"/>
                        </a:rPr>
                        <a:t>1 ou 1,5 : insuffisant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Adobe Garamond Pro" pitchFamily="18" charset="0"/>
                          <a:ea typeface="Calibri"/>
                          <a:cs typeface="Times New Roman"/>
                        </a:rPr>
                        <a:t>2 ,5 ou 3 : satisfaisant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Adobe Garamond Pro" pitchFamily="18" charset="0"/>
                          <a:ea typeface="Calibri"/>
                          <a:cs typeface="Times New Roman"/>
                        </a:rPr>
                        <a:t>3,5 ou 4 : très satisfaisant</a:t>
                      </a: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Adobe Garamond Pro" pitchFamily="18" charset="0"/>
                          <a:ea typeface="Calibri"/>
                          <a:cs typeface="Times New Roman"/>
                        </a:rPr>
                        <a:t>Très insuffisant : 0 ou 0,5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Adobe Garamond Pro" pitchFamily="18" charset="0"/>
                          <a:ea typeface="Calibri"/>
                          <a:cs typeface="Times New Roman"/>
                        </a:rPr>
                        <a:t>Insuffisant : 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Adobe Garamond Pro" pitchFamily="18" charset="0"/>
                          <a:ea typeface="Calibri"/>
                          <a:cs typeface="Times New Roman"/>
                        </a:rPr>
                        <a:t>Satisfaisant : 2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Adobe Garamond Pro" pitchFamily="18" charset="0"/>
                          <a:ea typeface="Calibri"/>
                          <a:cs typeface="Times New Roman"/>
                        </a:rPr>
                        <a:t>Très satisfaisant : supérieur à 2</a:t>
                      </a: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Adobe Garamond Pro" pitchFamily="18" charset="0"/>
                          <a:ea typeface="Calibri"/>
                          <a:cs typeface="Times New Roman"/>
                        </a:rPr>
                        <a:t>Très insuffisant : 0 ou 0,5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Adobe Garamond Pro" pitchFamily="18" charset="0"/>
                          <a:ea typeface="Calibri"/>
                          <a:cs typeface="Times New Roman"/>
                        </a:rPr>
                        <a:t>Insuffisant : 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Adobe Garamond Pro" pitchFamily="18" charset="0"/>
                          <a:ea typeface="Calibri"/>
                          <a:cs typeface="Times New Roman"/>
                        </a:rPr>
                        <a:t>Satisfaisant : 2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Adobe Garamond Pro" pitchFamily="18" charset="0"/>
                          <a:ea typeface="Calibri"/>
                          <a:cs typeface="Times New Roman"/>
                        </a:rPr>
                        <a:t>Très satisfaisant : supérieur à 2</a:t>
                      </a:r>
                    </a:p>
                  </a:txBody>
                  <a:tcPr marL="44450" marR="44450" marT="0" marB="0"/>
                </a:tc>
              </a:tr>
            </a:tbl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158" y="714356"/>
            <a:ext cx="8329642" cy="58601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i="1" u="sng" dirty="0" smtClean="0"/>
              <a:t>Rappel</a:t>
            </a:r>
            <a:r>
              <a:rPr lang="fr-FR" dirty="0" smtClean="0"/>
              <a:t> :</a:t>
            </a:r>
          </a:p>
          <a:p>
            <a:pPr>
              <a:buNone/>
            </a:pPr>
            <a:endParaRPr lang="fr-FR" dirty="0" smtClean="0"/>
          </a:p>
          <a:p>
            <a:r>
              <a:rPr lang="fr-FR" dirty="0" smtClean="0"/>
              <a:t>Les </a:t>
            </a:r>
            <a:r>
              <a:rPr lang="fr-FR" dirty="0"/>
              <a:t>candidats ont </a:t>
            </a:r>
            <a:r>
              <a:rPr lang="fr-FR" b="1" u="sng" dirty="0"/>
              <a:t>15 minutes </a:t>
            </a:r>
            <a:r>
              <a:rPr lang="fr-FR" dirty="0"/>
              <a:t>de préparation, cependant l’interrogation ne va pas excéder </a:t>
            </a:r>
            <a:r>
              <a:rPr lang="fr-FR" b="1" dirty="0"/>
              <a:t>15 minutes</a:t>
            </a:r>
            <a:r>
              <a:rPr lang="fr-FR" dirty="0"/>
              <a:t>. L’examinateur peut élargir lors de l’entretien sur </a:t>
            </a:r>
            <a:r>
              <a:rPr lang="fr-FR" b="1" dirty="0"/>
              <a:t>le programme de </a:t>
            </a:r>
            <a:r>
              <a:rPr lang="fr-FR" b="1" dirty="0" smtClean="0"/>
              <a:t>terminale</a:t>
            </a:r>
            <a:r>
              <a:rPr lang="fr-FR" dirty="0" smtClean="0"/>
              <a:t>.</a:t>
            </a:r>
          </a:p>
          <a:p>
            <a:r>
              <a:rPr lang="fr-FR" dirty="0" smtClean="0"/>
              <a:t>Les questions </a:t>
            </a:r>
            <a:r>
              <a:rPr lang="fr-FR" dirty="0"/>
              <a:t>posées </a:t>
            </a:r>
            <a:r>
              <a:rPr lang="fr-FR" dirty="0" smtClean="0"/>
              <a:t>doivent être </a:t>
            </a:r>
            <a:r>
              <a:rPr lang="fr-FR" b="1" dirty="0" smtClean="0"/>
              <a:t>larges</a:t>
            </a:r>
            <a:r>
              <a:rPr lang="fr-FR" dirty="0"/>
              <a:t>.</a:t>
            </a:r>
          </a:p>
          <a:p>
            <a:endParaRPr lang="fr-FR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57158" y="2786058"/>
            <a:ext cx="8301038" cy="1143008"/>
          </a:xfrm>
        </p:spPr>
        <p:txBody>
          <a:bodyPr>
            <a:normAutofit fontScale="90000"/>
          </a:bodyPr>
          <a:lstStyle/>
          <a:p>
            <a:pPr lvl="0" algn="ctr"/>
            <a:r>
              <a:rPr lang="fr-FR" b="1" u="sng" dirty="0" smtClean="0">
                <a:latin typeface="Adobe Garamond Pro" pitchFamily="18" charset="0"/>
              </a:rPr>
              <a:t>Cas n°2: </a:t>
            </a:r>
            <a:br>
              <a:rPr lang="fr-FR" b="1" u="sng" dirty="0" smtClean="0">
                <a:latin typeface="Adobe Garamond Pro" pitchFamily="18" charset="0"/>
              </a:rPr>
            </a:br>
            <a:r>
              <a:rPr lang="fr-FR" b="1" u="sng" dirty="0" smtClean="0">
                <a:latin typeface="Adobe Garamond Pro" pitchFamily="18" charset="0"/>
              </a:rPr>
              <a:t>Le </a:t>
            </a:r>
            <a:r>
              <a:rPr lang="fr-FR" b="1" u="sng" dirty="0">
                <a:latin typeface="Adobe Garamond Pro" pitchFamily="18" charset="0"/>
              </a:rPr>
              <a:t>candidat tire un sujet en Histoire ou géographie</a:t>
            </a:r>
            <a:r>
              <a:rPr lang="fr-FR" dirty="0">
                <a:latin typeface="Adobe Garamond Pro" pitchFamily="18" charset="0"/>
              </a:rPr>
              <a:t/>
            </a:r>
            <a:br>
              <a:rPr lang="fr-FR" dirty="0">
                <a:latin typeface="Adobe Garamond Pro" pitchFamily="18" charset="0"/>
              </a:rPr>
            </a:br>
            <a:endParaRPr lang="fr-FR" dirty="0">
              <a:latin typeface="Adobe Garamond Pro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4282" y="642918"/>
            <a:ext cx="8472518" cy="5931618"/>
          </a:xfrm>
        </p:spPr>
        <p:txBody>
          <a:bodyPr/>
          <a:lstStyle/>
          <a:p>
            <a:pPr>
              <a:buNone/>
            </a:pPr>
            <a:r>
              <a:rPr lang="fr-FR" b="1" u="sng" dirty="0" smtClean="0">
                <a:latin typeface="Adobe Garamond Pro" pitchFamily="18" charset="0"/>
              </a:rPr>
              <a:t>Consignes: </a:t>
            </a:r>
          </a:p>
          <a:p>
            <a:pPr>
              <a:buNone/>
            </a:pPr>
            <a:endParaRPr lang="fr-FR" b="1" dirty="0" smtClean="0"/>
          </a:p>
          <a:p>
            <a:pPr>
              <a:buFont typeface="Arial" pitchFamily="34" charset="0"/>
              <a:buChar char="•"/>
            </a:pPr>
            <a:r>
              <a:rPr lang="fr-FR" dirty="0" smtClean="0">
                <a:latin typeface="Adobe Garamond Pro" pitchFamily="18" charset="0"/>
              </a:rPr>
              <a:t>L’examinateur devra préparer des sujets : </a:t>
            </a:r>
            <a:r>
              <a:rPr lang="fr-FR" b="1" dirty="0" smtClean="0">
                <a:latin typeface="Adobe Garamond Pro" pitchFamily="18" charset="0"/>
              </a:rPr>
              <a:t>documents</a:t>
            </a:r>
            <a:r>
              <a:rPr lang="fr-FR" dirty="0" smtClean="0">
                <a:latin typeface="Adobe Garamond Pro" pitchFamily="18" charset="0"/>
              </a:rPr>
              <a:t> ou </a:t>
            </a:r>
            <a:r>
              <a:rPr lang="fr-FR" b="1" dirty="0" smtClean="0">
                <a:latin typeface="Adobe Garamond Pro" pitchFamily="18" charset="0"/>
              </a:rPr>
              <a:t>questions larges</a:t>
            </a:r>
            <a:r>
              <a:rPr lang="fr-FR" dirty="0" smtClean="0">
                <a:latin typeface="Adobe Garamond Pro" pitchFamily="18" charset="0"/>
              </a:rPr>
              <a:t> </a:t>
            </a:r>
            <a:r>
              <a:rPr lang="fr-FR" i="1" dirty="0" smtClean="0">
                <a:latin typeface="Adobe Garamond Pro" pitchFamily="18" charset="0"/>
              </a:rPr>
              <a:t>(il faudra respecter la parité entre les deux types de sujets).</a:t>
            </a:r>
          </a:p>
          <a:p>
            <a:pPr>
              <a:buClr>
                <a:schemeClr val="accent3"/>
              </a:buClr>
              <a:buNone/>
            </a:pPr>
            <a:endParaRPr lang="fr-FR" dirty="0" smtClean="0">
              <a:latin typeface="Adobe Garamond Pro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fr-FR" dirty="0" smtClean="0">
                <a:latin typeface="Adobe Garamond Pro" pitchFamily="18" charset="0"/>
              </a:rPr>
              <a:t>  Les supports utilisés seront variés : texte ou carte ou caricature ou graphique … </a:t>
            </a:r>
          </a:p>
          <a:p>
            <a:endParaRPr lang="fr-FR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u="sng" dirty="0" smtClean="0">
                <a:latin typeface="Adobe Garamond Pro" pitchFamily="18" charset="0"/>
              </a:rPr>
              <a:t>Evaluation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sz="3100" dirty="0" smtClean="0">
                <a:latin typeface="Adobe Garamond Pro" pitchFamily="18" charset="0"/>
              </a:rPr>
              <a:t>Grille indicative des points </a:t>
            </a:r>
            <a:r>
              <a:rPr lang="fr-FR" sz="3100" i="1" dirty="0" smtClean="0">
                <a:latin typeface="Adobe Garamond Pro" pitchFamily="18" charset="0"/>
              </a:rPr>
              <a:t>selon les critères d’évaluation de la Grille 2</a:t>
            </a:r>
            <a:r>
              <a:rPr lang="fr-FR" dirty="0" smtClean="0">
                <a:latin typeface="Adobe Garamond Pro" pitchFamily="18" charset="0"/>
              </a:rPr>
              <a:t/>
            </a:r>
            <a:br>
              <a:rPr lang="fr-FR" dirty="0" smtClean="0">
                <a:latin typeface="Adobe Garamond Pro" pitchFamily="18" charset="0"/>
              </a:rPr>
            </a:b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</p:nvPr>
        </p:nvGraphicFramePr>
        <p:xfrm>
          <a:off x="214281" y="2249488"/>
          <a:ext cx="8715438" cy="32381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6083"/>
                <a:gridCol w="3143272"/>
                <a:gridCol w="2786083"/>
              </a:tblGrid>
              <a:tr h="11350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Adobe Garamond Pro" pitchFamily="18" charset="0"/>
                          <a:ea typeface="Calibri"/>
                          <a:cs typeface="Times New Roman"/>
                        </a:rPr>
                        <a:t>Maîtrise  des connaissances minimales : 5 points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latin typeface="Adobe Garamond Pro" pitchFamily="18" charset="0"/>
                          <a:ea typeface="Calibri"/>
                          <a:cs typeface="Times New Roman"/>
                        </a:rPr>
                        <a:t>Capacités du candidat à s’exprimer de manière claire, organisée : 5 points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Adobe Garamond Pro" pitchFamily="18" charset="0"/>
                          <a:ea typeface="Calibri"/>
                          <a:cs typeface="Times New Roman"/>
                        </a:rPr>
                        <a:t>Maîtrise  des connaissances minimales : 5 points</a:t>
                      </a:r>
                    </a:p>
                  </a:txBody>
                  <a:tcPr marL="68580" marR="68580" marT="0" marB="0"/>
                </a:tc>
              </a:tr>
              <a:tr h="19018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Adobe Garamond Pro" pitchFamily="18" charset="0"/>
                          <a:ea typeface="Calibri"/>
                          <a:cs typeface="Times New Roman"/>
                        </a:rPr>
                        <a:t>Très insuffisant : inférieur à 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Adobe Garamond Pro" pitchFamily="18" charset="0"/>
                          <a:ea typeface="Calibri"/>
                          <a:cs typeface="Times New Roman"/>
                        </a:rPr>
                        <a:t>Insuffisant : entre 1 et 2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Adobe Garamond Pro" pitchFamily="18" charset="0"/>
                          <a:ea typeface="Calibri"/>
                          <a:cs typeface="Times New Roman"/>
                        </a:rPr>
                        <a:t>Satisfaisant : entre 3 et 4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Adobe Garamond Pro" pitchFamily="18" charset="0"/>
                          <a:ea typeface="Calibri"/>
                          <a:cs typeface="Times New Roman"/>
                        </a:rPr>
                        <a:t>Très satisfaisant : supérieur à 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Adobe Garamond Pro" pitchFamily="18" charset="0"/>
                          <a:ea typeface="Calibri"/>
                          <a:cs typeface="Times New Roman"/>
                        </a:rPr>
                        <a:t>Très insuffisant : inférieur à 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Adobe Garamond Pro" pitchFamily="18" charset="0"/>
                          <a:ea typeface="Calibri"/>
                          <a:cs typeface="Times New Roman"/>
                        </a:rPr>
                        <a:t>Insuffisant : entre 1 et 2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Adobe Garamond Pro" pitchFamily="18" charset="0"/>
                          <a:ea typeface="Calibri"/>
                          <a:cs typeface="Times New Roman"/>
                        </a:rPr>
                        <a:t>Satisfaisant : entre 3 et 4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Adobe Garamond Pro" pitchFamily="18" charset="0"/>
                          <a:ea typeface="Calibri"/>
                          <a:cs typeface="Times New Roman"/>
                        </a:rPr>
                        <a:t>Très satisfaisant : supérieur à 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Adobe Garamond Pro" pitchFamily="18" charset="0"/>
                          <a:ea typeface="Calibri"/>
                          <a:cs typeface="Times New Roman"/>
                        </a:rPr>
                        <a:t>Très insuffisant : inférieur à 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Adobe Garamond Pro" pitchFamily="18" charset="0"/>
                          <a:ea typeface="Calibri"/>
                          <a:cs typeface="Times New Roman"/>
                        </a:rPr>
                        <a:t>Insuffisant : entre 1 et 2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Adobe Garamond Pro" pitchFamily="18" charset="0"/>
                          <a:ea typeface="Calibri"/>
                          <a:cs typeface="Times New Roman"/>
                        </a:rPr>
                        <a:t>Satisfaisant : entre 3 et 4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Adobe Garamond Pro" pitchFamily="18" charset="0"/>
                          <a:ea typeface="Calibri"/>
                          <a:cs typeface="Times New Roman"/>
                        </a:rPr>
                        <a:t>Très satisfaisant : supérieur à 4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28604"/>
            <a:ext cx="8686800" cy="642942"/>
          </a:xfrm>
        </p:spPr>
        <p:txBody>
          <a:bodyPr>
            <a:normAutofit fontScale="90000"/>
          </a:bodyPr>
          <a:lstStyle/>
          <a:p>
            <a:r>
              <a:rPr lang="fr-FR" dirty="0" smtClean="0">
                <a:latin typeface="Adobe Garamond Pro" pitchFamily="18" charset="0"/>
              </a:rPr>
              <a:t>Pour finir…</a:t>
            </a:r>
            <a:endParaRPr lang="fr-FR" dirty="0">
              <a:latin typeface="Adobe Garamond Pro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57290" y="2214554"/>
            <a:ext cx="5715040" cy="3822782"/>
          </a:xfrm>
        </p:spPr>
        <p:txBody>
          <a:bodyPr/>
          <a:lstStyle/>
          <a:p>
            <a:pPr algn="just">
              <a:buNone/>
            </a:pPr>
            <a:r>
              <a:rPr lang="fr-FR" sz="4000" b="1" dirty="0" smtClean="0">
                <a:solidFill>
                  <a:srgbClr val="7030A0"/>
                </a:solidFill>
                <a:latin typeface="Adobe Garamond Pro" pitchFamily="18" charset="0"/>
              </a:rPr>
              <a:t>N’oubliez pas que le </a:t>
            </a:r>
            <a:r>
              <a:rPr lang="fr-FR" sz="4000" b="1" dirty="0">
                <a:solidFill>
                  <a:srgbClr val="7030A0"/>
                </a:solidFill>
                <a:latin typeface="Adobe Garamond Pro" pitchFamily="18" charset="0"/>
              </a:rPr>
              <a:t>but de l’épreuve orale est d’aider les candidats et non de les pénaliser !</a:t>
            </a:r>
            <a:endParaRPr lang="fr-FR" sz="4000" dirty="0">
              <a:solidFill>
                <a:srgbClr val="7030A0"/>
              </a:solidFill>
              <a:latin typeface="Adobe Garamond Pro" pitchFamily="18" charset="0"/>
            </a:endParaRPr>
          </a:p>
          <a:p>
            <a:endParaRPr lang="fr-FR" dirty="0"/>
          </a:p>
        </p:txBody>
      </p:sp>
      <p:pic>
        <p:nvPicPr>
          <p:cNvPr id="1026" name="Picture 2" descr="C:\Program Files\Microsoft Office\MEDIA\CAGCAT10\j0301252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16" y="4929198"/>
            <a:ext cx="2285984" cy="1928802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in">
  <a:themeElements>
    <a:clrScheme name="Urbai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i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i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237</TotalTime>
  <Words>322</Words>
  <Application>Microsoft Office PowerPoint</Application>
  <PresentationFormat>Affichage à l'écran (4:3)</PresentationFormat>
  <Paragraphs>108</Paragraphs>
  <Slides>16</Slides>
  <Notes>16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17" baseType="lpstr">
      <vt:lpstr>Urbain</vt:lpstr>
      <vt:lpstr> ACADEMIE DE LA MARTINIQUE </vt:lpstr>
      <vt:lpstr>Les textes de référence:</vt:lpstr>
      <vt:lpstr>Durée de l’épreuve :</vt:lpstr>
      <vt:lpstr>1ère étape : le tirage au sort du sujet.</vt:lpstr>
      <vt:lpstr>Diapositive 5</vt:lpstr>
      <vt:lpstr>2nde étape : Découverte du sujet.</vt:lpstr>
      <vt:lpstr> Cas n° 1: Le candidat tire un sujet de français </vt:lpstr>
      <vt:lpstr>Diapositive 8</vt:lpstr>
      <vt:lpstr>Les sujets de français seront libellés séparément ainsi: </vt:lpstr>
      <vt:lpstr>Evaluation</vt:lpstr>
      <vt:lpstr>Grille indicative des points selon les critères d’évaluation de la Grille 2. </vt:lpstr>
      <vt:lpstr>Diapositive 12</vt:lpstr>
      <vt:lpstr>Cas n°2:  Le candidat tire un sujet en Histoire ou géographie </vt:lpstr>
      <vt:lpstr>Diapositive 14</vt:lpstr>
      <vt:lpstr>Evaluation Grille indicative des points selon les critères d’évaluation de la Grille 2 </vt:lpstr>
      <vt:lpstr>Pour finir…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ACADEMIE DE LA MARTINIQUE</dc:title>
  <dc:creator>Sylvie</dc:creator>
  <cp:lastModifiedBy>Sylvie</cp:lastModifiedBy>
  <cp:revision>7</cp:revision>
  <dcterms:created xsi:type="dcterms:W3CDTF">2010-06-04T16:13:14Z</dcterms:created>
  <dcterms:modified xsi:type="dcterms:W3CDTF">2011-04-18T21:30:25Z</dcterms:modified>
</cp:coreProperties>
</file>