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2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  <Default Extension="tiff" ContentType="image/tiff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94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10" r:id="rId15"/>
    <p:sldId id="306" r:id="rId16"/>
    <p:sldId id="307" r:id="rId17"/>
    <p:sldId id="308" r:id="rId18"/>
    <p:sldId id="309" r:id="rId19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606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openxmlformats.org/officeDocument/2006/relationships/customXml" Target="../customXml/item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F16495-7252-4292-BD90-A6E80E065B02}" type="datetimeFigureOut">
              <a:rPr lang="fr-FR" smtClean="0"/>
              <a:pPr/>
              <a:t>13/05/2012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1B406A-F4AB-4E62-A805-7207F63AB7A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6005EE-E7A5-4262-A42E-474C97CAEF6A}" type="datetimeFigureOut">
              <a:rPr lang="fr-FR" smtClean="0"/>
              <a:pPr/>
              <a:t>13/05/2012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79AAA9-90E6-4831-8857-674B3812B02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35334-7721-4157-81CD-86979937F2D4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35334-7721-4157-81CD-86979937F2D4}" type="slidenum">
              <a:rPr lang="fr-FR" smtClean="0"/>
              <a:pPr/>
              <a:t>11</a:t>
            </a:fld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35334-7721-4157-81CD-86979937F2D4}" type="slidenum">
              <a:rPr lang="fr-FR" smtClean="0"/>
              <a:pPr/>
              <a:t>12</a:t>
            </a:fld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35334-7721-4157-81CD-86979937F2D4}" type="slidenum">
              <a:rPr lang="fr-FR" smtClean="0"/>
              <a:pPr/>
              <a:t>13</a:t>
            </a:fld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35334-7721-4157-81CD-86979937F2D4}" type="slidenum">
              <a:rPr lang="fr-FR" smtClean="0"/>
              <a:pPr/>
              <a:t>15</a:t>
            </a:fld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35334-7721-4157-81CD-86979937F2D4}" type="slidenum">
              <a:rPr lang="fr-FR" smtClean="0"/>
              <a:pPr/>
              <a:t>16</a:t>
            </a:fld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35334-7721-4157-81CD-86979937F2D4}" type="slidenum">
              <a:rPr lang="fr-FR" smtClean="0"/>
              <a:pPr/>
              <a:t>18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baseline="0" dirty="0" smtClean="0"/>
              <a:t>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35334-7721-4157-81CD-86979937F2D4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35334-7721-4157-81CD-86979937F2D4}" type="slidenum">
              <a:rPr lang="fr-FR" smtClean="0"/>
              <a:pPr/>
              <a:t>4</a:t>
            </a:fld>
            <a:endParaRPr lang="fr-FR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baseline="0" dirty="0" smtClean="0"/>
          </a:p>
          <a:p>
            <a:pPr marL="228600" indent="-228600">
              <a:buAutoNum type="arabicPeriod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35334-7721-4157-81CD-86979937F2D4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35334-7721-4157-81CD-86979937F2D4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u="sng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35334-7721-4157-81CD-86979937F2D4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35334-7721-4157-81CD-86979937F2D4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35334-7721-4157-81CD-86979937F2D4}" type="slidenum">
              <a:rPr lang="fr-FR" smtClean="0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35334-7721-4157-81CD-86979937F2D4}" type="slidenum">
              <a:rPr lang="fr-FR" smtClean="0"/>
              <a:pPr/>
              <a:t>10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solidFill>
                  <a:schemeClr val="accent2"/>
                </a:solidFill>
              </a:defRPr>
            </a:lvl1pPr>
          </a:lstStyle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2"/>
              </a:buClr>
              <a:defRPr>
                <a:solidFill>
                  <a:srgbClr val="575D62"/>
                </a:solidFill>
              </a:defRPr>
            </a:lvl1pPr>
            <a:lvl2pPr>
              <a:defRPr>
                <a:solidFill>
                  <a:srgbClr val="575D62"/>
                </a:solidFill>
              </a:defRPr>
            </a:lvl2pPr>
            <a:lvl3pPr>
              <a:defRPr>
                <a:solidFill>
                  <a:srgbClr val="575D62"/>
                </a:solidFill>
              </a:defRPr>
            </a:lvl3pPr>
            <a:lvl4pPr>
              <a:defRPr>
                <a:solidFill>
                  <a:srgbClr val="575D62"/>
                </a:solidFill>
              </a:defRPr>
            </a:lvl4pPr>
            <a:lvl5pPr>
              <a:defRPr>
                <a:solidFill>
                  <a:srgbClr val="575D62"/>
                </a:solidFill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16" name="ZoneTexte 15"/>
          <p:cNvSpPr txBox="1"/>
          <p:nvPr userDrawn="1"/>
        </p:nvSpPr>
        <p:spPr>
          <a:xfrm>
            <a:off x="209821" y="6515639"/>
            <a:ext cx="87636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250238" algn="l"/>
              </a:tabLst>
            </a:pPr>
            <a:r>
              <a:rPr lang="fr-FR" sz="1200" dirty="0" smtClean="0">
                <a:solidFill>
                  <a:srgbClr val="7D868D"/>
                </a:solidFill>
              </a:rPr>
              <a:t>PNP Bac Pro Gestion-Administration</a:t>
            </a:r>
            <a:r>
              <a:rPr lang="fr-FR" sz="1200" baseline="0" dirty="0" smtClean="0">
                <a:solidFill>
                  <a:srgbClr val="7D868D"/>
                </a:solidFill>
              </a:rPr>
              <a:t> – 10 et 11 mai 2012 – Lyon 	</a:t>
            </a:r>
            <a:fld id="{638C2F28-C5FF-814E-BFB0-5EFAF9F83B59}" type="slidenum">
              <a:rPr lang="fr-FR" sz="1200" b="1" baseline="0" smtClean="0">
                <a:solidFill>
                  <a:schemeClr val="accent2"/>
                </a:solidFill>
              </a:rPr>
              <a:pPr>
                <a:tabLst>
                  <a:tab pos="8250238" algn="l"/>
                </a:tabLst>
              </a:pPr>
              <a:t>‹N°›</a:t>
            </a:fld>
            <a:endParaRPr lang="fr-FR" sz="1200" b="1" dirty="0">
              <a:solidFill>
                <a:schemeClr val="accent2"/>
              </a:solidFill>
            </a:endParaRPr>
          </a:p>
        </p:txBody>
      </p:sp>
      <p:sp>
        <p:nvSpPr>
          <p:cNvPr id="17" name="Ellipse 16"/>
          <p:cNvSpPr/>
          <p:nvPr userDrawn="1"/>
        </p:nvSpPr>
        <p:spPr>
          <a:xfrm>
            <a:off x="8438193" y="6506415"/>
            <a:ext cx="388325" cy="341089"/>
          </a:xfrm>
          <a:prstGeom prst="ellipse">
            <a:avLst/>
          </a:prstGeom>
          <a:noFill/>
          <a:ln>
            <a:solidFill>
              <a:srgbClr val="7D868D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8" name="Group 29"/>
          <p:cNvGrpSpPr>
            <a:grpSpLocks/>
          </p:cNvGrpSpPr>
          <p:nvPr userDrawn="1"/>
        </p:nvGrpSpPr>
        <p:grpSpPr bwMode="auto">
          <a:xfrm>
            <a:off x="0" y="260350"/>
            <a:ext cx="323850" cy="6408738"/>
            <a:chOff x="0" y="164"/>
            <a:chExt cx="204" cy="4037"/>
          </a:xfrm>
        </p:grpSpPr>
        <p:sp>
          <p:nvSpPr>
            <p:cNvPr id="19" name="Rectangle 7"/>
            <p:cNvSpPr>
              <a:spLocks noChangeArrowheads="1"/>
            </p:cNvSpPr>
            <p:nvPr userDrawn="1"/>
          </p:nvSpPr>
          <p:spPr bwMode="auto">
            <a:xfrm flipH="1">
              <a:off x="45" y="3022"/>
              <a:ext cx="159" cy="159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0" name="Rectangle 9"/>
            <p:cNvSpPr>
              <a:spLocks noChangeArrowheads="1"/>
            </p:cNvSpPr>
            <p:nvPr userDrawn="1"/>
          </p:nvSpPr>
          <p:spPr bwMode="auto">
            <a:xfrm flipH="1">
              <a:off x="68" y="663"/>
              <a:ext cx="102" cy="102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1" name="Rectangle 11"/>
            <p:cNvSpPr>
              <a:spLocks noChangeArrowheads="1"/>
            </p:cNvSpPr>
            <p:nvPr userDrawn="1"/>
          </p:nvSpPr>
          <p:spPr bwMode="auto">
            <a:xfrm flipH="1">
              <a:off x="0" y="572"/>
              <a:ext cx="68" cy="68"/>
            </a:xfrm>
            <a:prstGeom prst="rect">
              <a:avLst/>
            </a:prstGeom>
            <a:solidFill>
              <a:srgbClr val="DBE5F1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2" name="Rectangle 11"/>
            <p:cNvSpPr>
              <a:spLocks noChangeArrowheads="1"/>
            </p:cNvSpPr>
            <p:nvPr userDrawn="1"/>
          </p:nvSpPr>
          <p:spPr bwMode="auto">
            <a:xfrm flipH="1">
              <a:off x="68" y="2160"/>
              <a:ext cx="91" cy="91"/>
            </a:xfrm>
            <a:prstGeom prst="rect">
              <a:avLst/>
            </a:prstGeom>
            <a:solidFill>
              <a:srgbClr val="DBE5F1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3" name="Rectangle 16"/>
            <p:cNvSpPr>
              <a:spLocks noChangeArrowheads="1"/>
            </p:cNvSpPr>
            <p:nvPr userDrawn="1"/>
          </p:nvSpPr>
          <p:spPr bwMode="auto">
            <a:xfrm>
              <a:off x="0" y="3475"/>
              <a:ext cx="158" cy="146"/>
            </a:xfrm>
            <a:prstGeom prst="rect">
              <a:avLst/>
            </a:prstGeom>
            <a:solidFill>
              <a:srgbClr val="BFBFBF">
                <a:alpha val="50195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4" name="Rectangle 17"/>
            <p:cNvSpPr>
              <a:spLocks noChangeArrowheads="1"/>
            </p:cNvSpPr>
            <p:nvPr userDrawn="1"/>
          </p:nvSpPr>
          <p:spPr bwMode="auto">
            <a:xfrm flipV="1">
              <a:off x="68" y="1888"/>
              <a:ext cx="91" cy="91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5" name="Rectangle 18"/>
            <p:cNvSpPr>
              <a:spLocks noChangeArrowheads="1"/>
            </p:cNvSpPr>
            <p:nvPr userDrawn="1"/>
          </p:nvSpPr>
          <p:spPr bwMode="auto">
            <a:xfrm flipV="1">
              <a:off x="68" y="1038"/>
              <a:ext cx="79" cy="79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6" name="Rectangle 18"/>
            <p:cNvSpPr>
              <a:spLocks noChangeArrowheads="1"/>
            </p:cNvSpPr>
            <p:nvPr userDrawn="1"/>
          </p:nvSpPr>
          <p:spPr bwMode="auto">
            <a:xfrm flipV="1">
              <a:off x="46" y="1570"/>
              <a:ext cx="125" cy="125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7" name="Rectangle 16"/>
            <p:cNvSpPr>
              <a:spLocks noChangeArrowheads="1"/>
            </p:cNvSpPr>
            <p:nvPr userDrawn="1"/>
          </p:nvSpPr>
          <p:spPr bwMode="auto">
            <a:xfrm>
              <a:off x="68" y="346"/>
              <a:ext cx="136" cy="136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8" name="Rectangle 18"/>
            <p:cNvSpPr>
              <a:spLocks noChangeArrowheads="1"/>
            </p:cNvSpPr>
            <p:nvPr userDrawn="1"/>
          </p:nvSpPr>
          <p:spPr bwMode="auto">
            <a:xfrm flipV="1">
              <a:off x="34" y="2353"/>
              <a:ext cx="79" cy="79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9" name="Rectangle 17"/>
            <p:cNvSpPr>
              <a:spLocks noChangeArrowheads="1"/>
            </p:cNvSpPr>
            <p:nvPr userDrawn="1"/>
          </p:nvSpPr>
          <p:spPr bwMode="auto">
            <a:xfrm flipV="1">
              <a:off x="22" y="2795"/>
              <a:ext cx="125" cy="125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30" name="Rectangle 17"/>
            <p:cNvSpPr>
              <a:spLocks noChangeArrowheads="1"/>
            </p:cNvSpPr>
            <p:nvPr userDrawn="1"/>
          </p:nvSpPr>
          <p:spPr bwMode="auto">
            <a:xfrm flipV="1">
              <a:off x="68" y="164"/>
              <a:ext cx="91" cy="91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31" name="Rectangle 9"/>
            <p:cNvSpPr>
              <a:spLocks noChangeArrowheads="1"/>
            </p:cNvSpPr>
            <p:nvPr userDrawn="1"/>
          </p:nvSpPr>
          <p:spPr bwMode="auto">
            <a:xfrm flipH="1">
              <a:off x="113" y="1298"/>
              <a:ext cx="68" cy="68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32" name="Rectangle 9"/>
            <p:cNvSpPr>
              <a:spLocks noChangeArrowheads="1"/>
            </p:cNvSpPr>
            <p:nvPr userDrawn="1"/>
          </p:nvSpPr>
          <p:spPr bwMode="auto">
            <a:xfrm flipH="1">
              <a:off x="68" y="2568"/>
              <a:ext cx="102" cy="102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33" name="Rectangle 18"/>
            <p:cNvSpPr>
              <a:spLocks noChangeArrowheads="1"/>
            </p:cNvSpPr>
            <p:nvPr userDrawn="1"/>
          </p:nvSpPr>
          <p:spPr bwMode="auto">
            <a:xfrm flipV="1">
              <a:off x="68" y="3748"/>
              <a:ext cx="79" cy="79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34" name="Rectangle 9"/>
            <p:cNvSpPr>
              <a:spLocks noChangeArrowheads="1"/>
            </p:cNvSpPr>
            <p:nvPr userDrawn="1"/>
          </p:nvSpPr>
          <p:spPr bwMode="auto">
            <a:xfrm flipH="1">
              <a:off x="113" y="4008"/>
              <a:ext cx="68" cy="68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35" name="Rectangle 17"/>
            <p:cNvSpPr>
              <a:spLocks noChangeArrowheads="1"/>
            </p:cNvSpPr>
            <p:nvPr userDrawn="1"/>
          </p:nvSpPr>
          <p:spPr bwMode="auto">
            <a:xfrm flipV="1">
              <a:off x="68" y="4156"/>
              <a:ext cx="45" cy="45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36" name="Rectangle 17"/>
            <p:cNvSpPr>
              <a:spLocks noChangeArrowheads="1"/>
            </p:cNvSpPr>
            <p:nvPr userDrawn="1"/>
          </p:nvSpPr>
          <p:spPr bwMode="auto">
            <a:xfrm flipV="1">
              <a:off x="68" y="890"/>
              <a:ext cx="45" cy="45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="" xmlns:p14="http://schemas.microsoft.com/office/powerpoint/2010/main" val="3454394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780915" y="2130425"/>
            <a:ext cx="7119070" cy="1375329"/>
          </a:xfr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>
            <a:normAutofit/>
          </a:bodyPr>
          <a:lstStyle>
            <a:lvl1pPr>
              <a:defRPr sz="3600">
                <a:solidFill>
                  <a:srgbClr val="FFFFFF"/>
                </a:solidFill>
              </a:defRPr>
            </a:lvl1pPr>
          </a:lstStyle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2158745" y="3886200"/>
            <a:ext cx="6400800" cy="994565"/>
          </a:xfrm>
        </p:spPr>
        <p:txBody>
          <a:bodyPr>
            <a:normAutofit/>
          </a:bodyPr>
          <a:lstStyle>
            <a:lvl1pPr marL="0" indent="0" algn="ctr">
              <a:buNone/>
              <a:defRPr sz="28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Bac Professionnel Gestion-Administration</a:t>
            </a:r>
            <a:br>
              <a:rPr lang="fr-FR" dirty="0" smtClean="0"/>
            </a:br>
            <a:r>
              <a:rPr lang="fr-FR" dirty="0" smtClean="0"/>
              <a:t>Guide d’accompagnement pédagogique</a:t>
            </a:r>
          </a:p>
        </p:txBody>
      </p:sp>
      <p:pic>
        <p:nvPicPr>
          <p:cNvPr id="7" name="Image 6" descr="imgae.tif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59751" cy="6858000"/>
          </a:xfrm>
          <a:prstGeom prst="rect">
            <a:avLst/>
          </a:prstGeom>
        </p:spPr>
      </p:pic>
      <p:sp>
        <p:nvSpPr>
          <p:cNvPr id="8" name="Sous-titre 2"/>
          <p:cNvSpPr txBox="1">
            <a:spLocks/>
          </p:cNvSpPr>
          <p:nvPr userDrawn="1"/>
        </p:nvSpPr>
        <p:spPr>
          <a:xfrm>
            <a:off x="2158745" y="5073751"/>
            <a:ext cx="6400800" cy="8566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 smtClean="0"/>
              <a:t>Programme National de Pilotage</a:t>
            </a:r>
          </a:p>
          <a:p>
            <a:r>
              <a:rPr lang="fr-FR" sz="2000" dirty="0" smtClean="0"/>
              <a:t>Lyon – 10 &amp; 11 mai 2012</a:t>
            </a:r>
            <a:endParaRPr lang="fr-FR" sz="2000" dirty="0"/>
          </a:p>
        </p:txBody>
      </p:sp>
      <p:pic>
        <p:nvPicPr>
          <p:cNvPr id="9" name="Picture 2" descr="E:\Mes docs\DD_Paris\AL\2010_2011\BTS_SIO\MENJVA_LOGO_Q.gif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651711" y="175931"/>
            <a:ext cx="1206423" cy="1115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807527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081116"/>
            <a:ext cx="8229600" cy="798358"/>
          </a:xfrm>
        </p:spPr>
        <p:txBody>
          <a:bodyPr>
            <a:normAutofit/>
          </a:bodyPr>
          <a:lstStyle>
            <a:lvl1pPr algn="l">
              <a:defRPr sz="3200">
                <a:solidFill>
                  <a:schemeClr val="accent2"/>
                </a:solidFill>
              </a:defRPr>
            </a:lvl1pPr>
          </a:lstStyle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64227"/>
            <a:ext cx="8229600" cy="4525963"/>
          </a:xfrm>
        </p:spPr>
        <p:txBody>
          <a:bodyPr/>
          <a:lstStyle>
            <a:lvl1pPr>
              <a:buClr>
                <a:schemeClr val="accent2"/>
              </a:buClr>
              <a:defRPr sz="2800">
                <a:solidFill>
                  <a:srgbClr val="575D62"/>
                </a:solidFill>
              </a:defRPr>
            </a:lvl1pPr>
            <a:lvl2pPr>
              <a:defRPr>
                <a:solidFill>
                  <a:srgbClr val="575D62"/>
                </a:solidFill>
              </a:defRPr>
            </a:lvl2pPr>
            <a:lvl3pPr>
              <a:defRPr>
                <a:solidFill>
                  <a:srgbClr val="575D62"/>
                </a:solidFill>
              </a:defRPr>
            </a:lvl3pPr>
            <a:lvl4pPr>
              <a:defRPr>
                <a:solidFill>
                  <a:srgbClr val="575D62"/>
                </a:solidFill>
              </a:defRPr>
            </a:lvl4pPr>
            <a:lvl5pPr>
              <a:defRPr>
                <a:solidFill>
                  <a:srgbClr val="575D62"/>
                </a:solidFill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16" name="ZoneTexte 15"/>
          <p:cNvSpPr txBox="1"/>
          <p:nvPr userDrawn="1"/>
        </p:nvSpPr>
        <p:spPr>
          <a:xfrm>
            <a:off x="209821" y="6515639"/>
            <a:ext cx="87636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250238" algn="l"/>
              </a:tabLst>
            </a:pPr>
            <a:r>
              <a:rPr lang="fr-FR" sz="1200" dirty="0" smtClean="0">
                <a:solidFill>
                  <a:srgbClr val="7D868D"/>
                </a:solidFill>
              </a:rPr>
              <a:t>PNP Bac Pro Gestion-Administration</a:t>
            </a:r>
            <a:r>
              <a:rPr lang="fr-FR" sz="1200" baseline="0" dirty="0" smtClean="0">
                <a:solidFill>
                  <a:srgbClr val="7D868D"/>
                </a:solidFill>
              </a:rPr>
              <a:t> – 10 et 11 mai 2012 – Lyon 	</a:t>
            </a:r>
            <a:fld id="{638C2F28-C5FF-814E-BFB0-5EFAF9F83B59}" type="slidenum">
              <a:rPr lang="fr-FR" sz="1200" b="1" baseline="0" smtClean="0">
                <a:solidFill>
                  <a:schemeClr val="accent2"/>
                </a:solidFill>
              </a:rPr>
              <a:pPr>
                <a:tabLst>
                  <a:tab pos="8250238" algn="l"/>
                </a:tabLst>
              </a:pPr>
              <a:t>‹N°›</a:t>
            </a:fld>
            <a:endParaRPr lang="fr-FR" sz="1200" b="1" dirty="0">
              <a:solidFill>
                <a:schemeClr val="accent2"/>
              </a:solidFill>
            </a:endParaRPr>
          </a:p>
        </p:txBody>
      </p:sp>
      <p:sp>
        <p:nvSpPr>
          <p:cNvPr id="17" name="Ellipse 16"/>
          <p:cNvSpPr/>
          <p:nvPr userDrawn="1"/>
        </p:nvSpPr>
        <p:spPr>
          <a:xfrm>
            <a:off x="8438193" y="6506415"/>
            <a:ext cx="388325" cy="341089"/>
          </a:xfrm>
          <a:prstGeom prst="ellipse">
            <a:avLst/>
          </a:prstGeom>
          <a:noFill/>
          <a:ln>
            <a:solidFill>
              <a:srgbClr val="7D868D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8" name="Group 29"/>
          <p:cNvGrpSpPr>
            <a:grpSpLocks/>
          </p:cNvGrpSpPr>
          <p:nvPr userDrawn="1"/>
        </p:nvGrpSpPr>
        <p:grpSpPr bwMode="auto">
          <a:xfrm>
            <a:off x="0" y="260350"/>
            <a:ext cx="323850" cy="6408738"/>
            <a:chOff x="0" y="164"/>
            <a:chExt cx="204" cy="4037"/>
          </a:xfrm>
        </p:grpSpPr>
        <p:sp>
          <p:nvSpPr>
            <p:cNvPr id="19" name="Rectangle 7"/>
            <p:cNvSpPr>
              <a:spLocks noChangeArrowheads="1"/>
            </p:cNvSpPr>
            <p:nvPr userDrawn="1"/>
          </p:nvSpPr>
          <p:spPr bwMode="auto">
            <a:xfrm flipH="1">
              <a:off x="45" y="3022"/>
              <a:ext cx="159" cy="159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0" name="Rectangle 9"/>
            <p:cNvSpPr>
              <a:spLocks noChangeArrowheads="1"/>
            </p:cNvSpPr>
            <p:nvPr userDrawn="1"/>
          </p:nvSpPr>
          <p:spPr bwMode="auto">
            <a:xfrm flipH="1">
              <a:off x="68" y="663"/>
              <a:ext cx="102" cy="102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1" name="Rectangle 11"/>
            <p:cNvSpPr>
              <a:spLocks noChangeArrowheads="1"/>
            </p:cNvSpPr>
            <p:nvPr userDrawn="1"/>
          </p:nvSpPr>
          <p:spPr bwMode="auto">
            <a:xfrm flipH="1">
              <a:off x="0" y="572"/>
              <a:ext cx="68" cy="68"/>
            </a:xfrm>
            <a:prstGeom prst="rect">
              <a:avLst/>
            </a:prstGeom>
            <a:solidFill>
              <a:srgbClr val="DBE5F1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2" name="Rectangle 11"/>
            <p:cNvSpPr>
              <a:spLocks noChangeArrowheads="1"/>
            </p:cNvSpPr>
            <p:nvPr userDrawn="1"/>
          </p:nvSpPr>
          <p:spPr bwMode="auto">
            <a:xfrm flipH="1">
              <a:off x="68" y="2160"/>
              <a:ext cx="91" cy="91"/>
            </a:xfrm>
            <a:prstGeom prst="rect">
              <a:avLst/>
            </a:prstGeom>
            <a:solidFill>
              <a:srgbClr val="DBE5F1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3" name="Rectangle 16"/>
            <p:cNvSpPr>
              <a:spLocks noChangeArrowheads="1"/>
            </p:cNvSpPr>
            <p:nvPr userDrawn="1"/>
          </p:nvSpPr>
          <p:spPr bwMode="auto">
            <a:xfrm>
              <a:off x="0" y="3475"/>
              <a:ext cx="158" cy="146"/>
            </a:xfrm>
            <a:prstGeom prst="rect">
              <a:avLst/>
            </a:prstGeom>
            <a:solidFill>
              <a:srgbClr val="BFBFBF">
                <a:alpha val="50195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4" name="Rectangle 17"/>
            <p:cNvSpPr>
              <a:spLocks noChangeArrowheads="1"/>
            </p:cNvSpPr>
            <p:nvPr userDrawn="1"/>
          </p:nvSpPr>
          <p:spPr bwMode="auto">
            <a:xfrm flipV="1">
              <a:off x="68" y="1888"/>
              <a:ext cx="91" cy="91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5" name="Rectangle 18"/>
            <p:cNvSpPr>
              <a:spLocks noChangeArrowheads="1"/>
            </p:cNvSpPr>
            <p:nvPr userDrawn="1"/>
          </p:nvSpPr>
          <p:spPr bwMode="auto">
            <a:xfrm flipV="1">
              <a:off x="68" y="1038"/>
              <a:ext cx="79" cy="79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6" name="Rectangle 18"/>
            <p:cNvSpPr>
              <a:spLocks noChangeArrowheads="1"/>
            </p:cNvSpPr>
            <p:nvPr userDrawn="1"/>
          </p:nvSpPr>
          <p:spPr bwMode="auto">
            <a:xfrm flipV="1">
              <a:off x="46" y="1570"/>
              <a:ext cx="125" cy="125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7" name="Rectangle 16"/>
            <p:cNvSpPr>
              <a:spLocks noChangeArrowheads="1"/>
            </p:cNvSpPr>
            <p:nvPr userDrawn="1"/>
          </p:nvSpPr>
          <p:spPr bwMode="auto">
            <a:xfrm>
              <a:off x="68" y="346"/>
              <a:ext cx="136" cy="136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8" name="Rectangle 18"/>
            <p:cNvSpPr>
              <a:spLocks noChangeArrowheads="1"/>
            </p:cNvSpPr>
            <p:nvPr userDrawn="1"/>
          </p:nvSpPr>
          <p:spPr bwMode="auto">
            <a:xfrm flipV="1">
              <a:off x="34" y="2353"/>
              <a:ext cx="79" cy="79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9" name="Rectangle 17"/>
            <p:cNvSpPr>
              <a:spLocks noChangeArrowheads="1"/>
            </p:cNvSpPr>
            <p:nvPr userDrawn="1"/>
          </p:nvSpPr>
          <p:spPr bwMode="auto">
            <a:xfrm flipV="1">
              <a:off x="22" y="2795"/>
              <a:ext cx="125" cy="125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30" name="Rectangle 17"/>
            <p:cNvSpPr>
              <a:spLocks noChangeArrowheads="1"/>
            </p:cNvSpPr>
            <p:nvPr userDrawn="1"/>
          </p:nvSpPr>
          <p:spPr bwMode="auto">
            <a:xfrm flipV="1">
              <a:off x="68" y="164"/>
              <a:ext cx="91" cy="91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31" name="Rectangle 9"/>
            <p:cNvSpPr>
              <a:spLocks noChangeArrowheads="1"/>
            </p:cNvSpPr>
            <p:nvPr userDrawn="1"/>
          </p:nvSpPr>
          <p:spPr bwMode="auto">
            <a:xfrm flipH="1">
              <a:off x="113" y="1298"/>
              <a:ext cx="68" cy="68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32" name="Rectangle 9"/>
            <p:cNvSpPr>
              <a:spLocks noChangeArrowheads="1"/>
            </p:cNvSpPr>
            <p:nvPr userDrawn="1"/>
          </p:nvSpPr>
          <p:spPr bwMode="auto">
            <a:xfrm flipH="1">
              <a:off x="68" y="2568"/>
              <a:ext cx="102" cy="102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33" name="Rectangle 18"/>
            <p:cNvSpPr>
              <a:spLocks noChangeArrowheads="1"/>
            </p:cNvSpPr>
            <p:nvPr userDrawn="1"/>
          </p:nvSpPr>
          <p:spPr bwMode="auto">
            <a:xfrm flipV="1">
              <a:off x="68" y="3748"/>
              <a:ext cx="79" cy="79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34" name="Rectangle 9"/>
            <p:cNvSpPr>
              <a:spLocks noChangeArrowheads="1"/>
            </p:cNvSpPr>
            <p:nvPr userDrawn="1"/>
          </p:nvSpPr>
          <p:spPr bwMode="auto">
            <a:xfrm flipH="1">
              <a:off x="113" y="4008"/>
              <a:ext cx="68" cy="68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35" name="Rectangle 17"/>
            <p:cNvSpPr>
              <a:spLocks noChangeArrowheads="1"/>
            </p:cNvSpPr>
            <p:nvPr userDrawn="1"/>
          </p:nvSpPr>
          <p:spPr bwMode="auto">
            <a:xfrm flipV="1">
              <a:off x="68" y="4156"/>
              <a:ext cx="45" cy="45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36" name="Rectangle 17"/>
            <p:cNvSpPr>
              <a:spLocks noChangeArrowheads="1"/>
            </p:cNvSpPr>
            <p:nvPr userDrawn="1"/>
          </p:nvSpPr>
          <p:spPr bwMode="auto">
            <a:xfrm flipV="1">
              <a:off x="68" y="890"/>
              <a:ext cx="45" cy="45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="" xmlns:p14="http://schemas.microsoft.com/office/powerpoint/2010/main" val="442648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solidFill>
                  <a:schemeClr val="accent2"/>
                </a:solidFill>
              </a:defRPr>
            </a:lvl1pPr>
          </a:lstStyle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2"/>
              </a:buClr>
              <a:defRPr>
                <a:solidFill>
                  <a:srgbClr val="575D62"/>
                </a:solidFill>
              </a:defRPr>
            </a:lvl1pPr>
            <a:lvl2pPr>
              <a:defRPr>
                <a:solidFill>
                  <a:srgbClr val="575D62"/>
                </a:solidFill>
              </a:defRPr>
            </a:lvl2pPr>
            <a:lvl3pPr>
              <a:defRPr>
                <a:solidFill>
                  <a:srgbClr val="575D62"/>
                </a:solidFill>
              </a:defRPr>
            </a:lvl3pPr>
            <a:lvl4pPr>
              <a:defRPr>
                <a:solidFill>
                  <a:srgbClr val="575D62"/>
                </a:solidFill>
              </a:defRPr>
            </a:lvl4pPr>
            <a:lvl5pPr>
              <a:defRPr>
                <a:solidFill>
                  <a:srgbClr val="575D62"/>
                </a:solidFill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16" name="ZoneTexte 15"/>
          <p:cNvSpPr txBox="1"/>
          <p:nvPr userDrawn="1"/>
        </p:nvSpPr>
        <p:spPr>
          <a:xfrm>
            <a:off x="209821" y="6515639"/>
            <a:ext cx="87636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250238" algn="l"/>
              </a:tabLst>
            </a:pPr>
            <a:r>
              <a:rPr lang="fr-FR" sz="1200" dirty="0" smtClean="0">
                <a:solidFill>
                  <a:srgbClr val="7D868D"/>
                </a:solidFill>
              </a:rPr>
              <a:t>PNP Bac Pro Gestion-Administration</a:t>
            </a:r>
            <a:r>
              <a:rPr lang="fr-FR" sz="1200" baseline="0" dirty="0" smtClean="0">
                <a:solidFill>
                  <a:srgbClr val="7D868D"/>
                </a:solidFill>
              </a:rPr>
              <a:t> – 10 et 11 mai 2012 – Lyon 	</a:t>
            </a:r>
            <a:fld id="{638C2F28-C5FF-814E-BFB0-5EFAF9F83B59}" type="slidenum">
              <a:rPr lang="fr-FR" sz="1200" b="1" baseline="0" smtClean="0">
                <a:solidFill>
                  <a:schemeClr val="accent2"/>
                </a:solidFill>
              </a:rPr>
              <a:pPr>
                <a:tabLst>
                  <a:tab pos="8250238" algn="l"/>
                </a:tabLst>
              </a:pPr>
              <a:t>‹N°›</a:t>
            </a:fld>
            <a:endParaRPr lang="fr-FR" sz="1200" b="1" dirty="0">
              <a:solidFill>
                <a:schemeClr val="accent2"/>
              </a:solidFill>
            </a:endParaRPr>
          </a:p>
        </p:txBody>
      </p:sp>
      <p:sp>
        <p:nvSpPr>
          <p:cNvPr id="17" name="Ellipse 16"/>
          <p:cNvSpPr/>
          <p:nvPr userDrawn="1"/>
        </p:nvSpPr>
        <p:spPr>
          <a:xfrm>
            <a:off x="8438193" y="6506415"/>
            <a:ext cx="388325" cy="341089"/>
          </a:xfrm>
          <a:prstGeom prst="ellipse">
            <a:avLst/>
          </a:prstGeom>
          <a:noFill/>
          <a:ln>
            <a:solidFill>
              <a:srgbClr val="7D868D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8" name="Group 29"/>
          <p:cNvGrpSpPr>
            <a:grpSpLocks/>
          </p:cNvGrpSpPr>
          <p:nvPr userDrawn="1"/>
        </p:nvGrpSpPr>
        <p:grpSpPr bwMode="auto">
          <a:xfrm>
            <a:off x="0" y="260350"/>
            <a:ext cx="323850" cy="6408738"/>
            <a:chOff x="0" y="164"/>
            <a:chExt cx="204" cy="4037"/>
          </a:xfrm>
        </p:grpSpPr>
        <p:sp>
          <p:nvSpPr>
            <p:cNvPr id="19" name="Rectangle 7"/>
            <p:cNvSpPr>
              <a:spLocks noChangeArrowheads="1"/>
            </p:cNvSpPr>
            <p:nvPr userDrawn="1"/>
          </p:nvSpPr>
          <p:spPr bwMode="auto">
            <a:xfrm flipH="1">
              <a:off x="45" y="3022"/>
              <a:ext cx="159" cy="159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0" name="Rectangle 9"/>
            <p:cNvSpPr>
              <a:spLocks noChangeArrowheads="1"/>
            </p:cNvSpPr>
            <p:nvPr userDrawn="1"/>
          </p:nvSpPr>
          <p:spPr bwMode="auto">
            <a:xfrm flipH="1">
              <a:off x="68" y="663"/>
              <a:ext cx="102" cy="102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1" name="Rectangle 11"/>
            <p:cNvSpPr>
              <a:spLocks noChangeArrowheads="1"/>
            </p:cNvSpPr>
            <p:nvPr userDrawn="1"/>
          </p:nvSpPr>
          <p:spPr bwMode="auto">
            <a:xfrm flipH="1">
              <a:off x="0" y="572"/>
              <a:ext cx="68" cy="68"/>
            </a:xfrm>
            <a:prstGeom prst="rect">
              <a:avLst/>
            </a:prstGeom>
            <a:solidFill>
              <a:srgbClr val="DBE5F1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2" name="Rectangle 11"/>
            <p:cNvSpPr>
              <a:spLocks noChangeArrowheads="1"/>
            </p:cNvSpPr>
            <p:nvPr userDrawn="1"/>
          </p:nvSpPr>
          <p:spPr bwMode="auto">
            <a:xfrm flipH="1">
              <a:off x="68" y="2160"/>
              <a:ext cx="91" cy="91"/>
            </a:xfrm>
            <a:prstGeom prst="rect">
              <a:avLst/>
            </a:prstGeom>
            <a:solidFill>
              <a:srgbClr val="DBE5F1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3" name="Rectangle 16"/>
            <p:cNvSpPr>
              <a:spLocks noChangeArrowheads="1"/>
            </p:cNvSpPr>
            <p:nvPr userDrawn="1"/>
          </p:nvSpPr>
          <p:spPr bwMode="auto">
            <a:xfrm>
              <a:off x="0" y="3475"/>
              <a:ext cx="158" cy="146"/>
            </a:xfrm>
            <a:prstGeom prst="rect">
              <a:avLst/>
            </a:prstGeom>
            <a:solidFill>
              <a:srgbClr val="BFBFBF">
                <a:alpha val="50195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4" name="Rectangle 17"/>
            <p:cNvSpPr>
              <a:spLocks noChangeArrowheads="1"/>
            </p:cNvSpPr>
            <p:nvPr userDrawn="1"/>
          </p:nvSpPr>
          <p:spPr bwMode="auto">
            <a:xfrm flipV="1">
              <a:off x="68" y="1888"/>
              <a:ext cx="91" cy="91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5" name="Rectangle 18"/>
            <p:cNvSpPr>
              <a:spLocks noChangeArrowheads="1"/>
            </p:cNvSpPr>
            <p:nvPr userDrawn="1"/>
          </p:nvSpPr>
          <p:spPr bwMode="auto">
            <a:xfrm flipV="1">
              <a:off x="68" y="1038"/>
              <a:ext cx="79" cy="79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6" name="Rectangle 18"/>
            <p:cNvSpPr>
              <a:spLocks noChangeArrowheads="1"/>
            </p:cNvSpPr>
            <p:nvPr userDrawn="1"/>
          </p:nvSpPr>
          <p:spPr bwMode="auto">
            <a:xfrm flipV="1">
              <a:off x="46" y="1570"/>
              <a:ext cx="125" cy="125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7" name="Rectangle 16"/>
            <p:cNvSpPr>
              <a:spLocks noChangeArrowheads="1"/>
            </p:cNvSpPr>
            <p:nvPr userDrawn="1"/>
          </p:nvSpPr>
          <p:spPr bwMode="auto">
            <a:xfrm>
              <a:off x="68" y="346"/>
              <a:ext cx="136" cy="136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8" name="Rectangle 18"/>
            <p:cNvSpPr>
              <a:spLocks noChangeArrowheads="1"/>
            </p:cNvSpPr>
            <p:nvPr userDrawn="1"/>
          </p:nvSpPr>
          <p:spPr bwMode="auto">
            <a:xfrm flipV="1">
              <a:off x="34" y="2353"/>
              <a:ext cx="79" cy="79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9" name="Rectangle 17"/>
            <p:cNvSpPr>
              <a:spLocks noChangeArrowheads="1"/>
            </p:cNvSpPr>
            <p:nvPr userDrawn="1"/>
          </p:nvSpPr>
          <p:spPr bwMode="auto">
            <a:xfrm flipV="1">
              <a:off x="22" y="2795"/>
              <a:ext cx="125" cy="125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30" name="Rectangle 17"/>
            <p:cNvSpPr>
              <a:spLocks noChangeArrowheads="1"/>
            </p:cNvSpPr>
            <p:nvPr userDrawn="1"/>
          </p:nvSpPr>
          <p:spPr bwMode="auto">
            <a:xfrm flipV="1">
              <a:off x="68" y="164"/>
              <a:ext cx="91" cy="91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31" name="Rectangle 9"/>
            <p:cNvSpPr>
              <a:spLocks noChangeArrowheads="1"/>
            </p:cNvSpPr>
            <p:nvPr userDrawn="1"/>
          </p:nvSpPr>
          <p:spPr bwMode="auto">
            <a:xfrm flipH="1">
              <a:off x="113" y="1298"/>
              <a:ext cx="68" cy="68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32" name="Rectangle 9"/>
            <p:cNvSpPr>
              <a:spLocks noChangeArrowheads="1"/>
            </p:cNvSpPr>
            <p:nvPr userDrawn="1"/>
          </p:nvSpPr>
          <p:spPr bwMode="auto">
            <a:xfrm flipH="1">
              <a:off x="68" y="2568"/>
              <a:ext cx="102" cy="102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33" name="Rectangle 18"/>
            <p:cNvSpPr>
              <a:spLocks noChangeArrowheads="1"/>
            </p:cNvSpPr>
            <p:nvPr userDrawn="1"/>
          </p:nvSpPr>
          <p:spPr bwMode="auto">
            <a:xfrm flipV="1">
              <a:off x="68" y="3748"/>
              <a:ext cx="79" cy="79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34" name="Rectangle 9"/>
            <p:cNvSpPr>
              <a:spLocks noChangeArrowheads="1"/>
            </p:cNvSpPr>
            <p:nvPr userDrawn="1"/>
          </p:nvSpPr>
          <p:spPr bwMode="auto">
            <a:xfrm flipH="1">
              <a:off x="113" y="4008"/>
              <a:ext cx="68" cy="68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35" name="Rectangle 17"/>
            <p:cNvSpPr>
              <a:spLocks noChangeArrowheads="1"/>
            </p:cNvSpPr>
            <p:nvPr userDrawn="1"/>
          </p:nvSpPr>
          <p:spPr bwMode="auto">
            <a:xfrm flipV="1">
              <a:off x="68" y="4156"/>
              <a:ext cx="45" cy="45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36" name="Rectangle 17"/>
            <p:cNvSpPr>
              <a:spLocks noChangeArrowheads="1"/>
            </p:cNvSpPr>
            <p:nvPr userDrawn="1"/>
          </p:nvSpPr>
          <p:spPr bwMode="auto">
            <a:xfrm flipV="1">
              <a:off x="68" y="890"/>
              <a:ext cx="45" cy="45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="" xmlns:p14="http://schemas.microsoft.com/office/powerpoint/2010/main" val="4156438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>
                <a:solidFill>
                  <a:schemeClr val="accent2"/>
                </a:solidFill>
              </a:defRPr>
            </a:lvl1pPr>
          </a:lstStyle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buClr>
                <a:schemeClr val="accent2"/>
              </a:buClr>
              <a:defRPr sz="2800">
                <a:solidFill>
                  <a:srgbClr val="5F606A"/>
                </a:solidFill>
              </a:defRPr>
            </a:lvl1pPr>
            <a:lvl2pPr>
              <a:buClr>
                <a:schemeClr val="accent2"/>
              </a:buClr>
              <a:defRPr sz="2400">
                <a:solidFill>
                  <a:srgbClr val="5F606A"/>
                </a:solidFill>
              </a:defRPr>
            </a:lvl2pPr>
            <a:lvl3pPr>
              <a:buClr>
                <a:schemeClr val="accent2"/>
              </a:buClr>
              <a:defRPr sz="2000">
                <a:solidFill>
                  <a:srgbClr val="5F606A"/>
                </a:solidFill>
              </a:defRPr>
            </a:lvl3pPr>
            <a:lvl4pPr>
              <a:buClr>
                <a:schemeClr val="accent2"/>
              </a:buClr>
              <a:defRPr sz="1800">
                <a:solidFill>
                  <a:srgbClr val="5F606A"/>
                </a:solidFill>
              </a:defRPr>
            </a:lvl4pPr>
            <a:lvl5pPr>
              <a:buClr>
                <a:schemeClr val="accent2"/>
              </a:buClr>
              <a:defRPr sz="1800">
                <a:solidFill>
                  <a:srgbClr val="5F606A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buClr>
                <a:schemeClr val="accent2"/>
              </a:buClr>
              <a:defRPr sz="2800">
                <a:solidFill>
                  <a:srgbClr val="5F606A"/>
                </a:solidFill>
              </a:defRPr>
            </a:lvl1pPr>
            <a:lvl2pPr>
              <a:buClr>
                <a:schemeClr val="accent2"/>
              </a:buClr>
              <a:defRPr sz="2400">
                <a:solidFill>
                  <a:srgbClr val="5F606A"/>
                </a:solidFill>
              </a:defRPr>
            </a:lvl2pPr>
            <a:lvl3pPr>
              <a:buClr>
                <a:schemeClr val="accent2"/>
              </a:buClr>
              <a:defRPr sz="2000">
                <a:solidFill>
                  <a:srgbClr val="5F606A"/>
                </a:solidFill>
              </a:defRPr>
            </a:lvl3pPr>
            <a:lvl4pPr>
              <a:buClr>
                <a:schemeClr val="accent2"/>
              </a:buClr>
              <a:defRPr sz="1800">
                <a:solidFill>
                  <a:srgbClr val="5F606A"/>
                </a:solidFill>
              </a:defRPr>
            </a:lvl4pPr>
            <a:lvl5pPr>
              <a:buClr>
                <a:schemeClr val="accent2"/>
              </a:buClr>
              <a:defRPr sz="1800">
                <a:solidFill>
                  <a:srgbClr val="5F606A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DBE1-E601-414A-B670-A106D9977459}" type="datetimeFigureOut">
              <a:rPr lang="fr-FR" smtClean="0"/>
              <a:pPr/>
              <a:t>13/05/2012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4738F-FD48-4342-B1B3-D146245F08F2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8" name="Group 29"/>
          <p:cNvGrpSpPr>
            <a:grpSpLocks/>
          </p:cNvGrpSpPr>
          <p:nvPr userDrawn="1"/>
        </p:nvGrpSpPr>
        <p:grpSpPr bwMode="auto">
          <a:xfrm>
            <a:off x="0" y="260350"/>
            <a:ext cx="323850" cy="6408738"/>
            <a:chOff x="0" y="164"/>
            <a:chExt cx="204" cy="4037"/>
          </a:xfrm>
        </p:grpSpPr>
        <p:sp>
          <p:nvSpPr>
            <p:cNvPr id="9" name="Rectangle 7"/>
            <p:cNvSpPr>
              <a:spLocks noChangeArrowheads="1"/>
            </p:cNvSpPr>
            <p:nvPr userDrawn="1"/>
          </p:nvSpPr>
          <p:spPr bwMode="auto">
            <a:xfrm flipH="1">
              <a:off x="45" y="3022"/>
              <a:ext cx="159" cy="159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0" name="Rectangle 9"/>
            <p:cNvSpPr>
              <a:spLocks noChangeArrowheads="1"/>
            </p:cNvSpPr>
            <p:nvPr userDrawn="1"/>
          </p:nvSpPr>
          <p:spPr bwMode="auto">
            <a:xfrm flipH="1">
              <a:off x="68" y="663"/>
              <a:ext cx="102" cy="102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1" name="Rectangle 11"/>
            <p:cNvSpPr>
              <a:spLocks noChangeArrowheads="1"/>
            </p:cNvSpPr>
            <p:nvPr userDrawn="1"/>
          </p:nvSpPr>
          <p:spPr bwMode="auto">
            <a:xfrm flipH="1">
              <a:off x="0" y="572"/>
              <a:ext cx="68" cy="68"/>
            </a:xfrm>
            <a:prstGeom prst="rect">
              <a:avLst/>
            </a:prstGeom>
            <a:solidFill>
              <a:srgbClr val="DBE5F1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2" name="Rectangle 11"/>
            <p:cNvSpPr>
              <a:spLocks noChangeArrowheads="1"/>
            </p:cNvSpPr>
            <p:nvPr userDrawn="1"/>
          </p:nvSpPr>
          <p:spPr bwMode="auto">
            <a:xfrm flipH="1">
              <a:off x="68" y="2160"/>
              <a:ext cx="91" cy="91"/>
            </a:xfrm>
            <a:prstGeom prst="rect">
              <a:avLst/>
            </a:prstGeom>
            <a:solidFill>
              <a:srgbClr val="DBE5F1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3" name="Rectangle 16"/>
            <p:cNvSpPr>
              <a:spLocks noChangeArrowheads="1"/>
            </p:cNvSpPr>
            <p:nvPr userDrawn="1"/>
          </p:nvSpPr>
          <p:spPr bwMode="auto">
            <a:xfrm>
              <a:off x="0" y="3475"/>
              <a:ext cx="158" cy="146"/>
            </a:xfrm>
            <a:prstGeom prst="rect">
              <a:avLst/>
            </a:prstGeom>
            <a:solidFill>
              <a:srgbClr val="BFBFBF">
                <a:alpha val="50195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4" name="Rectangle 17"/>
            <p:cNvSpPr>
              <a:spLocks noChangeArrowheads="1"/>
            </p:cNvSpPr>
            <p:nvPr userDrawn="1"/>
          </p:nvSpPr>
          <p:spPr bwMode="auto">
            <a:xfrm flipV="1">
              <a:off x="68" y="1888"/>
              <a:ext cx="91" cy="91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5" name="Rectangle 18"/>
            <p:cNvSpPr>
              <a:spLocks noChangeArrowheads="1"/>
            </p:cNvSpPr>
            <p:nvPr userDrawn="1"/>
          </p:nvSpPr>
          <p:spPr bwMode="auto">
            <a:xfrm flipV="1">
              <a:off x="68" y="1038"/>
              <a:ext cx="79" cy="79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6" name="Rectangle 18"/>
            <p:cNvSpPr>
              <a:spLocks noChangeArrowheads="1"/>
            </p:cNvSpPr>
            <p:nvPr userDrawn="1"/>
          </p:nvSpPr>
          <p:spPr bwMode="auto">
            <a:xfrm flipV="1">
              <a:off x="46" y="1570"/>
              <a:ext cx="125" cy="125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7" name="Rectangle 16"/>
            <p:cNvSpPr>
              <a:spLocks noChangeArrowheads="1"/>
            </p:cNvSpPr>
            <p:nvPr userDrawn="1"/>
          </p:nvSpPr>
          <p:spPr bwMode="auto">
            <a:xfrm>
              <a:off x="68" y="346"/>
              <a:ext cx="136" cy="136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8" name="Rectangle 18"/>
            <p:cNvSpPr>
              <a:spLocks noChangeArrowheads="1"/>
            </p:cNvSpPr>
            <p:nvPr userDrawn="1"/>
          </p:nvSpPr>
          <p:spPr bwMode="auto">
            <a:xfrm flipV="1">
              <a:off x="34" y="2353"/>
              <a:ext cx="79" cy="79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auto">
            <a:xfrm flipV="1">
              <a:off x="22" y="2795"/>
              <a:ext cx="125" cy="125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0" name="Rectangle 17"/>
            <p:cNvSpPr>
              <a:spLocks noChangeArrowheads="1"/>
            </p:cNvSpPr>
            <p:nvPr userDrawn="1"/>
          </p:nvSpPr>
          <p:spPr bwMode="auto">
            <a:xfrm flipV="1">
              <a:off x="68" y="164"/>
              <a:ext cx="91" cy="91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1" name="Rectangle 9"/>
            <p:cNvSpPr>
              <a:spLocks noChangeArrowheads="1"/>
            </p:cNvSpPr>
            <p:nvPr userDrawn="1"/>
          </p:nvSpPr>
          <p:spPr bwMode="auto">
            <a:xfrm flipH="1">
              <a:off x="113" y="1298"/>
              <a:ext cx="68" cy="68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2" name="Rectangle 9"/>
            <p:cNvSpPr>
              <a:spLocks noChangeArrowheads="1"/>
            </p:cNvSpPr>
            <p:nvPr userDrawn="1"/>
          </p:nvSpPr>
          <p:spPr bwMode="auto">
            <a:xfrm flipH="1">
              <a:off x="68" y="2568"/>
              <a:ext cx="102" cy="102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3" name="Rectangle 18"/>
            <p:cNvSpPr>
              <a:spLocks noChangeArrowheads="1"/>
            </p:cNvSpPr>
            <p:nvPr userDrawn="1"/>
          </p:nvSpPr>
          <p:spPr bwMode="auto">
            <a:xfrm flipV="1">
              <a:off x="68" y="3748"/>
              <a:ext cx="79" cy="79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4" name="Rectangle 9"/>
            <p:cNvSpPr>
              <a:spLocks noChangeArrowheads="1"/>
            </p:cNvSpPr>
            <p:nvPr userDrawn="1"/>
          </p:nvSpPr>
          <p:spPr bwMode="auto">
            <a:xfrm flipH="1">
              <a:off x="113" y="4008"/>
              <a:ext cx="68" cy="68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5" name="Rectangle 17"/>
            <p:cNvSpPr>
              <a:spLocks noChangeArrowheads="1"/>
            </p:cNvSpPr>
            <p:nvPr userDrawn="1"/>
          </p:nvSpPr>
          <p:spPr bwMode="auto">
            <a:xfrm flipV="1">
              <a:off x="68" y="4156"/>
              <a:ext cx="45" cy="45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6" name="Rectangle 17"/>
            <p:cNvSpPr>
              <a:spLocks noChangeArrowheads="1"/>
            </p:cNvSpPr>
            <p:nvPr userDrawn="1"/>
          </p:nvSpPr>
          <p:spPr bwMode="auto">
            <a:xfrm flipV="1">
              <a:off x="68" y="890"/>
              <a:ext cx="45" cy="45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="" xmlns:p14="http://schemas.microsoft.com/office/powerpoint/2010/main" val="3056342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>
                <a:solidFill>
                  <a:schemeClr val="accent2"/>
                </a:solidFill>
              </a:defRPr>
            </a:lvl1pPr>
          </a:lstStyle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5F606A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solidFill>
                  <a:srgbClr val="5F606A"/>
                </a:solidFill>
              </a:defRPr>
            </a:lvl1pPr>
            <a:lvl2pPr>
              <a:defRPr sz="2000">
                <a:solidFill>
                  <a:srgbClr val="5F606A"/>
                </a:solidFill>
              </a:defRPr>
            </a:lvl2pPr>
            <a:lvl3pPr>
              <a:defRPr sz="1800">
                <a:solidFill>
                  <a:srgbClr val="5F606A"/>
                </a:solidFill>
              </a:defRPr>
            </a:lvl3pPr>
            <a:lvl4pPr>
              <a:defRPr sz="1600">
                <a:solidFill>
                  <a:srgbClr val="5F606A"/>
                </a:solidFill>
              </a:defRPr>
            </a:lvl4pPr>
            <a:lvl5pPr>
              <a:defRPr sz="1600">
                <a:solidFill>
                  <a:srgbClr val="5F606A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5F606A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rgbClr val="5F606A"/>
                </a:solidFill>
              </a:defRPr>
            </a:lvl1pPr>
            <a:lvl2pPr>
              <a:defRPr sz="2000">
                <a:solidFill>
                  <a:srgbClr val="5F606A"/>
                </a:solidFill>
              </a:defRPr>
            </a:lvl2pPr>
            <a:lvl3pPr>
              <a:defRPr sz="1800">
                <a:solidFill>
                  <a:srgbClr val="5F606A"/>
                </a:solidFill>
              </a:defRPr>
            </a:lvl3pPr>
            <a:lvl4pPr>
              <a:defRPr sz="1600">
                <a:solidFill>
                  <a:srgbClr val="5F606A"/>
                </a:solidFill>
              </a:defRPr>
            </a:lvl4pPr>
            <a:lvl5pPr>
              <a:defRPr sz="1600">
                <a:solidFill>
                  <a:srgbClr val="5F606A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DBE1-E601-414A-B670-A106D9977459}" type="datetimeFigureOut">
              <a:rPr lang="fr-FR" smtClean="0"/>
              <a:pPr/>
              <a:t>13/05/2012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4738F-FD48-4342-B1B3-D146245F08F2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10" name="Group 29"/>
          <p:cNvGrpSpPr>
            <a:grpSpLocks/>
          </p:cNvGrpSpPr>
          <p:nvPr userDrawn="1"/>
        </p:nvGrpSpPr>
        <p:grpSpPr bwMode="auto">
          <a:xfrm>
            <a:off x="0" y="260350"/>
            <a:ext cx="323850" cy="6408738"/>
            <a:chOff x="0" y="164"/>
            <a:chExt cx="204" cy="4037"/>
          </a:xfrm>
        </p:grpSpPr>
        <p:sp>
          <p:nvSpPr>
            <p:cNvPr id="11" name="Rectangle 7"/>
            <p:cNvSpPr>
              <a:spLocks noChangeArrowheads="1"/>
            </p:cNvSpPr>
            <p:nvPr userDrawn="1"/>
          </p:nvSpPr>
          <p:spPr bwMode="auto">
            <a:xfrm flipH="1">
              <a:off x="45" y="3022"/>
              <a:ext cx="159" cy="159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2" name="Rectangle 9"/>
            <p:cNvSpPr>
              <a:spLocks noChangeArrowheads="1"/>
            </p:cNvSpPr>
            <p:nvPr userDrawn="1"/>
          </p:nvSpPr>
          <p:spPr bwMode="auto">
            <a:xfrm flipH="1">
              <a:off x="68" y="663"/>
              <a:ext cx="102" cy="102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auto">
            <a:xfrm flipH="1">
              <a:off x="0" y="572"/>
              <a:ext cx="68" cy="68"/>
            </a:xfrm>
            <a:prstGeom prst="rect">
              <a:avLst/>
            </a:prstGeom>
            <a:solidFill>
              <a:srgbClr val="DBE5F1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4" name="Rectangle 11"/>
            <p:cNvSpPr>
              <a:spLocks noChangeArrowheads="1"/>
            </p:cNvSpPr>
            <p:nvPr userDrawn="1"/>
          </p:nvSpPr>
          <p:spPr bwMode="auto">
            <a:xfrm flipH="1">
              <a:off x="68" y="2160"/>
              <a:ext cx="91" cy="91"/>
            </a:xfrm>
            <a:prstGeom prst="rect">
              <a:avLst/>
            </a:prstGeom>
            <a:solidFill>
              <a:srgbClr val="DBE5F1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5" name="Rectangle 16"/>
            <p:cNvSpPr>
              <a:spLocks noChangeArrowheads="1"/>
            </p:cNvSpPr>
            <p:nvPr userDrawn="1"/>
          </p:nvSpPr>
          <p:spPr bwMode="auto">
            <a:xfrm>
              <a:off x="0" y="3475"/>
              <a:ext cx="158" cy="146"/>
            </a:xfrm>
            <a:prstGeom prst="rect">
              <a:avLst/>
            </a:prstGeom>
            <a:solidFill>
              <a:srgbClr val="BFBFBF">
                <a:alpha val="50195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6" name="Rectangle 17"/>
            <p:cNvSpPr>
              <a:spLocks noChangeArrowheads="1"/>
            </p:cNvSpPr>
            <p:nvPr userDrawn="1"/>
          </p:nvSpPr>
          <p:spPr bwMode="auto">
            <a:xfrm flipV="1">
              <a:off x="68" y="1888"/>
              <a:ext cx="91" cy="91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7" name="Rectangle 18"/>
            <p:cNvSpPr>
              <a:spLocks noChangeArrowheads="1"/>
            </p:cNvSpPr>
            <p:nvPr userDrawn="1"/>
          </p:nvSpPr>
          <p:spPr bwMode="auto">
            <a:xfrm flipV="1">
              <a:off x="68" y="1038"/>
              <a:ext cx="79" cy="79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8" name="Rectangle 18"/>
            <p:cNvSpPr>
              <a:spLocks noChangeArrowheads="1"/>
            </p:cNvSpPr>
            <p:nvPr userDrawn="1"/>
          </p:nvSpPr>
          <p:spPr bwMode="auto">
            <a:xfrm flipV="1">
              <a:off x="46" y="1570"/>
              <a:ext cx="125" cy="125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9" name="Rectangle 16"/>
            <p:cNvSpPr>
              <a:spLocks noChangeArrowheads="1"/>
            </p:cNvSpPr>
            <p:nvPr userDrawn="1"/>
          </p:nvSpPr>
          <p:spPr bwMode="auto">
            <a:xfrm>
              <a:off x="68" y="346"/>
              <a:ext cx="136" cy="136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auto">
            <a:xfrm flipV="1">
              <a:off x="34" y="2353"/>
              <a:ext cx="79" cy="79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1" name="Rectangle 17"/>
            <p:cNvSpPr>
              <a:spLocks noChangeArrowheads="1"/>
            </p:cNvSpPr>
            <p:nvPr userDrawn="1"/>
          </p:nvSpPr>
          <p:spPr bwMode="auto">
            <a:xfrm flipV="1">
              <a:off x="22" y="2795"/>
              <a:ext cx="125" cy="125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2" name="Rectangle 17"/>
            <p:cNvSpPr>
              <a:spLocks noChangeArrowheads="1"/>
            </p:cNvSpPr>
            <p:nvPr userDrawn="1"/>
          </p:nvSpPr>
          <p:spPr bwMode="auto">
            <a:xfrm flipV="1">
              <a:off x="68" y="164"/>
              <a:ext cx="91" cy="91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3" name="Rectangle 9"/>
            <p:cNvSpPr>
              <a:spLocks noChangeArrowheads="1"/>
            </p:cNvSpPr>
            <p:nvPr userDrawn="1"/>
          </p:nvSpPr>
          <p:spPr bwMode="auto">
            <a:xfrm flipH="1">
              <a:off x="113" y="1298"/>
              <a:ext cx="68" cy="68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4" name="Rectangle 9"/>
            <p:cNvSpPr>
              <a:spLocks noChangeArrowheads="1"/>
            </p:cNvSpPr>
            <p:nvPr userDrawn="1"/>
          </p:nvSpPr>
          <p:spPr bwMode="auto">
            <a:xfrm flipH="1">
              <a:off x="68" y="2568"/>
              <a:ext cx="102" cy="102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5" name="Rectangle 18"/>
            <p:cNvSpPr>
              <a:spLocks noChangeArrowheads="1"/>
            </p:cNvSpPr>
            <p:nvPr userDrawn="1"/>
          </p:nvSpPr>
          <p:spPr bwMode="auto">
            <a:xfrm flipV="1">
              <a:off x="68" y="3748"/>
              <a:ext cx="79" cy="79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6" name="Rectangle 9"/>
            <p:cNvSpPr>
              <a:spLocks noChangeArrowheads="1"/>
            </p:cNvSpPr>
            <p:nvPr userDrawn="1"/>
          </p:nvSpPr>
          <p:spPr bwMode="auto">
            <a:xfrm flipH="1">
              <a:off x="113" y="4008"/>
              <a:ext cx="68" cy="68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7" name="Rectangle 17"/>
            <p:cNvSpPr>
              <a:spLocks noChangeArrowheads="1"/>
            </p:cNvSpPr>
            <p:nvPr userDrawn="1"/>
          </p:nvSpPr>
          <p:spPr bwMode="auto">
            <a:xfrm flipV="1">
              <a:off x="68" y="4156"/>
              <a:ext cx="45" cy="45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8" name="Rectangle 17"/>
            <p:cNvSpPr>
              <a:spLocks noChangeArrowheads="1"/>
            </p:cNvSpPr>
            <p:nvPr userDrawn="1"/>
          </p:nvSpPr>
          <p:spPr bwMode="auto">
            <a:xfrm flipV="1">
              <a:off x="68" y="890"/>
              <a:ext cx="45" cy="45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="" xmlns:p14="http://schemas.microsoft.com/office/powerpoint/2010/main" val="2689329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>
                <a:solidFill>
                  <a:schemeClr val="accent2"/>
                </a:solidFill>
              </a:defRPr>
            </a:lvl1pPr>
          </a:lstStyle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DBE1-E601-414A-B670-A106D9977459}" type="datetimeFigureOut">
              <a:rPr lang="fr-FR" smtClean="0"/>
              <a:pPr/>
              <a:t>13/05/2012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4738F-FD48-4342-B1B3-D146245F08F2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6" name="Group 29"/>
          <p:cNvGrpSpPr>
            <a:grpSpLocks/>
          </p:cNvGrpSpPr>
          <p:nvPr userDrawn="1"/>
        </p:nvGrpSpPr>
        <p:grpSpPr bwMode="auto">
          <a:xfrm>
            <a:off x="0" y="260350"/>
            <a:ext cx="323850" cy="6408738"/>
            <a:chOff x="0" y="164"/>
            <a:chExt cx="204" cy="4037"/>
          </a:xfrm>
        </p:grpSpPr>
        <p:sp>
          <p:nvSpPr>
            <p:cNvPr id="7" name="Rectangle 7"/>
            <p:cNvSpPr>
              <a:spLocks noChangeArrowheads="1"/>
            </p:cNvSpPr>
            <p:nvPr userDrawn="1"/>
          </p:nvSpPr>
          <p:spPr bwMode="auto">
            <a:xfrm flipH="1">
              <a:off x="45" y="3022"/>
              <a:ext cx="159" cy="159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8" name="Rectangle 9"/>
            <p:cNvSpPr>
              <a:spLocks noChangeArrowheads="1"/>
            </p:cNvSpPr>
            <p:nvPr userDrawn="1"/>
          </p:nvSpPr>
          <p:spPr bwMode="auto">
            <a:xfrm flipH="1">
              <a:off x="68" y="663"/>
              <a:ext cx="102" cy="102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9" name="Rectangle 11"/>
            <p:cNvSpPr>
              <a:spLocks noChangeArrowheads="1"/>
            </p:cNvSpPr>
            <p:nvPr userDrawn="1"/>
          </p:nvSpPr>
          <p:spPr bwMode="auto">
            <a:xfrm flipH="1">
              <a:off x="0" y="572"/>
              <a:ext cx="68" cy="68"/>
            </a:xfrm>
            <a:prstGeom prst="rect">
              <a:avLst/>
            </a:prstGeom>
            <a:solidFill>
              <a:srgbClr val="DBE5F1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0" name="Rectangle 11"/>
            <p:cNvSpPr>
              <a:spLocks noChangeArrowheads="1"/>
            </p:cNvSpPr>
            <p:nvPr userDrawn="1"/>
          </p:nvSpPr>
          <p:spPr bwMode="auto">
            <a:xfrm flipH="1">
              <a:off x="68" y="2160"/>
              <a:ext cx="91" cy="91"/>
            </a:xfrm>
            <a:prstGeom prst="rect">
              <a:avLst/>
            </a:prstGeom>
            <a:solidFill>
              <a:srgbClr val="DBE5F1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1" name="Rectangle 16"/>
            <p:cNvSpPr>
              <a:spLocks noChangeArrowheads="1"/>
            </p:cNvSpPr>
            <p:nvPr userDrawn="1"/>
          </p:nvSpPr>
          <p:spPr bwMode="auto">
            <a:xfrm>
              <a:off x="0" y="3475"/>
              <a:ext cx="158" cy="146"/>
            </a:xfrm>
            <a:prstGeom prst="rect">
              <a:avLst/>
            </a:prstGeom>
            <a:solidFill>
              <a:srgbClr val="BFBFBF">
                <a:alpha val="50195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2" name="Rectangle 17"/>
            <p:cNvSpPr>
              <a:spLocks noChangeArrowheads="1"/>
            </p:cNvSpPr>
            <p:nvPr userDrawn="1"/>
          </p:nvSpPr>
          <p:spPr bwMode="auto">
            <a:xfrm flipV="1">
              <a:off x="68" y="1888"/>
              <a:ext cx="91" cy="91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3" name="Rectangle 18"/>
            <p:cNvSpPr>
              <a:spLocks noChangeArrowheads="1"/>
            </p:cNvSpPr>
            <p:nvPr userDrawn="1"/>
          </p:nvSpPr>
          <p:spPr bwMode="auto">
            <a:xfrm flipV="1">
              <a:off x="68" y="1038"/>
              <a:ext cx="79" cy="79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4" name="Rectangle 18"/>
            <p:cNvSpPr>
              <a:spLocks noChangeArrowheads="1"/>
            </p:cNvSpPr>
            <p:nvPr userDrawn="1"/>
          </p:nvSpPr>
          <p:spPr bwMode="auto">
            <a:xfrm flipV="1">
              <a:off x="46" y="1570"/>
              <a:ext cx="125" cy="125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5" name="Rectangle 16"/>
            <p:cNvSpPr>
              <a:spLocks noChangeArrowheads="1"/>
            </p:cNvSpPr>
            <p:nvPr userDrawn="1"/>
          </p:nvSpPr>
          <p:spPr bwMode="auto">
            <a:xfrm>
              <a:off x="68" y="346"/>
              <a:ext cx="136" cy="136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6" name="Rectangle 18"/>
            <p:cNvSpPr>
              <a:spLocks noChangeArrowheads="1"/>
            </p:cNvSpPr>
            <p:nvPr userDrawn="1"/>
          </p:nvSpPr>
          <p:spPr bwMode="auto">
            <a:xfrm flipV="1">
              <a:off x="34" y="2353"/>
              <a:ext cx="79" cy="79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7" name="Rectangle 17"/>
            <p:cNvSpPr>
              <a:spLocks noChangeArrowheads="1"/>
            </p:cNvSpPr>
            <p:nvPr userDrawn="1"/>
          </p:nvSpPr>
          <p:spPr bwMode="auto">
            <a:xfrm flipV="1">
              <a:off x="22" y="2795"/>
              <a:ext cx="125" cy="125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8" name="Rectangle 17"/>
            <p:cNvSpPr>
              <a:spLocks noChangeArrowheads="1"/>
            </p:cNvSpPr>
            <p:nvPr userDrawn="1"/>
          </p:nvSpPr>
          <p:spPr bwMode="auto">
            <a:xfrm flipV="1">
              <a:off x="68" y="164"/>
              <a:ext cx="91" cy="91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9" name="Rectangle 9"/>
            <p:cNvSpPr>
              <a:spLocks noChangeArrowheads="1"/>
            </p:cNvSpPr>
            <p:nvPr userDrawn="1"/>
          </p:nvSpPr>
          <p:spPr bwMode="auto">
            <a:xfrm flipH="1">
              <a:off x="113" y="1298"/>
              <a:ext cx="68" cy="68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0" name="Rectangle 9"/>
            <p:cNvSpPr>
              <a:spLocks noChangeArrowheads="1"/>
            </p:cNvSpPr>
            <p:nvPr userDrawn="1"/>
          </p:nvSpPr>
          <p:spPr bwMode="auto">
            <a:xfrm flipH="1">
              <a:off x="68" y="2568"/>
              <a:ext cx="102" cy="102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1" name="Rectangle 18"/>
            <p:cNvSpPr>
              <a:spLocks noChangeArrowheads="1"/>
            </p:cNvSpPr>
            <p:nvPr userDrawn="1"/>
          </p:nvSpPr>
          <p:spPr bwMode="auto">
            <a:xfrm flipV="1">
              <a:off x="68" y="3748"/>
              <a:ext cx="79" cy="79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2" name="Rectangle 9"/>
            <p:cNvSpPr>
              <a:spLocks noChangeArrowheads="1"/>
            </p:cNvSpPr>
            <p:nvPr userDrawn="1"/>
          </p:nvSpPr>
          <p:spPr bwMode="auto">
            <a:xfrm flipH="1">
              <a:off x="113" y="4008"/>
              <a:ext cx="68" cy="68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3" name="Rectangle 17"/>
            <p:cNvSpPr>
              <a:spLocks noChangeArrowheads="1"/>
            </p:cNvSpPr>
            <p:nvPr userDrawn="1"/>
          </p:nvSpPr>
          <p:spPr bwMode="auto">
            <a:xfrm flipV="1">
              <a:off x="68" y="4156"/>
              <a:ext cx="45" cy="45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4" name="Rectangle 17"/>
            <p:cNvSpPr>
              <a:spLocks noChangeArrowheads="1"/>
            </p:cNvSpPr>
            <p:nvPr userDrawn="1"/>
          </p:nvSpPr>
          <p:spPr bwMode="auto">
            <a:xfrm flipV="1">
              <a:off x="68" y="890"/>
              <a:ext cx="45" cy="45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="" xmlns:p14="http://schemas.microsoft.com/office/powerpoint/2010/main" val="455370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DBE1-E601-414A-B670-A106D9977459}" type="datetimeFigureOut">
              <a:rPr lang="fr-FR" smtClean="0"/>
              <a:pPr/>
              <a:t>13/05/2012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4738F-FD48-4342-B1B3-D146245F08F2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5" name="Group 29"/>
          <p:cNvGrpSpPr>
            <a:grpSpLocks/>
          </p:cNvGrpSpPr>
          <p:nvPr userDrawn="1"/>
        </p:nvGrpSpPr>
        <p:grpSpPr bwMode="auto">
          <a:xfrm>
            <a:off x="0" y="260350"/>
            <a:ext cx="323850" cy="6408738"/>
            <a:chOff x="0" y="164"/>
            <a:chExt cx="204" cy="4037"/>
          </a:xfrm>
        </p:grpSpPr>
        <p:sp>
          <p:nvSpPr>
            <p:cNvPr id="6" name="Rectangle 7"/>
            <p:cNvSpPr>
              <a:spLocks noChangeArrowheads="1"/>
            </p:cNvSpPr>
            <p:nvPr userDrawn="1"/>
          </p:nvSpPr>
          <p:spPr bwMode="auto">
            <a:xfrm flipH="1">
              <a:off x="45" y="3022"/>
              <a:ext cx="159" cy="159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7" name="Rectangle 9"/>
            <p:cNvSpPr>
              <a:spLocks noChangeArrowheads="1"/>
            </p:cNvSpPr>
            <p:nvPr userDrawn="1"/>
          </p:nvSpPr>
          <p:spPr bwMode="auto">
            <a:xfrm flipH="1">
              <a:off x="68" y="663"/>
              <a:ext cx="102" cy="102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8" name="Rectangle 11"/>
            <p:cNvSpPr>
              <a:spLocks noChangeArrowheads="1"/>
            </p:cNvSpPr>
            <p:nvPr userDrawn="1"/>
          </p:nvSpPr>
          <p:spPr bwMode="auto">
            <a:xfrm flipH="1">
              <a:off x="0" y="572"/>
              <a:ext cx="68" cy="68"/>
            </a:xfrm>
            <a:prstGeom prst="rect">
              <a:avLst/>
            </a:prstGeom>
            <a:solidFill>
              <a:srgbClr val="DBE5F1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9" name="Rectangle 11"/>
            <p:cNvSpPr>
              <a:spLocks noChangeArrowheads="1"/>
            </p:cNvSpPr>
            <p:nvPr userDrawn="1"/>
          </p:nvSpPr>
          <p:spPr bwMode="auto">
            <a:xfrm flipH="1">
              <a:off x="68" y="2160"/>
              <a:ext cx="91" cy="91"/>
            </a:xfrm>
            <a:prstGeom prst="rect">
              <a:avLst/>
            </a:prstGeom>
            <a:solidFill>
              <a:srgbClr val="DBE5F1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0" name="Rectangle 16"/>
            <p:cNvSpPr>
              <a:spLocks noChangeArrowheads="1"/>
            </p:cNvSpPr>
            <p:nvPr userDrawn="1"/>
          </p:nvSpPr>
          <p:spPr bwMode="auto">
            <a:xfrm>
              <a:off x="0" y="3475"/>
              <a:ext cx="158" cy="146"/>
            </a:xfrm>
            <a:prstGeom prst="rect">
              <a:avLst/>
            </a:prstGeom>
            <a:solidFill>
              <a:srgbClr val="BFBFBF">
                <a:alpha val="50195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1" name="Rectangle 17"/>
            <p:cNvSpPr>
              <a:spLocks noChangeArrowheads="1"/>
            </p:cNvSpPr>
            <p:nvPr userDrawn="1"/>
          </p:nvSpPr>
          <p:spPr bwMode="auto">
            <a:xfrm flipV="1">
              <a:off x="68" y="1888"/>
              <a:ext cx="91" cy="91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2" name="Rectangle 18"/>
            <p:cNvSpPr>
              <a:spLocks noChangeArrowheads="1"/>
            </p:cNvSpPr>
            <p:nvPr userDrawn="1"/>
          </p:nvSpPr>
          <p:spPr bwMode="auto">
            <a:xfrm flipV="1">
              <a:off x="68" y="1038"/>
              <a:ext cx="79" cy="79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3" name="Rectangle 18"/>
            <p:cNvSpPr>
              <a:spLocks noChangeArrowheads="1"/>
            </p:cNvSpPr>
            <p:nvPr userDrawn="1"/>
          </p:nvSpPr>
          <p:spPr bwMode="auto">
            <a:xfrm flipV="1">
              <a:off x="46" y="1570"/>
              <a:ext cx="125" cy="125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4" name="Rectangle 16"/>
            <p:cNvSpPr>
              <a:spLocks noChangeArrowheads="1"/>
            </p:cNvSpPr>
            <p:nvPr userDrawn="1"/>
          </p:nvSpPr>
          <p:spPr bwMode="auto">
            <a:xfrm>
              <a:off x="68" y="346"/>
              <a:ext cx="136" cy="136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5" name="Rectangle 18"/>
            <p:cNvSpPr>
              <a:spLocks noChangeArrowheads="1"/>
            </p:cNvSpPr>
            <p:nvPr userDrawn="1"/>
          </p:nvSpPr>
          <p:spPr bwMode="auto">
            <a:xfrm flipV="1">
              <a:off x="34" y="2353"/>
              <a:ext cx="79" cy="79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6" name="Rectangle 17"/>
            <p:cNvSpPr>
              <a:spLocks noChangeArrowheads="1"/>
            </p:cNvSpPr>
            <p:nvPr userDrawn="1"/>
          </p:nvSpPr>
          <p:spPr bwMode="auto">
            <a:xfrm flipV="1">
              <a:off x="22" y="2795"/>
              <a:ext cx="125" cy="125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7" name="Rectangle 17"/>
            <p:cNvSpPr>
              <a:spLocks noChangeArrowheads="1"/>
            </p:cNvSpPr>
            <p:nvPr userDrawn="1"/>
          </p:nvSpPr>
          <p:spPr bwMode="auto">
            <a:xfrm flipV="1">
              <a:off x="68" y="164"/>
              <a:ext cx="91" cy="91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8" name="Rectangle 9"/>
            <p:cNvSpPr>
              <a:spLocks noChangeArrowheads="1"/>
            </p:cNvSpPr>
            <p:nvPr userDrawn="1"/>
          </p:nvSpPr>
          <p:spPr bwMode="auto">
            <a:xfrm flipH="1">
              <a:off x="113" y="1298"/>
              <a:ext cx="68" cy="68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19" name="Rectangle 9"/>
            <p:cNvSpPr>
              <a:spLocks noChangeArrowheads="1"/>
            </p:cNvSpPr>
            <p:nvPr userDrawn="1"/>
          </p:nvSpPr>
          <p:spPr bwMode="auto">
            <a:xfrm flipH="1">
              <a:off x="68" y="2568"/>
              <a:ext cx="102" cy="102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auto">
            <a:xfrm flipV="1">
              <a:off x="68" y="3748"/>
              <a:ext cx="79" cy="79"/>
            </a:xfrm>
            <a:prstGeom prst="rect">
              <a:avLst/>
            </a:prstGeom>
            <a:solidFill>
              <a:srgbClr val="BFBFBF">
                <a:alpha val="5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1" name="Rectangle 9"/>
            <p:cNvSpPr>
              <a:spLocks noChangeArrowheads="1"/>
            </p:cNvSpPr>
            <p:nvPr userDrawn="1"/>
          </p:nvSpPr>
          <p:spPr bwMode="auto">
            <a:xfrm flipH="1">
              <a:off x="113" y="4008"/>
              <a:ext cx="68" cy="68"/>
            </a:xfrm>
            <a:prstGeom prst="rect">
              <a:avLst/>
            </a:prstGeom>
            <a:solidFill>
              <a:srgbClr val="B8CCE4">
                <a:alpha val="80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2" name="Rectangle 17"/>
            <p:cNvSpPr>
              <a:spLocks noChangeArrowheads="1"/>
            </p:cNvSpPr>
            <p:nvPr userDrawn="1"/>
          </p:nvSpPr>
          <p:spPr bwMode="auto">
            <a:xfrm flipV="1">
              <a:off x="68" y="4156"/>
              <a:ext cx="45" cy="45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3" name="Rectangle 17"/>
            <p:cNvSpPr>
              <a:spLocks noChangeArrowheads="1"/>
            </p:cNvSpPr>
            <p:nvPr userDrawn="1"/>
          </p:nvSpPr>
          <p:spPr bwMode="auto">
            <a:xfrm flipV="1">
              <a:off x="68" y="890"/>
              <a:ext cx="45" cy="45"/>
            </a:xfrm>
            <a:prstGeom prst="rect">
              <a:avLst/>
            </a:prstGeom>
            <a:solidFill>
              <a:srgbClr val="C0504D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53882" dir="2700000" algn="ctr" rotWithShape="0">
                      <a:srgbClr val="D8D8D8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="" xmlns:p14="http://schemas.microsoft.com/office/powerpoint/2010/main" val="13538373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E94-AA75-4E60-AF60-C0F545DD2EA8}" type="datetimeFigureOut">
              <a:rPr lang="fr-FR" smtClean="0"/>
              <a:pPr/>
              <a:t>13/05/2012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9892-19C0-4BB1-8B4E-6A3EF7C9D80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9CDBE1-E601-414A-B670-A106D9977459}" type="datetimeFigureOut">
              <a:rPr lang="fr-FR" smtClean="0"/>
              <a:pPr/>
              <a:t>13/05/2012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4738F-FD48-4342-B1B3-D146245F08F2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741735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61" r:id="rId3"/>
    <p:sldLayoutId id="2147483662" r:id="rId4"/>
    <p:sldLayoutId id="2147483652" r:id="rId5"/>
    <p:sldLayoutId id="2147483653" r:id="rId6"/>
    <p:sldLayoutId id="2147483654" r:id="rId7"/>
    <p:sldLayoutId id="2147483655" r:id="rId8"/>
    <p:sldLayoutId id="2147483663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154531" y="2130425"/>
            <a:ext cx="6711896" cy="1470025"/>
          </a:xfr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>
            <a:normAutofit fontScale="90000"/>
          </a:bodyPr>
          <a:lstStyle/>
          <a:p>
            <a:r>
              <a:rPr lang="fr-FR" b="1" dirty="0" smtClean="0">
                <a:solidFill>
                  <a:srgbClr val="FFFFFF"/>
                </a:solidFill>
              </a:rPr>
              <a:t>Un atelier rédactionnel en seconde professionnelle gestion administration</a:t>
            </a:r>
            <a:endParaRPr lang="fr-FR" b="1" dirty="0">
              <a:solidFill>
                <a:srgbClr val="FFFFFF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154531" y="3795477"/>
            <a:ext cx="6622348" cy="2291813"/>
          </a:xfrm>
        </p:spPr>
        <p:txBody>
          <a:bodyPr>
            <a:normAutofit/>
          </a:bodyPr>
          <a:lstStyle/>
          <a:p>
            <a:r>
              <a:rPr lang="fr-FR" sz="2400" b="1" dirty="0" smtClean="0">
                <a:solidFill>
                  <a:srgbClr val="002060"/>
                </a:solidFill>
              </a:rPr>
              <a:t>Bac Professionnel Gestion-Administration</a:t>
            </a:r>
            <a:br>
              <a:rPr lang="fr-FR" sz="2400" b="1" dirty="0" smtClean="0">
                <a:solidFill>
                  <a:srgbClr val="002060"/>
                </a:solidFill>
              </a:rPr>
            </a:br>
            <a:r>
              <a:rPr lang="fr-FR" sz="2400" b="1" dirty="0" smtClean="0">
                <a:solidFill>
                  <a:srgbClr val="002060"/>
                </a:solidFill>
              </a:rPr>
              <a:t>Guide d’accompagnement pédagogique</a:t>
            </a:r>
            <a:endParaRPr lang="fr-FR" sz="2400" b="1" dirty="0">
              <a:solidFill>
                <a:srgbClr val="002060"/>
              </a:solidFill>
            </a:endParaRPr>
          </a:p>
        </p:txBody>
      </p:sp>
      <p:pic>
        <p:nvPicPr>
          <p:cNvPr id="5" name="Picture 2" descr="E:\Mes docs\DD_Paris\AL\2010_2011\BTS_SIO\MENJVA_LOGO_Q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51711" y="175931"/>
            <a:ext cx="1206423" cy="1115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5664228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365760"/>
            <a:ext cx="8640960" cy="686976"/>
          </a:xfrm>
        </p:spPr>
        <p:txBody>
          <a:bodyPr>
            <a:noAutofit/>
          </a:bodyPr>
          <a:lstStyle/>
          <a:p>
            <a:r>
              <a:rPr lang="fr-F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La première reformulation</a:t>
            </a:r>
            <a:endParaRPr lang="fr-FR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1124744"/>
            <a:ext cx="8352928" cy="5040560"/>
          </a:xfrm>
        </p:spPr>
        <p:txBody>
          <a:bodyPr/>
          <a:lstStyle/>
          <a:p>
            <a:pPr>
              <a:buFontTx/>
              <a:buChar char="-"/>
            </a:pPr>
            <a:endParaRPr lang="fr-FR" dirty="0" smtClean="0"/>
          </a:p>
          <a:p>
            <a:pPr>
              <a:buFontTx/>
              <a:buChar char="-"/>
            </a:pPr>
            <a:endParaRPr lang="fr-FR" dirty="0" smtClean="0"/>
          </a:p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8401038" y="6432658"/>
            <a:ext cx="438162" cy="349142"/>
          </a:xfrm>
          <a:prstGeom prst="ellipse">
            <a:avLst/>
          </a:prstGeom>
        </p:spPr>
        <p:txBody>
          <a:bodyPr>
            <a:normAutofit fontScale="77500" lnSpcReduction="20000"/>
          </a:bodyPr>
          <a:lstStyle/>
          <a:p>
            <a:fld id="{72567A00-9150-4DD9-B957-14F3AFFE02B7}" type="slidenum">
              <a:rPr lang="fr-FR" smtClean="0"/>
              <a:pPr/>
              <a:t>10</a:t>
            </a:fld>
            <a:endParaRPr lang="fr-FR" dirty="0"/>
          </a:p>
        </p:txBody>
      </p:sp>
      <p:graphicFrame>
        <p:nvGraphicFramePr>
          <p:cNvPr id="6" name="Tableau 5"/>
          <p:cNvGraphicFramePr>
            <a:graphicFrameLocks noGrp="1"/>
          </p:cNvGraphicFramePr>
          <p:nvPr/>
        </p:nvGraphicFramePr>
        <p:xfrm>
          <a:off x="467544" y="1052736"/>
          <a:ext cx="8280919" cy="5245253"/>
        </p:xfrm>
        <a:graphic>
          <a:graphicData uri="http://schemas.openxmlformats.org/drawingml/2006/table">
            <a:tbl>
              <a:tblPr/>
              <a:tblGrid>
                <a:gridCol w="2185892"/>
                <a:gridCol w="3237611"/>
                <a:gridCol w="2857416"/>
              </a:tblGrid>
              <a:tr h="20009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2000" b="1" dirty="0">
                          <a:latin typeface="Calibri"/>
                          <a:ea typeface="Calibri"/>
                          <a:cs typeface="Times New Roman"/>
                        </a:rPr>
                        <a:t>ENTREPRISE</a:t>
                      </a:r>
                      <a:endParaRPr lang="fr-FR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2000" b="1" dirty="0">
                          <a:latin typeface="Bradley Hand ITC" pitchFamily="66" charset="0"/>
                          <a:ea typeface="Calibri"/>
                          <a:cs typeface="Times New Roman"/>
                        </a:rPr>
                        <a:t>Ets </a:t>
                      </a:r>
                      <a:r>
                        <a:rPr lang="fr-FR" sz="2000" b="1" dirty="0" smtClean="0">
                          <a:latin typeface="Bradley Hand ITC" pitchFamily="66" charset="0"/>
                          <a:ea typeface="Calibri"/>
                          <a:cs typeface="Times New Roman"/>
                        </a:rPr>
                        <a:t>LENORD</a:t>
                      </a:r>
                      <a:endParaRPr lang="fr-FR" sz="2000" b="1" dirty="0">
                        <a:latin typeface="Bradley Hand ITC" pitchFamily="66" charset="0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2000" b="1" dirty="0">
                          <a:latin typeface="Calibri"/>
                          <a:ea typeface="Calibri"/>
                          <a:cs typeface="Times New Roman"/>
                        </a:rPr>
                        <a:t>Prise de l’appel par :</a:t>
                      </a:r>
                      <a:endParaRPr lang="fr-FR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2000" b="1" dirty="0">
                          <a:latin typeface="Bradley Hand ITC" pitchFamily="66" charset="0"/>
                          <a:ea typeface="Calibri"/>
                          <a:cs typeface="Times New Roman"/>
                        </a:rPr>
                        <a:t>Mme </a:t>
                      </a:r>
                      <a:r>
                        <a:rPr lang="fr-FR" sz="2000" b="1" dirty="0" smtClean="0">
                          <a:latin typeface="Bradley Hand ITC" pitchFamily="66" charset="0"/>
                          <a:ea typeface="Calibri"/>
                          <a:cs typeface="Times New Roman"/>
                        </a:rPr>
                        <a:t>Alice</a:t>
                      </a:r>
                      <a:endParaRPr lang="fr-FR" sz="2000" b="1" dirty="0">
                        <a:latin typeface="Bradley Hand ITC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2000" b="1" dirty="0" smtClean="0">
                          <a:latin typeface="Calibri"/>
                          <a:ea typeface="Calibri"/>
                          <a:cs typeface="Times New Roman"/>
                        </a:rPr>
                        <a:t>Destinataire</a:t>
                      </a:r>
                      <a:endParaRPr lang="fr-FR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2000" b="1" dirty="0">
                          <a:latin typeface="Bradley Hand ITC" pitchFamily="66" charset="0"/>
                          <a:ea typeface="Calibri"/>
                          <a:cs typeface="Times New Roman"/>
                        </a:rPr>
                        <a:t>Gilles </a:t>
                      </a:r>
                      <a:r>
                        <a:rPr lang="fr-FR" sz="2000" b="1" dirty="0" smtClean="0">
                          <a:latin typeface="Bradley Hand ITC" pitchFamily="66" charset="0"/>
                          <a:ea typeface="Calibri"/>
                          <a:cs typeface="Times New Roman"/>
                        </a:rPr>
                        <a:t>ROUGET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2000" b="1" dirty="0" smtClean="0">
                          <a:latin typeface="Bradley Hand ITC" pitchFamily="66" charset="0"/>
                          <a:ea typeface="Calibri"/>
                          <a:cs typeface="Times New Roman"/>
                        </a:rPr>
                        <a:t>Responsable du secteur </a:t>
                      </a:r>
                      <a:r>
                        <a:rPr lang="fr-FR" sz="2000" b="1" dirty="0">
                          <a:latin typeface="Bradley Hand ITC" pitchFamily="66" charset="0"/>
                          <a:ea typeface="Calibri"/>
                          <a:cs typeface="Times New Roman"/>
                        </a:rPr>
                        <a:t>Gironde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2000" b="1" dirty="0">
                          <a:latin typeface="Calibri"/>
                          <a:ea typeface="Calibri"/>
                          <a:cs typeface="Times New Roman"/>
                        </a:rPr>
                        <a:t>Date et heure de l’appel</a:t>
                      </a:r>
                      <a:endParaRPr lang="fr-FR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2000" b="1" dirty="0" smtClean="0">
                          <a:latin typeface="Bradley Hand ITC" pitchFamily="66" charset="0"/>
                          <a:ea typeface="Calibri"/>
                          <a:cs typeface="Times New Roman"/>
                        </a:rPr>
                        <a:t>12.03.2012</a:t>
                      </a:r>
                      <a:r>
                        <a:rPr lang="fr-FR" sz="2000" b="1" dirty="0">
                          <a:latin typeface="Bradley Hand ITC" pitchFamily="66" charset="0"/>
                          <a:ea typeface="Calibri"/>
                          <a:cs typeface="Times New Roman"/>
                        </a:rPr>
                        <a:t>. 10h30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16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2000" b="1" dirty="0">
                          <a:latin typeface="Calibri"/>
                          <a:ea typeface="Calibri"/>
                          <a:cs typeface="Times New Roman"/>
                        </a:rPr>
                        <a:t>Appel de :</a:t>
                      </a:r>
                      <a:endParaRPr lang="fr-FR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2000" b="1" dirty="0">
                          <a:latin typeface="Bradley Hand ITC" pitchFamily="66" charset="0"/>
                          <a:ea typeface="Calibri"/>
                          <a:cs typeface="Times New Roman"/>
                        </a:rPr>
                        <a:t>M. </a:t>
                      </a:r>
                      <a:r>
                        <a:rPr lang="fr-FR" sz="2000" b="1" dirty="0" smtClean="0">
                          <a:latin typeface="Bradley Hand ITC" pitchFamily="66" charset="0"/>
                          <a:ea typeface="Calibri"/>
                          <a:cs typeface="Times New Roman"/>
                        </a:rPr>
                        <a:t>GARROUSTE</a:t>
                      </a:r>
                      <a:r>
                        <a:rPr lang="fr-FR" sz="2000" b="1" baseline="0" dirty="0" smtClean="0">
                          <a:latin typeface="Bradley Hand ITC" pitchFamily="66" charset="0"/>
                          <a:ea typeface="Calibri"/>
                          <a:cs typeface="Times New Roman"/>
                        </a:rPr>
                        <a:t> (particulier)</a:t>
                      </a:r>
                      <a:endParaRPr lang="fr-FR" sz="2000" b="1" dirty="0">
                        <a:latin typeface="Bradley Hand ITC" pitchFamily="66" charset="0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2000" b="1" dirty="0">
                          <a:latin typeface="Calibri"/>
                          <a:ea typeface="Calibri"/>
                          <a:cs typeface="Times New Roman"/>
                        </a:rPr>
                        <a:t>Tél :</a:t>
                      </a:r>
                      <a:r>
                        <a:rPr lang="fr-FR" sz="20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2000" b="1" dirty="0">
                          <a:latin typeface="Bradley Hand ITC" pitchFamily="66" charset="0"/>
                          <a:ea typeface="Calibri"/>
                          <a:cs typeface="Times New Roman"/>
                        </a:rPr>
                        <a:t>05 57 36 </a:t>
                      </a:r>
                      <a:r>
                        <a:rPr lang="fr-FR" sz="2000" b="1" dirty="0" smtClean="0">
                          <a:latin typeface="Bradley Hand ITC" pitchFamily="66" charset="0"/>
                          <a:ea typeface="Calibri"/>
                          <a:cs typeface="Times New Roman"/>
                        </a:rPr>
                        <a:t>56</a:t>
                      </a:r>
                      <a:endParaRPr lang="fr-FR" sz="2000" b="1" dirty="0">
                        <a:latin typeface="Bradley Hand ITC" pitchFamily="66" charset="0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2000" b="1" dirty="0">
                          <a:latin typeface="Calibri"/>
                          <a:ea typeface="Calibri"/>
                          <a:cs typeface="Times New Roman"/>
                        </a:rPr>
                        <a:t>Adresse :</a:t>
                      </a:r>
                      <a:endParaRPr lang="fr-FR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2000" b="1" dirty="0">
                          <a:latin typeface="Bradley Hand ITC" pitchFamily="66" charset="0"/>
                          <a:ea typeface="Calibri"/>
                          <a:cs typeface="Times New Roman"/>
                        </a:rPr>
                        <a:t>6 rue des Minimes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2000" b="1" dirty="0">
                          <a:latin typeface="Bradley Hand ITC" pitchFamily="66" charset="0"/>
                          <a:ea typeface="Calibri"/>
                          <a:cs typeface="Times New Roman"/>
                        </a:rPr>
                        <a:t>33 GRADIGNAN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2000" b="1" dirty="0">
                          <a:latin typeface="Calibri"/>
                          <a:ea typeface="Calibri"/>
                          <a:cs typeface="Times New Roman"/>
                        </a:rPr>
                        <a:t>Objet :</a:t>
                      </a:r>
                      <a:endParaRPr lang="fr-FR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2000" b="1" dirty="0">
                          <a:latin typeface="Bradley Hand ITC" pitchFamily="66" charset="0"/>
                          <a:ea typeface="Calibri"/>
                          <a:cs typeface="Times New Roman"/>
                        </a:rPr>
                        <a:t>-Client </a:t>
                      </a:r>
                      <a:r>
                        <a:rPr lang="fr-FR" sz="2000" b="1" u="none" dirty="0" smtClean="0">
                          <a:latin typeface="Bradley Hand ITC" pitchFamily="66" charset="0"/>
                          <a:ea typeface="Calibri"/>
                          <a:cs typeface="Times New Roman"/>
                        </a:rPr>
                        <a:t>éventuel </a:t>
                      </a:r>
                      <a:r>
                        <a:rPr lang="fr-FR" sz="2000" b="1" u="none" dirty="0">
                          <a:latin typeface="Bradley Hand ITC" pitchFamily="66" charset="0"/>
                          <a:ea typeface="Calibri"/>
                          <a:cs typeface="Times New Roman"/>
                        </a:rPr>
                        <a:t>pour </a:t>
                      </a:r>
                      <a:r>
                        <a:rPr lang="fr-FR" sz="2000" b="1" u="none" dirty="0" smtClean="0">
                          <a:latin typeface="Bradley Hand ITC" pitchFamily="66" charset="0"/>
                          <a:ea typeface="Calibri"/>
                          <a:cs typeface="Times New Roman"/>
                        </a:rPr>
                        <a:t>achat</a:t>
                      </a:r>
                      <a:r>
                        <a:rPr lang="fr-FR" sz="2000" b="1" u="none" baseline="0" dirty="0" smtClean="0">
                          <a:latin typeface="Bradley Hand ITC" pitchFamily="66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2000" b="1" dirty="0" smtClean="0">
                          <a:latin typeface="Bradley Hand ITC" pitchFamily="66" charset="0"/>
                          <a:ea typeface="Calibri"/>
                          <a:cs typeface="Times New Roman"/>
                        </a:rPr>
                        <a:t>et </a:t>
                      </a:r>
                      <a:r>
                        <a:rPr lang="fr-FR" sz="2000" b="1" dirty="0">
                          <a:latin typeface="Bradley Hand ITC" pitchFamily="66" charset="0"/>
                          <a:ea typeface="Calibri"/>
                          <a:cs typeface="Times New Roman"/>
                        </a:rPr>
                        <a:t>installation extracteur fumées 4RT5  vu sur </a:t>
                      </a:r>
                      <a:r>
                        <a:rPr lang="fr-FR" sz="2000" b="1" dirty="0" smtClean="0">
                          <a:latin typeface="Bradley Hand ITC" pitchFamily="66" charset="0"/>
                          <a:ea typeface="Calibri"/>
                          <a:cs typeface="Times New Roman"/>
                        </a:rPr>
                        <a:t>un </a:t>
                      </a:r>
                      <a:r>
                        <a:rPr lang="fr-FR" sz="2000" b="1" dirty="0">
                          <a:latin typeface="Bradley Hand ITC" pitchFamily="66" charset="0"/>
                          <a:ea typeface="Calibri"/>
                          <a:cs typeface="Times New Roman"/>
                        </a:rPr>
                        <a:t>site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2000" b="1" dirty="0" smtClean="0">
                          <a:latin typeface="Bradley Hand ITC" pitchFamily="66" charset="0"/>
                          <a:ea typeface="Calibri"/>
                          <a:cs typeface="Times New Roman"/>
                        </a:rPr>
                        <a:t>-Veut</a:t>
                      </a:r>
                      <a:r>
                        <a:rPr lang="fr-FR" sz="2000" b="1" baseline="0" dirty="0" smtClean="0">
                          <a:latin typeface="Bradley Hand ITC" pitchFamily="66" charset="0"/>
                          <a:ea typeface="Calibri"/>
                          <a:cs typeface="Times New Roman"/>
                        </a:rPr>
                        <a:t> savoir si l’extracteur peut être utilisé </a:t>
                      </a:r>
                      <a:r>
                        <a:rPr lang="fr-FR" sz="2000" b="1" dirty="0" smtClean="0">
                          <a:latin typeface="Bradley Hand ITC" pitchFamily="66" charset="0"/>
                          <a:ea typeface="Calibri"/>
                          <a:cs typeface="Times New Roman"/>
                        </a:rPr>
                        <a:t>à </a:t>
                      </a:r>
                      <a:r>
                        <a:rPr lang="fr-FR" sz="2000" b="1" dirty="0">
                          <a:latin typeface="Bradley Hand ITC" pitchFamily="66" charset="0"/>
                          <a:ea typeface="Calibri"/>
                          <a:cs typeface="Times New Roman"/>
                        </a:rPr>
                        <a:t>l’intérieur d’un garage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2000" b="1" dirty="0">
                          <a:latin typeface="Calibri"/>
                          <a:ea typeface="Calibri"/>
                          <a:cs typeface="Times New Roman"/>
                        </a:rPr>
                        <a:t>Remarques :</a:t>
                      </a:r>
                      <a:endParaRPr lang="fr-FR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2000" b="1" dirty="0">
                          <a:latin typeface="Bradley Hand ITC" pitchFamily="66" charset="0"/>
                          <a:ea typeface="Calibri"/>
                          <a:cs typeface="Times New Roman"/>
                        </a:rPr>
                        <a:t>-téléphoner </a:t>
                      </a:r>
                      <a:r>
                        <a:rPr lang="fr-FR" sz="2000" b="1" dirty="0">
                          <a:solidFill>
                            <a:srgbClr val="FF0000"/>
                          </a:solidFill>
                          <a:latin typeface="Bradley Hand ITC" pitchFamily="66" charset="0"/>
                          <a:ea typeface="Calibri"/>
                          <a:cs typeface="Times New Roman"/>
                        </a:rPr>
                        <a:t>(URGENT</a:t>
                      </a:r>
                      <a:r>
                        <a:rPr lang="fr-FR" sz="2000" b="1" dirty="0" smtClean="0">
                          <a:solidFill>
                            <a:srgbClr val="FF0000"/>
                          </a:solidFill>
                          <a:latin typeface="Bradley Hand ITC" pitchFamily="66" charset="0"/>
                          <a:ea typeface="Calibri"/>
                          <a:cs typeface="Times New Roman"/>
                        </a:rPr>
                        <a:t>)</a:t>
                      </a:r>
                      <a:endParaRPr lang="fr-FR" sz="2000" b="1" dirty="0">
                        <a:latin typeface="Bradley Hand ITC" pitchFamily="66" charset="0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2000" b="1" dirty="0">
                          <a:latin typeface="Bradley Hand ITC" pitchFamily="66" charset="0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fr-FR" sz="2000" b="1" u="sng" dirty="0">
                          <a:latin typeface="Bradley Hand ITC" pitchFamily="66" charset="0"/>
                          <a:ea typeface="Calibri"/>
                          <a:cs typeface="Times New Roman"/>
                        </a:rPr>
                        <a:t>Ne pas appeler en </a:t>
                      </a:r>
                      <a:r>
                        <a:rPr lang="fr-FR" sz="2000" b="1" u="sng" dirty="0" smtClean="0">
                          <a:latin typeface="Bradley Hand ITC" pitchFamily="66" charset="0"/>
                          <a:ea typeface="Calibri"/>
                          <a:cs typeface="Times New Roman"/>
                        </a:rPr>
                        <a:t>soirée</a:t>
                      </a:r>
                      <a:endParaRPr lang="fr-FR" sz="2000" b="1" u="none" dirty="0">
                        <a:latin typeface="Bradley Hand ITC" pitchFamily="66" charset="0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2000" b="1" dirty="0">
                          <a:latin typeface="Bradley Hand ITC" pitchFamily="66" charset="0"/>
                          <a:ea typeface="Calibri"/>
                          <a:cs typeface="Times New Roman"/>
                        </a:rPr>
                        <a:t>-Commandera si le prix lui convient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365760"/>
            <a:ext cx="8676456" cy="734868"/>
          </a:xfrm>
        </p:spPr>
        <p:txBody>
          <a:bodyPr>
            <a:noAutofit/>
          </a:bodyPr>
          <a:lstStyle/>
          <a:p>
            <a:r>
              <a:rPr lang="fr-FR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Reformulation 1.</a:t>
            </a:r>
            <a:r>
              <a:rPr lang="fr-F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fr-FR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Procédés d’écriture. </a:t>
            </a:r>
            <a:endParaRPr lang="fr-F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95536" y="1100628"/>
            <a:ext cx="8352928" cy="513668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</a:t>
            </a:r>
            <a:r>
              <a:rPr lang="fr-F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La sélection et l’organisation des informations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respecte la charte graphique et les entrées du document.</a:t>
            </a:r>
            <a:endParaRPr lang="fr-FR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fr-F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Le lexique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mots écrits intégralement, ajouts.</a:t>
            </a:r>
          </a:p>
          <a:p>
            <a:pPr>
              <a:buNone/>
            </a:pPr>
            <a:r>
              <a:rPr lang="fr-F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Les phrases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en partie tronquées.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Suppression des déterminants, des pronoms-reprises, de verbes etc.</a:t>
            </a:r>
          </a:p>
          <a:p>
            <a:pPr>
              <a:buNone/>
            </a:pPr>
            <a:r>
              <a:rPr lang="fr-F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Les caractères des lettres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majuscules pour les noms propres.</a:t>
            </a:r>
            <a:endParaRPr lang="fr-FR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fr-F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Les signes typographiques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fr-FR" sz="240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fr-FR" sz="2400" b="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…</a:t>
            </a:r>
            <a:r>
              <a:rPr lang="fr-FR" sz="240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explicitation; tirets pour l’énumération</a:t>
            </a:r>
            <a:endParaRPr lang="fr-FR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fr-F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Les signes de ponctuation </a:t>
            </a:r>
            <a:r>
              <a:rPr lang="fr-FR" sz="240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(explication), le point pour la fin des phrases. </a:t>
            </a:r>
            <a:endParaRPr lang="fr-FR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</a:t>
            </a:r>
            <a:r>
              <a:rPr lang="fr-F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Autres procédés visuels</a:t>
            </a: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couleur, soulignement.</a:t>
            </a:r>
            <a:endParaRPr lang="fr-FR" sz="24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8401038" y="6432658"/>
            <a:ext cx="438162" cy="349142"/>
          </a:xfrm>
          <a:prstGeom prst="ellipse">
            <a:avLst/>
          </a:prstGeom>
        </p:spPr>
        <p:txBody>
          <a:bodyPr>
            <a:normAutofit fontScale="77500" lnSpcReduction="20000"/>
          </a:bodyPr>
          <a:lstStyle/>
          <a:p>
            <a:fld id="{72567A00-9150-4DD9-B957-14F3AFFE02B7}" type="slidenum">
              <a:rPr lang="fr-FR" smtClean="0"/>
              <a:pPr/>
              <a:t>11</a:t>
            </a:fld>
            <a:endParaRPr lang="fr-F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66333"/>
          </a:xfrm>
        </p:spPr>
        <p:txBody>
          <a:bodyPr/>
          <a:lstStyle/>
          <a:p>
            <a:r>
              <a:rPr lang="fr-F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La seconde reformulation</a:t>
            </a:r>
            <a:endParaRPr lang="fr-FR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22960" y="1417638"/>
            <a:ext cx="7520940" cy="4896544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fr-FR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ENTREPRISE  LENORD</a:t>
            </a:r>
          </a:p>
          <a:p>
            <a:endParaRPr lang="fr-FR" sz="3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Appel de : </a:t>
            </a:r>
            <a:r>
              <a:rPr lang="fr-FR" sz="3200" b="1" dirty="0" smtClean="0">
                <a:solidFill>
                  <a:schemeClr val="tx1"/>
                </a:solidFill>
                <a:latin typeface="Bradley Hand ITC" pitchFamily="66" charset="0"/>
                <a:cs typeface="Arial" pitchFamily="34" charset="0"/>
              </a:rPr>
              <a:t>M. GARROUSTE (05 57 36 56 00) 6 rue des Minimes 33 GRADIGNAN</a:t>
            </a:r>
          </a:p>
          <a:p>
            <a:r>
              <a:rPr lang="fr-FR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Date : </a:t>
            </a:r>
            <a:r>
              <a:rPr lang="fr-FR" sz="3200" b="1" dirty="0" smtClean="0">
                <a:solidFill>
                  <a:schemeClr val="tx1"/>
                </a:solidFill>
                <a:latin typeface="Bradley Hand ITC" pitchFamily="66" charset="0"/>
                <a:cs typeface="Arial" pitchFamily="34" charset="0"/>
              </a:rPr>
              <a:t>12 mars  </a:t>
            </a:r>
            <a:r>
              <a:rPr lang="fr-FR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Heure : </a:t>
            </a:r>
            <a:r>
              <a:rPr lang="fr-FR" sz="3200" b="1" dirty="0" smtClean="0">
                <a:solidFill>
                  <a:schemeClr val="tx1"/>
                </a:solidFill>
                <a:latin typeface="Bradley Hand ITC" pitchFamily="66" charset="0"/>
                <a:cs typeface="Arial" pitchFamily="34" charset="0"/>
              </a:rPr>
              <a:t>10h30</a:t>
            </a:r>
          </a:p>
          <a:p>
            <a:pPr>
              <a:lnSpc>
                <a:spcPct val="120000"/>
              </a:lnSpc>
            </a:pPr>
            <a:r>
              <a:rPr lang="fr-FR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Message pris par :</a:t>
            </a:r>
            <a:r>
              <a:rPr lang="fr-FR" sz="32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200" b="1" dirty="0" smtClean="0">
                <a:solidFill>
                  <a:schemeClr val="tx1"/>
                </a:solidFill>
                <a:latin typeface="Bradley Hand ITC" pitchFamily="66" charset="0"/>
                <a:cs typeface="Arial" pitchFamily="34" charset="0"/>
              </a:rPr>
              <a:t>Mme Alice  </a:t>
            </a:r>
            <a:r>
              <a:rPr lang="fr-FR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Destiné à : </a:t>
            </a:r>
            <a:r>
              <a:rPr lang="fr-FR" sz="3200" b="1" dirty="0" smtClean="0">
                <a:solidFill>
                  <a:schemeClr val="tx1"/>
                </a:solidFill>
                <a:latin typeface="Bradley Hand ITC" pitchFamily="66" charset="0"/>
                <a:cs typeface="Arial" pitchFamily="34" charset="0"/>
              </a:rPr>
              <a:t>Gilles Rouget, responsable du secteur Gironde</a:t>
            </a:r>
          </a:p>
          <a:p>
            <a:r>
              <a:rPr lang="fr-FR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Objet de l’appel </a:t>
            </a:r>
            <a:r>
              <a:rPr lang="fr-FR" sz="3200" b="1" dirty="0" smtClean="0">
                <a:solidFill>
                  <a:schemeClr val="tx1"/>
                </a:solidFill>
                <a:latin typeface="Bradley Hand ITC" pitchFamily="66" charset="0"/>
                <a:cs typeface="Arial" pitchFamily="34" charset="0"/>
              </a:rPr>
              <a:t>: Commande et installation d’un extracteur de fumée</a:t>
            </a:r>
          </a:p>
          <a:p>
            <a:pPr>
              <a:lnSpc>
                <a:spcPct val="170000"/>
              </a:lnSpc>
            </a:pPr>
            <a:r>
              <a:rPr lang="fr-FR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Contenu du message : </a:t>
            </a:r>
            <a:r>
              <a:rPr lang="fr-FR" sz="3200" b="1" dirty="0" smtClean="0">
                <a:solidFill>
                  <a:schemeClr val="tx1"/>
                </a:solidFill>
                <a:latin typeface="Bradley Hand ITC" pitchFamily="66" charset="0"/>
                <a:cs typeface="Arial" pitchFamily="34" charset="0"/>
              </a:rPr>
              <a:t>M. </a:t>
            </a:r>
            <a:r>
              <a:rPr lang="fr-FR" sz="3200" b="1" dirty="0" err="1" smtClean="0">
                <a:solidFill>
                  <a:schemeClr val="tx1"/>
                </a:solidFill>
                <a:latin typeface="Bradley Hand ITC" pitchFamily="66" charset="0"/>
                <a:cs typeface="Arial" pitchFamily="34" charset="0"/>
              </a:rPr>
              <a:t>Garrouste</a:t>
            </a:r>
            <a:r>
              <a:rPr lang="fr-FR" sz="3200" b="1" dirty="0" smtClean="0">
                <a:solidFill>
                  <a:schemeClr val="tx1"/>
                </a:solidFill>
                <a:latin typeface="Bradley Hand ITC" pitchFamily="66" charset="0"/>
                <a:cs typeface="Arial" pitchFamily="34" charset="0"/>
              </a:rPr>
              <a:t> (particulier) a vu sur un site l’extracteur de fumées 4RT5. Il souhaite qu’un  « spécialiste » le rappelle de toute urgence au 05 57 36 56 00. </a:t>
            </a:r>
            <a:r>
              <a:rPr lang="fr-FR" sz="3200" b="1" u="sng" dirty="0" smtClean="0">
                <a:solidFill>
                  <a:schemeClr val="tx1"/>
                </a:solidFill>
                <a:latin typeface="Bradley Hand ITC" pitchFamily="66" charset="0"/>
                <a:cs typeface="Arial" pitchFamily="34" charset="0"/>
              </a:rPr>
              <a:t>Il demande si cet extracteur peut capter les fumées d’un barbecue installé  dans un garage</a:t>
            </a:r>
            <a:r>
              <a:rPr lang="fr-FR" sz="3200" b="1" dirty="0" smtClean="0">
                <a:solidFill>
                  <a:schemeClr val="tx1"/>
                </a:solidFill>
                <a:latin typeface="Bradley Hand ITC" pitchFamily="66" charset="0"/>
                <a:cs typeface="Arial" pitchFamily="34" charset="0"/>
              </a:rPr>
              <a:t>. Si le prix de l’installation lui convient, il commandera le produit. </a:t>
            </a:r>
            <a:r>
              <a:rPr lang="fr-FR" sz="3200" b="1" u="sng" dirty="0" smtClean="0">
                <a:solidFill>
                  <a:schemeClr val="tx1"/>
                </a:solidFill>
                <a:latin typeface="Bradley Hand ITC" pitchFamily="66" charset="0"/>
                <a:cs typeface="Arial" pitchFamily="34" charset="0"/>
              </a:rPr>
              <a:t>Il a précisé qu’il  ne voulait surtout pas être appelé en soirée.</a:t>
            </a:r>
          </a:p>
          <a:p>
            <a:endParaRPr lang="fr-FR" sz="3200" dirty="0" smtClean="0">
              <a:solidFill>
                <a:srgbClr val="002060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8401038" y="6432658"/>
            <a:ext cx="438162" cy="349142"/>
          </a:xfrm>
          <a:prstGeom prst="ellipse">
            <a:avLst/>
          </a:prstGeom>
        </p:spPr>
        <p:txBody>
          <a:bodyPr>
            <a:normAutofit fontScale="77500" lnSpcReduction="20000"/>
          </a:bodyPr>
          <a:lstStyle/>
          <a:p>
            <a:fld id="{72567A00-9150-4DD9-B957-14F3AFFE02B7}" type="slidenum">
              <a:rPr lang="fr-FR" smtClean="0"/>
              <a:pPr/>
              <a:t>12</a:t>
            </a:fld>
            <a:endParaRPr lang="fr-F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365760"/>
            <a:ext cx="8568952" cy="548640"/>
          </a:xfrm>
        </p:spPr>
        <p:txBody>
          <a:bodyPr>
            <a:noAutofit/>
          </a:bodyPr>
          <a:lstStyle/>
          <a:p>
            <a:r>
              <a:rPr lang="fr-FR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Reformulation 2. Procédés d’écriture </a:t>
            </a:r>
            <a:endParaRPr lang="fr-FR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1304364"/>
            <a:ext cx="8568952" cy="512829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</a:t>
            </a:r>
            <a:r>
              <a:rPr lang="fr-F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La mise en page du texte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définie par la charte graphique du document professionnel (fiche-message)</a:t>
            </a:r>
            <a:endParaRPr lang="fr-FR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fr-F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L’organisation et le contenu des informations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respectent les entrées du document, ajout d’autres informations.</a:t>
            </a:r>
            <a:endParaRPr lang="fr-FR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fr-F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Le lexique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mots écrits intégralement éventuellement modifiés</a:t>
            </a:r>
          </a:p>
          <a:p>
            <a:pPr>
              <a:buNone/>
            </a:pPr>
            <a:r>
              <a:rPr lang="fr-F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Les phrases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respectent les contraintes de la syntaxe: déterminants, pronoms, GN sujet, verbes conjugués… Phrases nominales et verbales</a:t>
            </a:r>
          </a:p>
          <a:p>
            <a:pPr>
              <a:buNone/>
            </a:pPr>
            <a:r>
              <a:rPr lang="fr-F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Les caractères des lettres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majuscules pour les noms propres</a:t>
            </a:r>
            <a:endParaRPr lang="fr-FR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fr-F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Les signes typographiques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fr-F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40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(…)</a:t>
            </a: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explicitation. éventuellement, tirets ou puces pour l’énumération</a:t>
            </a:r>
            <a:endParaRPr lang="fr-FR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</a:t>
            </a:r>
            <a:r>
              <a:rPr lang="fr-F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Les signes de ponctuation </a:t>
            </a:r>
            <a:r>
              <a:rPr lang="fr-FR" sz="240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(explication), le point pour la fin des phrases. </a:t>
            </a:r>
            <a:endParaRPr lang="fr-FR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fr-F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Autres procédés d’écriture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les discours rapportés.</a:t>
            </a:r>
            <a:endParaRPr lang="fr-FR" sz="2400" dirty="0" smtClean="0">
              <a:latin typeface="Arial" pitchFamily="34" charset="0"/>
              <a:cs typeface="Arial" pitchFamily="34" charset="0"/>
            </a:endParaRPr>
          </a:p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8401038" y="6432658"/>
            <a:ext cx="438162" cy="349142"/>
          </a:xfrm>
          <a:prstGeom prst="ellipse">
            <a:avLst/>
          </a:prstGeom>
        </p:spPr>
        <p:txBody>
          <a:bodyPr>
            <a:normAutofit fontScale="77500" lnSpcReduction="20000"/>
          </a:bodyPr>
          <a:lstStyle/>
          <a:p>
            <a:fld id="{72567A00-9150-4DD9-B957-14F3AFFE02B7}" type="slidenum">
              <a:rPr lang="fr-FR" smtClean="0"/>
              <a:pPr/>
              <a:t>13</a:t>
            </a:fld>
            <a:endParaRPr lang="fr-F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457200" y="282758"/>
            <a:ext cx="8229600" cy="798358"/>
          </a:xfrm>
        </p:spPr>
        <p:txBody>
          <a:bodyPr/>
          <a:lstStyle/>
          <a:p>
            <a:r>
              <a:rPr lang="fr-F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Confrontation…</a:t>
            </a:r>
            <a:endParaRPr lang="fr-FR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457200" y="1081117"/>
            <a:ext cx="8229600" cy="4888609"/>
          </a:xfrm>
        </p:spPr>
        <p:txBody>
          <a:bodyPr>
            <a:normAutofit lnSpcReduction="10000"/>
          </a:bodyPr>
          <a:lstStyle/>
          <a:p>
            <a:r>
              <a:rPr lang="fr-FR" b="1" dirty="0" smtClean="0">
                <a:solidFill>
                  <a:srgbClr val="C00000"/>
                </a:solidFill>
              </a:rPr>
              <a:t>Prise de notes </a:t>
            </a:r>
          </a:p>
          <a:p>
            <a:pPr>
              <a:buNone/>
            </a:pPr>
            <a:r>
              <a:rPr lang="fr-FR" i="1" dirty="0" smtClean="0">
                <a:solidFill>
                  <a:srgbClr val="002060"/>
                </a:solidFill>
              </a:rPr>
              <a:t>M</a:t>
            </a:r>
            <a:r>
              <a:rPr lang="fr-FR" i="1" dirty="0" smtClean="0">
                <a:solidFill>
                  <a:srgbClr val="002060"/>
                </a:solidFill>
              </a:rPr>
              <a:t>. GARROUSTE (part.) </a:t>
            </a:r>
            <a:r>
              <a:rPr lang="fr-FR" i="1" dirty="0" err="1" smtClean="0">
                <a:solidFill>
                  <a:srgbClr val="002060"/>
                </a:solidFill>
              </a:rPr>
              <a:t>dde</a:t>
            </a:r>
            <a:r>
              <a:rPr lang="fr-FR" i="1" dirty="0" smtClean="0">
                <a:solidFill>
                  <a:srgbClr val="002060"/>
                </a:solidFill>
              </a:rPr>
              <a:t> infos : </a:t>
            </a:r>
            <a:r>
              <a:rPr lang="fr-FR" i="1" dirty="0" err="1" smtClean="0">
                <a:solidFill>
                  <a:srgbClr val="002060"/>
                </a:solidFill>
              </a:rPr>
              <a:t>nvel</a:t>
            </a:r>
            <a:r>
              <a:rPr lang="fr-FR" i="1" dirty="0" smtClean="0">
                <a:solidFill>
                  <a:srgbClr val="002060"/>
                </a:solidFill>
              </a:rPr>
              <a:t> extracteur fumées 4RT5 (vu sur site</a:t>
            </a:r>
            <a:r>
              <a:rPr lang="fr-FR" i="1" dirty="0" smtClean="0">
                <a:solidFill>
                  <a:srgbClr val="002060"/>
                </a:solidFill>
              </a:rPr>
              <a:t>).</a:t>
            </a:r>
          </a:p>
          <a:p>
            <a:pPr>
              <a:buNone/>
            </a:pPr>
            <a:r>
              <a:rPr lang="fr-FR" i="1" dirty="0" smtClean="0">
                <a:solidFill>
                  <a:srgbClr val="C00000"/>
                </a:solidFill>
              </a:rPr>
              <a:t>•  </a:t>
            </a:r>
            <a:r>
              <a:rPr lang="fr-FR" b="1" dirty="0" smtClean="0">
                <a:solidFill>
                  <a:srgbClr val="C00000"/>
                </a:solidFill>
              </a:rPr>
              <a:t>Reformulation 1.</a:t>
            </a:r>
            <a:endParaRPr lang="fr-FR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fr-FR" i="1" dirty="0" smtClean="0">
                <a:solidFill>
                  <a:srgbClr val="002060"/>
                </a:solidFill>
              </a:rPr>
              <a:t>Appel </a:t>
            </a:r>
            <a:r>
              <a:rPr lang="fr-FR" i="1" dirty="0" smtClean="0">
                <a:solidFill>
                  <a:srgbClr val="002060"/>
                </a:solidFill>
              </a:rPr>
              <a:t>de : M. GARROUSTE (particulier).  Client éventuel pour achat et installation extracteur fumées 4RT5  vu sur un site</a:t>
            </a:r>
            <a:r>
              <a:rPr lang="fr-FR" i="1" dirty="0" smtClean="0">
                <a:solidFill>
                  <a:srgbClr val="002060"/>
                </a:solidFill>
              </a:rPr>
              <a:t>.</a:t>
            </a:r>
            <a:endParaRPr lang="fr-FR" i="1" dirty="0" smtClean="0"/>
          </a:p>
          <a:p>
            <a:r>
              <a:rPr lang="fr-FR" b="1" dirty="0" smtClean="0">
                <a:solidFill>
                  <a:srgbClr val="C00000"/>
                </a:solidFill>
              </a:rPr>
              <a:t>Reformulation 2.</a:t>
            </a:r>
          </a:p>
          <a:p>
            <a:pPr>
              <a:buNone/>
            </a:pPr>
            <a:r>
              <a:rPr lang="fr-FR" i="1" dirty="0" smtClean="0">
                <a:solidFill>
                  <a:srgbClr val="002060"/>
                </a:solidFill>
              </a:rPr>
              <a:t>M</a:t>
            </a:r>
            <a:r>
              <a:rPr lang="fr-FR" i="1" dirty="0" smtClean="0">
                <a:solidFill>
                  <a:srgbClr val="002060"/>
                </a:solidFill>
              </a:rPr>
              <a:t>. </a:t>
            </a:r>
            <a:r>
              <a:rPr lang="fr-FR" i="1" dirty="0" err="1" smtClean="0">
                <a:solidFill>
                  <a:srgbClr val="002060"/>
                </a:solidFill>
              </a:rPr>
              <a:t>Garrouste</a:t>
            </a:r>
            <a:r>
              <a:rPr lang="fr-FR" i="1" dirty="0" smtClean="0">
                <a:solidFill>
                  <a:srgbClr val="002060"/>
                </a:solidFill>
              </a:rPr>
              <a:t> (particulier) a vu sur un site l’extracteur de fumées 4RT5. Il souhaite qu’un  « spécialiste » le rappelle de toute urgence au 05 57 36 56 00.</a:t>
            </a:r>
            <a:endParaRPr lang="fr-FR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209006"/>
            <a:ext cx="8371656" cy="705394"/>
          </a:xfrm>
        </p:spPr>
        <p:txBody>
          <a:bodyPr>
            <a:noAutofit/>
          </a:bodyPr>
          <a:lstStyle/>
          <a:p>
            <a:r>
              <a:rPr lang="fr-F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Les discours rapportés</a:t>
            </a:r>
            <a:endParaRPr lang="fr-FR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9552" y="1124744"/>
            <a:ext cx="8208912" cy="4896544"/>
          </a:xfrm>
        </p:spPr>
        <p:txBody>
          <a:bodyPr>
            <a:normAutofit lnSpcReduction="10000"/>
          </a:bodyPr>
          <a:lstStyle/>
          <a:p>
            <a:pPr marL="457200" indent="-457200">
              <a:buNone/>
            </a:pPr>
            <a:r>
              <a:rPr lang="fr-FR" sz="24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Les discours rapportés sous forme de citation</a:t>
            </a:r>
            <a:r>
              <a:rPr lang="fr-F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457200" indent="-457200">
              <a:buNone/>
            </a:pPr>
            <a:r>
              <a:rPr lang="fr-FR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Il  souhaite qu’un </a:t>
            </a:r>
            <a:r>
              <a:rPr lang="fr-FR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 spécialiste » </a:t>
            </a:r>
            <a:r>
              <a:rPr lang="fr-FR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le rappelle.</a:t>
            </a:r>
            <a:r>
              <a:rPr lang="fr-FR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fr-FR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(guillemets) + </a:t>
            </a:r>
            <a:r>
              <a:rPr lang="fr-FR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(sic), éventuellement.</a:t>
            </a:r>
            <a:endParaRPr lang="fr-FR" sz="2400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fr-FR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fr-FR" sz="24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Les discours rapportés au style indirect</a:t>
            </a:r>
            <a:r>
              <a:rPr lang="fr-F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None/>
            </a:pPr>
            <a:r>
              <a:rPr lang="fr-FR" sz="24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a. pour rapporter indirectement une question</a:t>
            </a:r>
          </a:p>
          <a:p>
            <a:pPr marL="457200" indent="-457200">
              <a:buNone/>
            </a:pPr>
            <a:r>
              <a:rPr lang="fr-FR" sz="2400" i="1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lI</a:t>
            </a:r>
            <a:r>
              <a:rPr lang="fr-FR" sz="2400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400" i="1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demande</a:t>
            </a:r>
            <a:r>
              <a:rPr lang="fr-FR" sz="2400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400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si </a:t>
            </a:r>
            <a:r>
              <a:rPr lang="fr-FR" sz="24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cet extracteur </a:t>
            </a:r>
            <a:r>
              <a:rPr lang="fr-FR" sz="2400" i="1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peut</a:t>
            </a:r>
            <a:r>
              <a:rPr lang="fr-FR" sz="24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être installé  dans un garage. </a:t>
            </a:r>
          </a:p>
          <a:p>
            <a:pPr>
              <a:buNone/>
            </a:pPr>
            <a:r>
              <a:rPr lang="fr-FR" sz="24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- Proposition principale avec verbe de paroles</a:t>
            </a:r>
          </a:p>
          <a:p>
            <a:pPr>
              <a:buNone/>
            </a:pPr>
            <a:r>
              <a:rPr lang="fr-FR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-Conjonction qui introduit une proposition subordonnée</a:t>
            </a:r>
          </a:p>
          <a:p>
            <a:pPr>
              <a:buNone/>
            </a:pPr>
            <a:r>
              <a:rPr lang="fr-FR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Proposition subordonnée interrogative indirecte (question fermée). </a:t>
            </a:r>
          </a:p>
          <a:p>
            <a:pPr>
              <a:buFontTx/>
              <a:buChar char="-"/>
            </a:pPr>
            <a:endParaRPr lang="fr-FR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fr-FR" sz="2000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endParaRPr lang="fr-FR" sz="2000" u="sng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8401038" y="6432658"/>
            <a:ext cx="438162" cy="349142"/>
          </a:xfrm>
          <a:prstGeom prst="ellipse">
            <a:avLst/>
          </a:prstGeom>
        </p:spPr>
        <p:txBody>
          <a:bodyPr>
            <a:normAutofit fontScale="77500" lnSpcReduction="20000"/>
          </a:bodyPr>
          <a:lstStyle/>
          <a:p>
            <a:fld id="{72567A00-9150-4DD9-B957-14F3AFFE02B7}" type="slidenum">
              <a:rPr lang="fr-FR" smtClean="0"/>
              <a:pPr/>
              <a:t>15</a:t>
            </a:fld>
            <a:endParaRPr lang="fr-FR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990"/>
          </a:xfrm>
        </p:spPr>
        <p:txBody>
          <a:bodyPr>
            <a:normAutofit/>
          </a:bodyPr>
          <a:lstStyle/>
          <a:p>
            <a:r>
              <a:rPr lang="fr-F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Les discours rapportés (suite)</a:t>
            </a:r>
            <a:endParaRPr lang="fr-FR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22960" y="1100628"/>
            <a:ext cx="7863840" cy="506467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r-FR" sz="2400" b="1" u="sng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b.pour</a:t>
            </a:r>
            <a:r>
              <a:rPr lang="fr-FR" sz="24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rapporter indirectement une affirmation</a:t>
            </a:r>
          </a:p>
          <a:p>
            <a:pPr>
              <a:buNone/>
            </a:pPr>
            <a:r>
              <a:rPr lang="fr-FR" sz="24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Proposition principale avec verbe de paroles</a:t>
            </a:r>
          </a:p>
          <a:p>
            <a:pPr>
              <a:buNone/>
            </a:pPr>
            <a:r>
              <a:rPr lang="fr-FR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-Conjonction introduisant une subordonnée</a:t>
            </a:r>
          </a:p>
          <a:p>
            <a:pPr>
              <a:buNone/>
            </a:pPr>
            <a:r>
              <a:rPr lang="fr-FR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-Proposition subordonnée complétive du verbe.</a:t>
            </a:r>
            <a:endParaRPr lang="fr-FR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fr-FR" sz="2400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Il </a:t>
            </a:r>
            <a:r>
              <a:rPr lang="fr-FR" sz="2400" i="1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a précisé </a:t>
            </a:r>
            <a:r>
              <a:rPr lang="fr-FR" sz="2400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qu’</a:t>
            </a:r>
            <a:r>
              <a:rPr lang="fr-FR" sz="24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il  ne </a:t>
            </a:r>
            <a:r>
              <a:rPr lang="fr-FR" sz="2400" i="1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voulait</a:t>
            </a:r>
            <a:r>
              <a:rPr lang="fr-FR" sz="2400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4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surtout pas être appelé.</a:t>
            </a:r>
            <a:endParaRPr lang="fr-FR" sz="2000" u="sng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fr-FR" sz="24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c. La concordance des temps (exemples)</a:t>
            </a:r>
          </a:p>
          <a:p>
            <a:r>
              <a:rPr lang="fr-FR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La simultanéité</a:t>
            </a:r>
          </a:p>
          <a:p>
            <a:pPr>
              <a:buNone/>
            </a:pPr>
            <a:r>
              <a:rPr lang="fr-FR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Phrase 1a:  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verbe de la principale au présent →  verbe de la subordonnée au présent</a:t>
            </a:r>
          </a:p>
          <a:p>
            <a:pPr>
              <a:buNone/>
            </a:pPr>
            <a:r>
              <a:rPr lang="fr-FR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Phrase 2a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 verbe de la principale au passé (passé composé) →  verbe de la subordonnée au passé (imparfait). </a:t>
            </a:r>
            <a:endParaRPr lang="fr-FR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8401038" y="6432658"/>
            <a:ext cx="438162" cy="349142"/>
          </a:xfrm>
          <a:prstGeom prst="ellipse">
            <a:avLst/>
          </a:prstGeom>
        </p:spPr>
        <p:txBody>
          <a:bodyPr>
            <a:normAutofit fontScale="77500" lnSpcReduction="20000"/>
          </a:bodyPr>
          <a:lstStyle/>
          <a:p>
            <a:fld id="{72567A00-9150-4DD9-B957-14F3AFFE02B7}" type="slidenum">
              <a:rPr lang="fr-FR" smtClean="0"/>
              <a:pPr/>
              <a:t>16</a:t>
            </a:fld>
            <a:endParaRPr lang="fr-F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990"/>
          </a:xfrm>
        </p:spPr>
        <p:txBody>
          <a:bodyPr>
            <a:normAutofit/>
          </a:bodyPr>
          <a:lstStyle/>
          <a:p>
            <a:r>
              <a:rPr lang="fr-F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Les discours rapportés (suite)</a:t>
            </a:r>
            <a:endParaRPr lang="fr-FR" sz="36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22960" y="1100628"/>
            <a:ext cx="7520940" cy="513668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r-FR" sz="24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c. La concordance des temps</a:t>
            </a:r>
          </a:p>
          <a:p>
            <a:r>
              <a:rPr lang="fr-FR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L’antériorité</a:t>
            </a:r>
          </a:p>
          <a:p>
            <a:pPr>
              <a:buNone/>
            </a:pPr>
            <a:r>
              <a:rPr lang="fr-FR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M. G. </a:t>
            </a:r>
            <a:r>
              <a:rPr lang="fr-FR" sz="2400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demande</a:t>
            </a:r>
            <a:r>
              <a:rPr lang="fr-FR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(PI) </a:t>
            </a:r>
            <a:r>
              <a:rPr lang="fr-FR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si Mme A. </a:t>
            </a:r>
            <a:r>
              <a:rPr lang="fr-FR" sz="2400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a pu 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(PCI) </a:t>
            </a:r>
            <a:r>
              <a:rPr lang="fr-FR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contacter un spécialiste.</a:t>
            </a:r>
            <a:endParaRPr lang="fr-FR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fr-FR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M. G. </a:t>
            </a:r>
            <a:r>
              <a:rPr lang="fr-FR" sz="2400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a demandé 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(PCI) </a:t>
            </a:r>
            <a:r>
              <a:rPr lang="fr-FR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si Mme A. </a:t>
            </a:r>
            <a:r>
              <a:rPr lang="fr-FR" sz="2400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avait pu 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(PQPI) </a:t>
            </a:r>
            <a:r>
              <a:rPr lang="fr-FR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appeler un spécialiste.</a:t>
            </a:r>
            <a:endParaRPr lang="fr-FR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La postériorité</a:t>
            </a:r>
          </a:p>
          <a:p>
            <a:pPr>
              <a:buNone/>
            </a:pPr>
            <a:r>
              <a:rPr lang="fr-FR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M. G. </a:t>
            </a:r>
            <a:r>
              <a:rPr lang="fr-FR" sz="2400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demande</a:t>
            </a:r>
            <a:r>
              <a:rPr lang="fr-FR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(PI) </a:t>
            </a:r>
            <a:r>
              <a:rPr lang="fr-FR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si un spécialiste </a:t>
            </a:r>
            <a:r>
              <a:rPr lang="fr-FR" sz="2400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pourra 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(FI) </a:t>
            </a:r>
            <a:r>
              <a:rPr lang="fr-FR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fr-FR" sz="2400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pourrait 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(PC) </a:t>
            </a:r>
            <a:r>
              <a:rPr lang="fr-FR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le rappeler en fin d’après-midi.</a:t>
            </a:r>
            <a:endParaRPr lang="fr-FR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fr-FR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M. G. </a:t>
            </a:r>
            <a:r>
              <a:rPr lang="fr-FR" sz="2400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a demandé 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(PCI) </a:t>
            </a:r>
            <a:r>
              <a:rPr lang="fr-FR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si un spécialiste  </a:t>
            </a:r>
            <a:r>
              <a:rPr lang="fr-FR" sz="2400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aura pu 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(FAI</a:t>
            </a:r>
            <a:r>
              <a:rPr lang="fr-FR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 appeler son épouse dans l’après-midi. </a:t>
            </a:r>
            <a:endParaRPr lang="fr-FR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4294967295"/>
          </p:nvPr>
        </p:nvSpPr>
        <p:spPr>
          <a:xfrm>
            <a:off x="3505200" y="6400800"/>
            <a:ext cx="4724400" cy="27432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PNP - Poitiers - 13 &amp; 14 octobre 2011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8401038" y="6432658"/>
            <a:ext cx="438162" cy="349142"/>
          </a:xfrm>
          <a:prstGeom prst="ellipse">
            <a:avLst/>
          </a:prstGeom>
        </p:spPr>
        <p:txBody>
          <a:bodyPr>
            <a:normAutofit fontScale="77500" lnSpcReduction="20000"/>
          </a:bodyPr>
          <a:lstStyle/>
          <a:p>
            <a:fld id="{72567A00-9150-4DD9-B957-14F3AFFE02B7}" type="slidenum">
              <a:rPr lang="fr-FR" smtClean="0"/>
              <a:pPr/>
              <a:t>17</a:t>
            </a:fld>
            <a:endParaRPr lang="fr-FR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/>
          <p:cNvSpPr>
            <a:spLocks noGrp="1"/>
          </p:cNvSpPr>
          <p:nvPr>
            <p:ph sz="half" idx="1"/>
          </p:nvPr>
        </p:nvSpPr>
        <p:spPr>
          <a:xfrm>
            <a:off x="251520" y="1097280"/>
            <a:ext cx="4176464" cy="3987904"/>
          </a:xfrm>
        </p:spPr>
        <p:txBody>
          <a:bodyPr>
            <a:normAutofit fontScale="92500"/>
          </a:bodyPr>
          <a:lstStyle/>
          <a:p>
            <a:r>
              <a:rPr lang="fr-FR" b="1" dirty="0" smtClean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La prise de notes</a:t>
            </a:r>
          </a:p>
          <a:p>
            <a:pPr>
              <a:buNone/>
            </a:pP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C’est </a:t>
            </a:r>
            <a:r>
              <a:rPr lang="fr-F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un écrit pour soi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fr-FR" sz="2400" b="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produit « en simultané »,</a:t>
            </a:r>
          </a:p>
          <a:p>
            <a:pPr>
              <a:buNone/>
            </a:pP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qui retranscrit des propos,</a:t>
            </a:r>
          </a:p>
          <a:p>
            <a:pPr>
              <a:buNone/>
            </a:pP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de manière 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abrégée, </a:t>
            </a:r>
          </a:p>
          <a:p>
            <a:pPr>
              <a:buNone/>
            </a:pP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en </a:t>
            </a: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utilisant un 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code d’abréviations normé </a:t>
            </a:r>
            <a:r>
              <a:rPr lang="fr-FR" sz="2400" b="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et </a:t>
            </a: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plus 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personnel</a:t>
            </a: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None/>
            </a:pP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sans contraintes </a:t>
            </a: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 charte graphique. </a:t>
            </a:r>
          </a:p>
          <a:p>
            <a:endParaRPr lang="fr-FR" sz="2400" b="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fr-FR" sz="2000" b="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Espace réservé du contenu 9"/>
          <p:cNvSpPr>
            <a:spLocks noGrp="1"/>
          </p:cNvSpPr>
          <p:nvPr>
            <p:ph sz="half" idx="2"/>
          </p:nvPr>
        </p:nvSpPr>
        <p:spPr>
          <a:xfrm>
            <a:off x="4427984" y="1124744"/>
            <a:ext cx="4536504" cy="3960440"/>
          </a:xfrm>
        </p:spPr>
        <p:txBody>
          <a:bodyPr>
            <a:normAutofit fontScale="92500"/>
          </a:bodyPr>
          <a:lstStyle/>
          <a:p>
            <a:r>
              <a:rPr lang="fr-FR" b="1" dirty="0" smtClean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La reformulation</a:t>
            </a:r>
          </a:p>
          <a:p>
            <a:pPr>
              <a:buNone/>
            </a:pP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C’est </a:t>
            </a:r>
            <a:r>
              <a:rPr lang="fr-F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un écrit pour l’autre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fr-FR" sz="24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produit «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en  différé </a:t>
            </a: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»,</a:t>
            </a:r>
          </a:p>
          <a:p>
            <a:pPr>
              <a:buNone/>
            </a:pP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q</a:t>
            </a: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ui reformule des propos</a:t>
            </a:r>
          </a:p>
          <a:p>
            <a:pPr>
              <a:buNone/>
            </a:pP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 manière 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« intégrale »,</a:t>
            </a:r>
          </a:p>
          <a:p>
            <a:pPr>
              <a:buNone/>
            </a:pP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-en </a:t>
            </a: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respectant le 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code du français courant </a:t>
            </a: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fr-FR" sz="2400" b="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Orth</a:t>
            </a: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Gram. </a:t>
            </a:r>
            <a:r>
              <a:rPr lang="fr-FR" sz="2400" b="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Synt</a:t>
            </a: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.),</a:t>
            </a:r>
          </a:p>
          <a:p>
            <a:pPr>
              <a:buNone/>
            </a:pP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avec les contraintes d’une </a:t>
            </a:r>
            <a:r>
              <a:rPr lang="fr-FR" sz="24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charte graphique influant sur la lecture et l’écriture.</a:t>
            </a:r>
            <a:endParaRPr lang="fr-FR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>
          <a:xfrm>
            <a:off x="539552" y="365760"/>
            <a:ext cx="8352928" cy="548640"/>
          </a:xfrm>
        </p:spPr>
        <p:txBody>
          <a:bodyPr>
            <a:noAutofit/>
          </a:bodyPr>
          <a:lstStyle/>
          <a:p>
            <a:r>
              <a:rPr lang="fr-F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En conclusion…</a:t>
            </a:r>
            <a:endParaRPr lang="fr-FR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2567A00-9150-4DD9-B957-14F3AFFE02B7}" type="slidenum">
              <a:rPr lang="fr-FR" smtClean="0"/>
              <a:pPr/>
              <a:t>18</a:t>
            </a:fld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395536" y="5157192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afin de rendre compte </a:t>
            </a:r>
            <a:r>
              <a:rPr lang="fr-FR" sz="2400" b="1" i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fidèlement </a:t>
            </a:r>
            <a:r>
              <a:rPr lang="fr-FR" sz="2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fr-FR" sz="2400" b="1" i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lisiblement </a:t>
            </a:r>
            <a:r>
              <a:rPr lang="fr-FR" sz="2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et </a:t>
            </a:r>
            <a:r>
              <a:rPr lang="fr-FR" sz="2400" b="1" i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correctement</a:t>
            </a:r>
            <a:r>
              <a:rPr lang="fr-FR" sz="2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d’informations structurées et hiérarchisés utiles pour les professionnels de l’entreprise.  </a:t>
            </a:r>
            <a:endParaRPr lang="fr-FR" sz="24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692332"/>
            <a:ext cx="8229600" cy="5433832"/>
          </a:xfrm>
        </p:spPr>
        <p:txBody>
          <a:bodyPr>
            <a:normAutofit/>
          </a:bodyPr>
          <a:lstStyle/>
          <a:p>
            <a:endParaRPr lang="fr-FR" dirty="0" smtClean="0"/>
          </a:p>
          <a:p>
            <a:pPr algn="ctr">
              <a:buNone/>
            </a:pPr>
            <a:r>
              <a:rPr lang="fr-FR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De la </a:t>
            </a:r>
            <a:r>
              <a:rPr lang="fr-FR" sz="36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prise de notes </a:t>
            </a:r>
            <a:r>
              <a:rPr lang="fr-FR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d’un échange téléphonique</a:t>
            </a:r>
          </a:p>
          <a:p>
            <a:pPr algn="ctr">
              <a:buNone/>
            </a:pPr>
            <a:r>
              <a:rPr lang="fr-FR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à  </a:t>
            </a:r>
          </a:p>
          <a:p>
            <a:pPr algn="ctr">
              <a:buNone/>
            </a:pPr>
            <a:r>
              <a:rPr lang="fr-FR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sa </a:t>
            </a:r>
            <a:r>
              <a:rPr lang="fr-FR" sz="36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reformulation écrite </a:t>
            </a:r>
            <a:r>
              <a:rPr lang="fr-FR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sur des documents professionnels</a:t>
            </a:r>
          </a:p>
          <a:p>
            <a:endParaRPr lang="fr-FR" sz="1800" b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r>
              <a:rPr lang="fr-FR" sz="18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M. Deconinck (IEN  EG), M. Sendre (IEN L), I. Vallot (IEN EG)</a:t>
            </a:r>
            <a:endParaRPr lang="fr-FR" sz="1800" b="0" dirty="0" smtClean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8705850" y="6432550"/>
            <a:ext cx="438150" cy="349250"/>
          </a:xfrm>
          <a:prstGeom prst="ellipse">
            <a:avLst/>
          </a:prstGeom>
        </p:spPr>
        <p:txBody>
          <a:bodyPr>
            <a:normAutofit fontScale="92500" lnSpcReduction="10000"/>
          </a:bodyPr>
          <a:lstStyle/>
          <a:p>
            <a:fld id="{72567A00-9150-4DD9-B957-14F3AFFE02B7}" type="slidenum">
              <a:rPr lang="fr-FR" smtClean="0"/>
              <a:pPr/>
              <a:t>2</a:t>
            </a:fld>
            <a:endParaRPr lang="fr-F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prstGeom prst="ellipse">
            <a:avLst/>
          </a:prstGeom>
        </p:spPr>
        <p:txBody>
          <a:bodyPr>
            <a:normAutofit fontScale="92500" lnSpcReduction="10000"/>
          </a:bodyPr>
          <a:lstStyle/>
          <a:p>
            <a:fld id="{72567A00-9150-4DD9-B957-14F3AFFE02B7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4294967295"/>
          </p:nvPr>
        </p:nvSpPr>
        <p:spPr>
          <a:xfrm>
            <a:off x="1622425" y="404813"/>
            <a:ext cx="7521575" cy="5832475"/>
          </a:xfrm>
        </p:spPr>
        <p:txBody>
          <a:bodyPr>
            <a:noAutofit/>
          </a:bodyPr>
          <a:lstStyle/>
          <a:p>
            <a:r>
              <a:rPr lang="fr-FR" sz="18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PÔLE 3 GESTION ADMINISTRATIVE INTERNE</a:t>
            </a:r>
            <a:endParaRPr lang="fr-FR" sz="14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Classe 3.1. Gestion des informations </a:t>
            </a:r>
          </a:p>
          <a:p>
            <a:r>
              <a:rPr lang="fr-FR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3.1.2. Production d’informations structurées</a:t>
            </a:r>
          </a:p>
          <a:p>
            <a:endParaRPr lang="fr-FR" sz="18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Savoirs rédactionnels  Lecture et écriture d’un genre </a:t>
            </a:r>
            <a:endParaRPr lang="fr-FR" sz="14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LE DOCUMENT PROFESSIONNEL</a:t>
            </a:r>
          </a:p>
          <a:p>
            <a:r>
              <a:rPr lang="fr-FR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Procédés d’écriture </a:t>
            </a:r>
          </a:p>
          <a:p>
            <a:r>
              <a:rPr lang="fr-FR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La </a:t>
            </a:r>
            <a:r>
              <a:rPr lang="fr-FR" sz="18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reformulation à partir d’une prise de notes</a:t>
            </a:r>
            <a:r>
              <a:rPr lang="fr-FR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d’un brouillon, ou d'écrits intermédiaires </a:t>
            </a:r>
          </a:p>
          <a:p>
            <a:r>
              <a:rPr lang="fr-FR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L’</a:t>
            </a:r>
            <a:r>
              <a:rPr lang="fr-FR" sz="18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organisation et la hiérarchisation des informations </a:t>
            </a:r>
          </a:p>
          <a:p>
            <a:r>
              <a:rPr lang="fr-FR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Les renvois et les notes </a:t>
            </a:r>
          </a:p>
          <a:p>
            <a:r>
              <a:rPr lang="fr-FR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La </a:t>
            </a:r>
            <a:r>
              <a:rPr lang="fr-FR" sz="18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conformité du document à une charte graphique </a:t>
            </a:r>
          </a:p>
          <a:p>
            <a:r>
              <a:rPr lang="fr-FR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La</a:t>
            </a:r>
            <a:r>
              <a:rPr lang="fr-FR" sz="18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typographie </a:t>
            </a:r>
          </a:p>
          <a:p>
            <a:r>
              <a:rPr lang="fr-FR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L’</a:t>
            </a:r>
            <a:r>
              <a:rPr lang="fr-FR" sz="18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écriture des nombres</a:t>
            </a:r>
          </a:p>
          <a:p>
            <a:r>
              <a:rPr lang="fr-FR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L’</a:t>
            </a:r>
            <a:r>
              <a:rPr lang="fr-FR" sz="18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insertion des nombres dans un texte</a:t>
            </a:r>
          </a:p>
          <a:p>
            <a:r>
              <a:rPr lang="fr-FR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Les </a:t>
            </a:r>
            <a:r>
              <a:rPr lang="fr-FR" sz="18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règles orthographiques </a:t>
            </a:r>
            <a:r>
              <a:rPr lang="fr-FR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et la </a:t>
            </a:r>
            <a:r>
              <a:rPr lang="fr-FR" sz="18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syntaxe </a:t>
            </a:r>
            <a:r>
              <a:rPr lang="fr-FR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dans les documents professionnels</a:t>
            </a:r>
            <a:endParaRPr lang="fr-FR" sz="1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7794" cy="744265"/>
          </a:xfrm>
        </p:spPr>
        <p:txBody>
          <a:bodyPr>
            <a:noAutofit/>
          </a:bodyPr>
          <a:lstStyle/>
          <a:p>
            <a:r>
              <a:rPr lang="fr-FR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Le scénario pédagogique de l’atelier</a:t>
            </a:r>
            <a:endParaRPr lang="fr-FR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018903"/>
            <a:ext cx="8229600" cy="541364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r-FR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•Un particulier, </a:t>
            </a:r>
            <a:r>
              <a:rPr lang="fr-FR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M.GARROUSTE</a:t>
            </a:r>
            <a:r>
              <a:rPr lang="fr-FR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(le professeur GA), appelle </a:t>
            </a:r>
            <a:r>
              <a:rPr lang="fr-FR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l’entreprise « LENORD » </a:t>
            </a:r>
            <a:r>
              <a:rPr lang="fr-FR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au sujet d’un extracteur de fumée vu sur un site. </a:t>
            </a:r>
          </a:p>
          <a:p>
            <a:pPr>
              <a:buNone/>
            </a:pPr>
            <a:r>
              <a:rPr lang="fr-FR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La gestionnaire-administrative, </a:t>
            </a:r>
            <a:r>
              <a:rPr lang="fr-FR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Mme ALICE </a:t>
            </a:r>
            <a:r>
              <a:rPr lang="fr-FR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(le professeur de français ) lui répond et prend en notes la communication téléphonique. </a:t>
            </a:r>
          </a:p>
          <a:p>
            <a:pPr>
              <a:buNone/>
            </a:pPr>
            <a:r>
              <a:rPr lang="fr-FR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Durant la conversation, M. </a:t>
            </a:r>
            <a:r>
              <a:rPr lang="fr-FR" sz="20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Garrouste</a:t>
            </a:r>
            <a:r>
              <a:rPr lang="fr-FR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:</a:t>
            </a:r>
          </a:p>
          <a:p>
            <a:pPr>
              <a:buFontTx/>
              <a:buChar char="-"/>
            </a:pPr>
            <a:r>
              <a:rPr lang="fr-FR" sz="200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précise</a:t>
            </a:r>
            <a:r>
              <a:rPr lang="fr-FR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la </a:t>
            </a:r>
            <a:r>
              <a:rPr lang="fr-FR" sz="200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référence </a:t>
            </a:r>
            <a:r>
              <a:rPr lang="fr-FR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du produit: 4RT5</a:t>
            </a:r>
          </a:p>
          <a:p>
            <a:pPr>
              <a:buFontTx/>
              <a:buChar char="-"/>
            </a:pPr>
            <a:r>
              <a:rPr lang="fr-FR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veut qu’</a:t>
            </a:r>
            <a:r>
              <a:rPr lang="fr-FR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un SPECIALISTE </a:t>
            </a:r>
            <a:r>
              <a:rPr lang="fr-FR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 l’entreprise le rappelle de toute urgence au 05 57 36 56 00</a:t>
            </a:r>
          </a:p>
          <a:p>
            <a:pPr>
              <a:buFontTx/>
              <a:buChar char="-"/>
            </a:pPr>
            <a:r>
              <a:rPr lang="fr-FR" sz="200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demande </a:t>
            </a:r>
            <a:r>
              <a:rPr lang="fr-FR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si le capteur fonctionne pour « un barbecue intérieur garage »,</a:t>
            </a:r>
          </a:p>
          <a:p>
            <a:pPr>
              <a:buFontTx/>
              <a:buChar char="-"/>
            </a:pPr>
            <a:r>
              <a:rPr lang="fr-FR" sz="200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commandera </a:t>
            </a:r>
            <a:r>
              <a:rPr lang="fr-FR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l’extracteur </a:t>
            </a:r>
            <a:r>
              <a:rPr lang="fr-FR" sz="200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si</a:t>
            </a:r>
            <a:r>
              <a:rPr lang="fr-FR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le </a:t>
            </a:r>
            <a:r>
              <a:rPr lang="fr-FR" sz="200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prix </a:t>
            </a:r>
            <a:r>
              <a:rPr lang="fr-FR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 l’installation lui </a:t>
            </a:r>
            <a:r>
              <a:rPr lang="fr-FR" sz="200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convient,</a:t>
            </a:r>
            <a:endParaRPr lang="fr-FR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200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donne son adresse</a:t>
            </a:r>
            <a:r>
              <a:rPr lang="fr-FR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Draguignan (33), 6 rue des Minimes,</a:t>
            </a:r>
          </a:p>
          <a:p>
            <a:pPr>
              <a:buFontTx/>
              <a:buChar char="-"/>
            </a:pPr>
            <a:r>
              <a:rPr lang="fr-FR" sz="200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dit </a:t>
            </a:r>
            <a:r>
              <a:rPr lang="fr-FR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qu’il ne veut absolument pas être appelé le soir chez lui.</a:t>
            </a:r>
          </a:p>
          <a:p>
            <a:pPr>
              <a:buNone/>
            </a:pPr>
            <a:r>
              <a:rPr lang="fr-FR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Mme Alice complète deux documents professionnels différents pour reformuler le message téléphonique qu’elle destine à Mr ROUGET, le « spécialiste ».</a:t>
            </a:r>
          </a:p>
          <a:p>
            <a:pPr>
              <a:buFontTx/>
              <a:buChar char="-"/>
            </a:pPr>
            <a:endParaRPr lang="fr-FR" sz="1800" b="0" dirty="0" smtClean="0">
              <a:latin typeface="Arial" pitchFamily="34" charset="0"/>
              <a:cs typeface="Arial" pitchFamily="34" charset="0"/>
            </a:endParaRPr>
          </a:p>
          <a:p>
            <a:endParaRPr lang="fr-FR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2000" dirty="0" smtClean="0">
                <a:latin typeface="Arial" pitchFamily="34" charset="0"/>
                <a:cs typeface="Arial" pitchFamily="34" charset="0"/>
              </a:rPr>
              <a:t>	</a:t>
            </a:r>
          </a:p>
          <a:p>
            <a:endParaRPr lang="fr-FR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8705850" y="6432550"/>
            <a:ext cx="438150" cy="349250"/>
          </a:xfrm>
          <a:prstGeom prst="ellipse">
            <a:avLst/>
          </a:prstGeom>
        </p:spPr>
        <p:txBody>
          <a:bodyPr>
            <a:normAutofit fontScale="92500" lnSpcReduction="10000"/>
          </a:bodyPr>
          <a:lstStyle/>
          <a:p>
            <a:fld id="{72567A00-9150-4DD9-B957-14F3AFFE02B7}" type="slidenum">
              <a:rPr lang="fr-FR" smtClean="0"/>
              <a:pPr/>
              <a:t>4</a:t>
            </a:fld>
            <a:endParaRPr lang="fr-F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365760"/>
            <a:ext cx="8424936" cy="758984"/>
          </a:xfrm>
        </p:spPr>
        <p:txBody>
          <a:bodyPr>
            <a:noAutofit/>
          </a:bodyPr>
          <a:lstStyle/>
          <a:p>
            <a:r>
              <a:rPr lang="fr-FR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Les étapes de l’atelier rédactionnel</a:t>
            </a:r>
            <a:endParaRPr lang="fr-FR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22960" y="1052736"/>
            <a:ext cx="7520940" cy="5256584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fr-F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Jeu de rôle. 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Professeurs GA/Français à partir du scénario pédagogique. </a:t>
            </a:r>
            <a:r>
              <a:rPr lang="fr-FR" sz="24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(Co-animation)</a:t>
            </a:r>
            <a:endParaRPr lang="fr-FR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r>
              <a:rPr lang="fr-F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Analyse des trois écrits professionnels: </a:t>
            </a:r>
            <a:r>
              <a:rPr lang="fr-FR" sz="240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la prise de notes 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et les reformulations sur </a:t>
            </a:r>
            <a:r>
              <a:rPr lang="fr-FR" sz="240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deux documents professionnels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fr-FR" sz="24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(Co-animation ou animation par le professeur de français)</a:t>
            </a:r>
            <a:endParaRPr lang="fr-FR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r>
              <a:rPr lang="fr-F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Etude d’un fait de langue particulier: 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les modalités des </a:t>
            </a:r>
            <a:r>
              <a:rPr lang="fr-FR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discours rapportés 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dans la prise de notes et la reformulation d’un message oral. </a:t>
            </a:r>
            <a:r>
              <a:rPr lang="fr-FR" sz="24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(Animation par le professeur de français)</a:t>
            </a:r>
            <a:endParaRPr lang="fr-FR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r>
              <a:rPr lang="fr-F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Production et évaluation des élèves: 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mêmes types d’écrits dans des conditions similaires ou voisines. </a:t>
            </a:r>
            <a:r>
              <a:rPr lang="fr-FR" sz="24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(Co-préparation et </a:t>
            </a:r>
            <a:r>
              <a:rPr lang="fr-FR" sz="2400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co</a:t>
            </a:r>
            <a:r>
              <a:rPr lang="fr-FR" sz="24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-évaluation)</a:t>
            </a:r>
            <a:endParaRPr lang="fr-FR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8401038" y="6432658"/>
            <a:ext cx="438162" cy="349142"/>
          </a:xfrm>
          <a:prstGeom prst="ellipse">
            <a:avLst/>
          </a:prstGeom>
        </p:spPr>
        <p:txBody>
          <a:bodyPr>
            <a:normAutofit fontScale="92500" lnSpcReduction="10000"/>
          </a:bodyPr>
          <a:lstStyle/>
          <a:p>
            <a:fld id="{72567A00-9150-4DD9-B957-14F3AFFE02B7}" type="slidenum">
              <a:rPr lang="fr-FR" smtClean="0"/>
              <a:pPr/>
              <a:t>5</a:t>
            </a:fld>
            <a:endParaRPr lang="fr-F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contenu 6"/>
          <p:cNvSpPr>
            <a:spLocks noGrp="1"/>
          </p:cNvSpPr>
          <p:nvPr>
            <p:ph sz="half" idx="1"/>
          </p:nvPr>
        </p:nvSpPr>
        <p:spPr>
          <a:xfrm>
            <a:off x="395536" y="980728"/>
            <a:ext cx="4248472" cy="5328592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fr-FR" sz="9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1.</a:t>
            </a:r>
            <a:r>
              <a:rPr lang="fr-FR" sz="96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La prise de notes</a:t>
            </a:r>
          </a:p>
          <a:p>
            <a:pPr>
              <a:buNone/>
            </a:pPr>
            <a:endParaRPr lang="fr-FR" sz="8000" b="1" u="sng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fr-FR" sz="8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A partir d’un oral, en « direct »</a:t>
            </a:r>
          </a:p>
          <a:p>
            <a:pPr>
              <a:buNone/>
            </a:pPr>
            <a:r>
              <a:rPr lang="fr-FR" sz="8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Qui parle à qui? </a:t>
            </a:r>
            <a:r>
              <a:rPr lang="fr-FR" sz="8000" b="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M. </a:t>
            </a:r>
            <a:r>
              <a:rPr lang="fr-FR" sz="8000" b="0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Garrouste</a:t>
            </a:r>
            <a:r>
              <a:rPr lang="fr-FR" sz="8000" b="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↔ Mme Alice</a:t>
            </a:r>
          </a:p>
          <a:p>
            <a:pPr>
              <a:buNone/>
            </a:pPr>
            <a:r>
              <a:rPr lang="fr-FR" sz="8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Pour un écrit en  « simultané »</a:t>
            </a:r>
          </a:p>
          <a:p>
            <a:pPr>
              <a:buNone/>
            </a:pPr>
            <a:r>
              <a:rPr lang="fr-FR" sz="8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Qui écrit à qui? </a:t>
            </a:r>
            <a:r>
              <a:rPr lang="fr-FR" sz="8000" b="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Mme Alice → à elle-même</a:t>
            </a:r>
          </a:p>
          <a:p>
            <a:pPr>
              <a:buNone/>
            </a:pPr>
            <a:r>
              <a:rPr lang="fr-FR" sz="8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Et indirectement pour qui? </a:t>
            </a:r>
            <a:r>
              <a:rPr lang="fr-FR" sz="80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Le « spécialiste » de l’entreprise</a:t>
            </a:r>
          </a:p>
          <a:p>
            <a:pPr>
              <a:buNone/>
            </a:pPr>
            <a:r>
              <a:rPr lang="fr-FR" sz="8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Dans quels buts?</a:t>
            </a:r>
          </a:p>
          <a:p>
            <a:pPr>
              <a:buFontTx/>
              <a:buChar char="-"/>
            </a:pPr>
            <a:r>
              <a:rPr lang="fr-FR" sz="8000" b="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retranscrire </a:t>
            </a:r>
            <a:r>
              <a:rPr lang="fr-FR" sz="80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les propos </a:t>
            </a:r>
            <a:r>
              <a:rPr lang="fr-FR" sz="8000" b="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(prise de notes) </a:t>
            </a:r>
            <a:r>
              <a:rPr lang="fr-FR" sz="80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 M. </a:t>
            </a:r>
            <a:r>
              <a:rPr lang="fr-FR" sz="8000" b="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Garrouste</a:t>
            </a:r>
            <a:endParaRPr lang="fr-FR" sz="8000" b="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8000" b="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en sélectionnant </a:t>
            </a:r>
            <a:r>
              <a:rPr lang="fr-FR" sz="80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ce qui est utile au spécialiste (écoute sélective)</a:t>
            </a:r>
          </a:p>
          <a:p>
            <a:pPr>
              <a:buNone/>
            </a:pPr>
            <a:r>
              <a:rPr lang="fr-FR" sz="8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Sur quel document?</a:t>
            </a:r>
          </a:p>
          <a:p>
            <a:pPr>
              <a:buNone/>
            </a:pPr>
            <a:r>
              <a:rPr lang="fr-FR" sz="8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« P</a:t>
            </a:r>
            <a:r>
              <a:rPr lang="fr-FR" sz="80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ersonnel » ou professionnel</a:t>
            </a:r>
          </a:p>
          <a:p>
            <a:endParaRPr lang="fr-FR" sz="2400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fr-FR" sz="2000" b="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fr-FR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Espace réservé du contenu 7"/>
          <p:cNvSpPr>
            <a:spLocks noGrp="1"/>
          </p:cNvSpPr>
          <p:nvPr>
            <p:ph sz="half" idx="2"/>
          </p:nvPr>
        </p:nvSpPr>
        <p:spPr>
          <a:xfrm>
            <a:off x="4700016" y="980728"/>
            <a:ext cx="4443984" cy="5256584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fr-FR" sz="9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fr-FR" sz="96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La reformulation des notes</a:t>
            </a:r>
          </a:p>
          <a:p>
            <a:pPr>
              <a:buNone/>
            </a:pPr>
            <a:endParaRPr lang="fr-FR" sz="8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fr-FR" sz="8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Un écrit en « différé»</a:t>
            </a:r>
          </a:p>
          <a:p>
            <a:pPr>
              <a:buNone/>
            </a:pPr>
            <a:r>
              <a:rPr lang="fr-FR" sz="8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Qui écrit à qui? </a:t>
            </a:r>
            <a:r>
              <a:rPr lang="fr-FR" sz="8000" b="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Mme Alice → le spécialiste</a:t>
            </a:r>
          </a:p>
          <a:p>
            <a:pPr>
              <a:buNone/>
            </a:pPr>
            <a:r>
              <a:rPr lang="fr-FR" sz="8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Dans quels buts?</a:t>
            </a:r>
          </a:p>
          <a:p>
            <a:pPr>
              <a:buFontTx/>
              <a:buChar char="-"/>
            </a:pPr>
            <a:r>
              <a:rPr lang="fr-FR" sz="8000" b="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rapporter </a:t>
            </a:r>
            <a:r>
              <a:rPr lang="fr-FR" sz="80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les propos de M. </a:t>
            </a:r>
            <a:r>
              <a:rPr lang="fr-FR" sz="8000" b="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Garrouste</a:t>
            </a:r>
            <a:r>
              <a:rPr lang="fr-FR" sz="80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8000" b="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(les discours rapportés) </a:t>
            </a:r>
          </a:p>
          <a:p>
            <a:pPr>
              <a:buFontTx/>
              <a:buChar char="-"/>
            </a:pPr>
            <a:r>
              <a:rPr lang="fr-FR" sz="80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en les </a:t>
            </a:r>
            <a:r>
              <a:rPr lang="fr-FR" sz="8000" b="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réécrivant</a:t>
            </a:r>
            <a:r>
              <a:rPr lang="fr-FR" sz="80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8000" b="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(procédés de reformulation des notes)</a:t>
            </a:r>
          </a:p>
          <a:p>
            <a:pPr>
              <a:buFontTx/>
              <a:buChar char="-"/>
            </a:pPr>
            <a:r>
              <a:rPr lang="fr-FR" sz="80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en les </a:t>
            </a:r>
            <a:r>
              <a:rPr lang="fr-FR" sz="8000" b="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organisant </a:t>
            </a:r>
            <a:r>
              <a:rPr lang="fr-FR" sz="80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et les </a:t>
            </a:r>
            <a:r>
              <a:rPr lang="fr-FR" sz="8000" b="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hiérarchisant</a:t>
            </a:r>
          </a:p>
          <a:p>
            <a:pPr>
              <a:buFontTx/>
              <a:buChar char="-"/>
            </a:pPr>
            <a:r>
              <a:rPr lang="fr-FR" sz="80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afin que les demandes du particulier soient satisfaites</a:t>
            </a:r>
          </a:p>
          <a:p>
            <a:pPr>
              <a:buNone/>
            </a:pPr>
            <a:r>
              <a:rPr lang="fr-FR" sz="8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Sur quels documents?</a:t>
            </a:r>
          </a:p>
          <a:p>
            <a:pPr>
              <a:buNone/>
            </a:pPr>
            <a:r>
              <a:rPr lang="fr-FR" sz="8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fr-FR" sz="80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rofessionnels en respectant leur charte graphique.</a:t>
            </a:r>
          </a:p>
          <a:p>
            <a:endParaRPr lang="fr-FR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395536" y="365760"/>
            <a:ext cx="7948364" cy="548640"/>
          </a:xfrm>
        </p:spPr>
        <p:txBody>
          <a:bodyPr>
            <a:normAutofit fontScale="90000"/>
          </a:bodyPr>
          <a:lstStyle/>
          <a:p>
            <a:r>
              <a:rPr lang="fr-F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Les objectifs d’apprentissage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2567A00-9150-4DD9-B957-14F3AFFE02B7}" type="slidenum">
              <a:rPr lang="fr-FR" smtClean="0"/>
              <a:pPr/>
              <a:t>6</a:t>
            </a:fld>
            <a:endParaRPr lang="fr-F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PNP - Poitiers - 13 &amp; 14 octobre 2011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2567A00-9150-4DD9-B957-14F3AFFE02B7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1475656" y="1240971"/>
            <a:ext cx="6768752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L’atelier rédactionnel</a:t>
            </a:r>
          </a:p>
          <a:p>
            <a:pPr algn="ctr"/>
            <a:r>
              <a:rPr lang="fr-FR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et</a:t>
            </a:r>
          </a:p>
          <a:p>
            <a:pPr algn="ctr"/>
            <a:r>
              <a:rPr lang="fr-FR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la maîtrise </a:t>
            </a:r>
          </a:p>
          <a:p>
            <a:pPr algn="ctr"/>
            <a:r>
              <a:rPr lang="fr-FR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de la langue</a:t>
            </a:r>
          </a:p>
          <a:p>
            <a:pPr algn="ctr"/>
            <a:r>
              <a:rPr lang="fr-FR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endParaRPr lang="fr-F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8352928" cy="614968"/>
          </a:xfrm>
        </p:spPr>
        <p:txBody>
          <a:bodyPr>
            <a:normAutofit fontScale="90000"/>
          </a:bodyPr>
          <a:lstStyle/>
          <a:p>
            <a:r>
              <a:rPr lang="fr-F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La prise de notes</a:t>
            </a:r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1196752"/>
            <a:ext cx="7876356" cy="489654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endParaRPr lang="fr-FR" sz="2000" i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2600" b="1" i="1" dirty="0" smtClean="0">
                <a:solidFill>
                  <a:schemeClr val="tx1"/>
                </a:solidFill>
                <a:latin typeface="Bradley Hand ITC" pitchFamily="66" charset="0"/>
                <a:cs typeface="Arial" pitchFamily="34" charset="0"/>
              </a:rPr>
              <a:t>Appel. 12/03. 10h30. M. GARROUSTE (part.) </a:t>
            </a:r>
            <a:r>
              <a:rPr lang="fr-FR" sz="2600" b="1" i="1" dirty="0" err="1" smtClean="0">
                <a:solidFill>
                  <a:schemeClr val="tx1"/>
                </a:solidFill>
                <a:latin typeface="Bradley Hand ITC" pitchFamily="66" charset="0"/>
                <a:cs typeface="Arial" pitchFamily="34" charset="0"/>
              </a:rPr>
              <a:t>dde</a:t>
            </a:r>
            <a:r>
              <a:rPr lang="fr-FR" sz="2600" b="1" i="1" dirty="0" smtClean="0">
                <a:solidFill>
                  <a:schemeClr val="tx1"/>
                </a:solidFill>
                <a:latin typeface="Bradley Hand ITC" pitchFamily="66" charset="0"/>
                <a:cs typeface="Arial" pitchFamily="34" charset="0"/>
              </a:rPr>
              <a:t> infos : </a:t>
            </a:r>
            <a:r>
              <a:rPr lang="fr-FR" sz="2600" b="1" i="1" dirty="0" err="1" smtClean="0">
                <a:solidFill>
                  <a:schemeClr val="tx1"/>
                </a:solidFill>
                <a:latin typeface="Bradley Hand ITC" pitchFamily="66" charset="0"/>
                <a:cs typeface="Arial" pitchFamily="34" charset="0"/>
              </a:rPr>
              <a:t>nvel</a:t>
            </a:r>
            <a:r>
              <a:rPr lang="fr-FR" sz="2600" b="1" i="1" dirty="0" smtClean="0">
                <a:solidFill>
                  <a:schemeClr val="tx1"/>
                </a:solidFill>
                <a:latin typeface="Bradley Hand ITC" pitchFamily="66" charset="0"/>
                <a:cs typeface="Arial" pitchFamily="34" charset="0"/>
              </a:rPr>
              <a:t> extracteur fumées 4RT5 (vu sur site). Rappeler. URGT! 05 57 36 56 00.  Cde si bon prix installation. Pas client.  </a:t>
            </a:r>
            <a:r>
              <a:rPr lang="fr-FR" sz="2600" b="1" i="1" dirty="0" err="1" smtClean="0">
                <a:solidFill>
                  <a:schemeClr val="tx1"/>
                </a:solidFill>
                <a:latin typeface="Bradley Hand ITC" pitchFamily="66" charset="0"/>
                <a:cs typeface="Arial" pitchFamily="34" charset="0"/>
              </a:rPr>
              <a:t>Adr</a:t>
            </a:r>
            <a:r>
              <a:rPr lang="fr-FR" sz="2600" b="1" i="1" dirty="0" smtClean="0">
                <a:solidFill>
                  <a:schemeClr val="tx1"/>
                </a:solidFill>
                <a:latin typeface="Bradley Hand ITC" pitchFamily="66" charset="0"/>
                <a:cs typeface="Arial" pitchFamily="34" charset="0"/>
              </a:rPr>
              <a:t>.: GRADIGNAN(6 rue des Minimes).Pas d’appel le soir ! !!  </a:t>
            </a:r>
            <a:r>
              <a:rPr lang="fr-FR" sz="2600" b="1" i="1" dirty="0" err="1" smtClean="0">
                <a:solidFill>
                  <a:schemeClr val="tx1"/>
                </a:solidFill>
                <a:latin typeface="Bradley Hand ITC" pitchFamily="66" charset="0"/>
                <a:cs typeface="Arial" pitchFamily="34" charset="0"/>
              </a:rPr>
              <a:t>Dde</a:t>
            </a:r>
            <a:r>
              <a:rPr lang="fr-FR" sz="2600" b="1" i="1" dirty="0" smtClean="0">
                <a:solidFill>
                  <a:schemeClr val="tx1"/>
                </a:solidFill>
                <a:latin typeface="Bradley Hand ITC" pitchFamily="66" charset="0"/>
                <a:cs typeface="Arial" pitchFamily="34" charset="0"/>
              </a:rPr>
              <a:t> si capteur fonctionne pour « barbecue intérieur garage ». </a:t>
            </a:r>
            <a:endParaRPr lang="fr-FR" sz="2600" b="1" dirty="0" smtClean="0">
              <a:solidFill>
                <a:schemeClr val="tx1"/>
              </a:solidFill>
              <a:latin typeface="Bradley Hand ITC" pitchFamily="66" charset="0"/>
              <a:cs typeface="Arial" pitchFamily="34" charset="0"/>
            </a:endParaRPr>
          </a:p>
          <a:p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8401038" y="6432658"/>
            <a:ext cx="438162" cy="349142"/>
          </a:xfrm>
          <a:prstGeom prst="ellipse">
            <a:avLst/>
          </a:prstGeom>
        </p:spPr>
        <p:txBody>
          <a:bodyPr>
            <a:normAutofit fontScale="92500" lnSpcReduction="10000"/>
          </a:bodyPr>
          <a:lstStyle/>
          <a:p>
            <a:fld id="{72567A00-9150-4DD9-B957-14F3AFFE02B7}" type="slidenum">
              <a:rPr lang="fr-FR" smtClean="0"/>
              <a:pPr/>
              <a:t>8</a:t>
            </a:fld>
            <a:endParaRPr lang="fr-F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365760"/>
            <a:ext cx="8020372" cy="548640"/>
          </a:xfrm>
        </p:spPr>
        <p:txBody>
          <a:bodyPr>
            <a:noAutofit/>
          </a:bodyPr>
          <a:lstStyle/>
          <a:p>
            <a:r>
              <a:rPr lang="fr-FR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Les procédés d’écriture des notes</a:t>
            </a:r>
            <a:endParaRPr lang="fr-FR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980728"/>
            <a:ext cx="8136904" cy="525658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fr-F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La mise en page du texte: 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compacte</a:t>
            </a:r>
          </a:p>
          <a:p>
            <a:pPr>
              <a:buNone/>
            </a:pPr>
            <a:r>
              <a:rPr lang="fr-F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L’organisation et la hiérarchisation des informations: 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au fil de la conversation</a:t>
            </a:r>
          </a:p>
          <a:p>
            <a:pPr>
              <a:buNone/>
            </a:pPr>
            <a:r>
              <a:rPr lang="fr-F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Le lexique: 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abréviations codifiées ou non. Suppression de lettres à l’intérieur ou à la fin d’un mot + .  (</a:t>
            </a:r>
            <a:r>
              <a:rPr lang="fr-FR" sz="2400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dde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fr-FR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M.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fr-FR" sz="2400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adr</a:t>
            </a:r>
            <a:r>
              <a:rPr lang="fr-FR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fr-F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fr-F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Les phrases: 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tronquées et agrammaticales. Suppression des déterminants, des pronoms-reprises, de verbes etc.</a:t>
            </a:r>
          </a:p>
          <a:p>
            <a:pPr>
              <a:buNone/>
            </a:pPr>
            <a:r>
              <a:rPr lang="fr-F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Les caractères des lettres: 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majuscules pour les noms propres ou un message capital.</a:t>
            </a:r>
          </a:p>
          <a:p>
            <a:pPr>
              <a:buNone/>
            </a:pPr>
            <a:r>
              <a:rPr lang="fr-F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Les signes typographiques: </a:t>
            </a:r>
            <a:r>
              <a:rPr lang="fr-FR" sz="240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(…)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explicitation. </a:t>
            </a:r>
            <a:r>
              <a:rPr lang="fr-FR" sz="240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citation </a:t>
            </a:r>
            <a:r>
              <a:rPr lang="fr-FR" sz="240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»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éventuellement, tirets pour l’énumération</a:t>
            </a:r>
          </a:p>
          <a:p>
            <a:pPr>
              <a:buNone/>
            </a:pPr>
            <a:r>
              <a:rPr lang="fr-FR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Les signes de ponctuation : </a:t>
            </a:r>
            <a:r>
              <a:rPr lang="fr-FR" sz="240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!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(expressivité),  </a:t>
            </a:r>
            <a:r>
              <a:rPr lang="fr-FR" sz="240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fr-FR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(explication), le point pour la fin des mots abrégés ou la fin des phrases. </a:t>
            </a:r>
            <a:endParaRPr lang="fr-FR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8401038" y="6432658"/>
            <a:ext cx="438162" cy="349142"/>
          </a:xfrm>
          <a:prstGeom prst="ellipse">
            <a:avLst/>
          </a:prstGeom>
        </p:spPr>
        <p:txBody>
          <a:bodyPr>
            <a:normAutofit fontScale="92500" lnSpcReduction="10000"/>
          </a:bodyPr>
          <a:lstStyle/>
          <a:p>
            <a:fld id="{72567A00-9150-4DD9-B957-14F3AFFE02B7}" type="slidenum">
              <a:rPr lang="fr-FR" smtClean="0"/>
              <a:pPr/>
              <a:t>9</a:t>
            </a:fld>
            <a:endParaRPr lang="fr-F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Description0 xmlns="09f89708-6c5f-4df0-88ea-2e15246a5468">Diaporama Restitutions échange téléphonique</Description0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3AB55E0CC5DA459F57F5A42893F46A005A087D358B12CA4E82A8A8BA9B8A8CF200D3544DBFAD4F664AA25DF68E6D1F0A9E00689F2856DFEDCE40890FDCED81A7DFC900B4272398668C354C9ED3601A4707E83E" ma:contentTypeVersion="3" ma:contentTypeDescription="Crée un document." ma:contentTypeScope="" ma:versionID="dbf4fe415bfc848cdb1a1e3586ed12e5">
  <xsd:schema xmlns:xsd="http://www.w3.org/2001/XMLSchema" xmlns:p="http://schemas.microsoft.com/office/2006/metadata/properties" xmlns:ns2="09f89708-6c5f-4df0-88ea-2e15246a5468" targetNamespace="http://schemas.microsoft.com/office/2006/metadata/properties" ma:root="true" ma:fieldsID="5e77a6e9351228bcfb8d4f2821c2a8d5" ns2:_="">
    <xsd:import namespace="09f89708-6c5f-4df0-88ea-2e15246a5468"/>
    <xsd:element name="properties">
      <xsd:complexType>
        <xsd:sequence>
          <xsd:element name="documentManagement">
            <xsd:complexType>
              <xsd:all>
                <xsd:element ref="ns2:Description0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09f89708-6c5f-4df0-88ea-2e15246a5468" elementFormDefault="qualified">
    <xsd:import namespace="http://schemas.microsoft.com/office/2006/documentManagement/types"/>
    <xsd:element name="Description0" ma:index="8" nillable="true" ma:displayName="Description" ma:description="Description du document" ma:internalName="Description0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 ma:readOnly="true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A7F403C-137A-44C9-A1CF-E1A79C96F9CB}"/>
</file>

<file path=customXml/itemProps2.xml><?xml version="1.0" encoding="utf-8"?>
<ds:datastoreItem xmlns:ds="http://schemas.openxmlformats.org/officeDocument/2006/customXml" ds:itemID="{1A482FDA-D884-4C25-ABD9-FD0542FC394E}"/>
</file>

<file path=customXml/itemProps3.xml><?xml version="1.0" encoding="utf-8"?>
<ds:datastoreItem xmlns:ds="http://schemas.openxmlformats.org/officeDocument/2006/customXml" ds:itemID="{0E80BE93-4CD9-4DBD-A5F3-98F8454AA3FF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344</TotalTime>
  <Words>1002</Words>
  <Application>Microsoft Office PowerPoint</Application>
  <PresentationFormat>Affichage à l'écran (4:3)</PresentationFormat>
  <Paragraphs>224</Paragraphs>
  <Slides>18</Slides>
  <Notes>15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19" baseType="lpstr">
      <vt:lpstr>Thème Office</vt:lpstr>
      <vt:lpstr>Un atelier rédactionnel en seconde professionnelle gestion administration</vt:lpstr>
      <vt:lpstr>Diapositive 2</vt:lpstr>
      <vt:lpstr>Diapositive 3</vt:lpstr>
      <vt:lpstr>Le scénario pédagogique de l’atelier</vt:lpstr>
      <vt:lpstr>Les étapes de l’atelier rédactionnel</vt:lpstr>
      <vt:lpstr>Les objectifs d’apprentissage</vt:lpstr>
      <vt:lpstr>Diapositive 7</vt:lpstr>
      <vt:lpstr>La prise de notes </vt:lpstr>
      <vt:lpstr>Les procédés d’écriture des notes</vt:lpstr>
      <vt:lpstr>La première reformulation</vt:lpstr>
      <vt:lpstr>Reformulation 1. Procédés d’écriture. </vt:lpstr>
      <vt:lpstr>La seconde reformulation</vt:lpstr>
      <vt:lpstr>Reformulation 2. Procédés d’écriture </vt:lpstr>
      <vt:lpstr>Confrontation…</vt:lpstr>
      <vt:lpstr>Les discours rapportés</vt:lpstr>
      <vt:lpstr>Les discours rapportés (suite)</vt:lpstr>
      <vt:lpstr>Les discours rapportés (suite)</vt:lpstr>
      <vt:lpstr>En conclusion…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Proposition d'Atelier Rédactionnel (Bac Pro GA)</dc:title>
  <dc:creator>famille MAZOYER</dc:creator>
  <cp:lastModifiedBy>Michele Sendre</cp:lastModifiedBy>
  <cp:revision>32</cp:revision>
  <dcterms:created xsi:type="dcterms:W3CDTF">2012-04-18T11:30:05Z</dcterms:created>
  <dcterms:modified xsi:type="dcterms:W3CDTF">2012-05-13T15:49:03Z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0x010100873AB55E0CC5DA459F57F5A42893F46A005A087D358B12CA4E82A8A8BA9B8A8CF200D3544DBFAD4F664AA25DF68E6D1F0A9E00689F2856DFEDCE40890FDCED81A7DFC900B4272398668C354C9ED3601A4707E83E</vt:lpwstr>
  </property>
</Properties>
</file>