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5" r:id="rId2"/>
    <p:sldId id="256" r:id="rId3"/>
    <p:sldId id="257" r:id="rId4"/>
    <p:sldId id="258" r:id="rId5"/>
    <p:sldId id="260" r:id="rId6"/>
    <p:sldId id="259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F91DA-CEB6-4994-843D-CA2875DBBDFE}" type="datetimeFigureOut">
              <a:rPr lang="fr-FR" smtClean="0"/>
              <a:t>15/04/2011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C7406-ADB2-4F84-BEF7-C9F1CC3056E6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7406-ADB2-4F84-BEF7-C9F1CC3056E6}" type="slidenum">
              <a:rPr lang="fr-FR" smtClean="0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7406-ADB2-4F84-BEF7-C9F1CC3056E6}" type="slidenum">
              <a:rPr lang="fr-FR" smtClean="0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7406-ADB2-4F84-BEF7-C9F1CC3056E6}" type="slidenum">
              <a:rPr lang="fr-FR" smtClean="0"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7406-ADB2-4F84-BEF7-C9F1CC3056E6}" type="slidenum">
              <a:rPr lang="fr-FR" smtClean="0"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7406-ADB2-4F84-BEF7-C9F1CC3056E6}" type="slidenum">
              <a:rPr lang="fr-FR" smtClean="0"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7406-ADB2-4F84-BEF7-C9F1CC3056E6}" type="slidenum">
              <a:rPr lang="fr-FR" smtClean="0"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7406-ADB2-4F84-BEF7-C9F1CC3056E6}" type="slidenum">
              <a:rPr lang="fr-FR" smtClean="0"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7406-ADB2-4F84-BEF7-C9F1CC3056E6}" type="slidenum">
              <a:rPr lang="fr-FR" smtClean="0"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C7406-ADB2-4F84-BEF7-C9F1CC3056E6}" type="slidenum">
              <a:rPr lang="fr-FR" smtClean="0"/>
              <a:t>9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15/04/2011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15/04/2011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  <a:alpha val="4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484784"/>
            <a:ext cx="7772400" cy="288031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Séance de préparation à l’évaluation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467544" y="404664"/>
          <a:ext cx="8352928" cy="5446587"/>
        </p:xfrm>
        <a:graphic>
          <a:graphicData uri="http://schemas.openxmlformats.org/drawingml/2006/table">
            <a:tbl>
              <a:tblPr/>
              <a:tblGrid>
                <a:gridCol w="1991912"/>
                <a:gridCol w="6361016"/>
              </a:tblGrid>
              <a:tr h="8669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b="1" dirty="0">
                          <a:latin typeface="Century Gothic"/>
                          <a:ea typeface="Calibri"/>
                          <a:cs typeface="Times New Roman"/>
                        </a:rPr>
                        <a:t>Objectifs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963" marR="81963" marT="40982" marB="4098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latin typeface="Century Gothic"/>
                          <a:ea typeface="Calibri"/>
                          <a:cs typeface="Times New Roman"/>
                        </a:rPr>
                        <a:t>Maîtriser le lexique : juste/ injuste, tolérable/intolérable.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latin typeface="Century Gothic"/>
                          <a:ea typeface="Calibri"/>
                          <a:cs typeface="Times New Roman"/>
                        </a:rPr>
                        <a:t>Présenter un réquisitoire contre le travail des enfants.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963" marR="81963" marT="40982" marB="4098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5228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b="1">
                          <a:latin typeface="Century Gothic"/>
                          <a:ea typeface="Calibri"/>
                          <a:cs typeface="Times New Roman"/>
                        </a:rPr>
                        <a:t>Capacités mobilisées 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963" marR="81963" marT="40982" marB="4098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Century Gothic"/>
                          <a:ea typeface="Calibri"/>
                          <a:cs typeface="Times New Roman"/>
                        </a:rPr>
                        <a:t>Exprimer à l’oral ses convictions, son engagement, son désaccord.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963" marR="81963" marT="40982" marB="4098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32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b="1">
                          <a:latin typeface="Century Gothic"/>
                          <a:ea typeface="Calibri"/>
                          <a:cs typeface="Times New Roman"/>
                        </a:rPr>
                        <a:t>Connaissances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963" marR="81963" marT="40982" marB="4098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i="1" u="sng" dirty="0">
                          <a:latin typeface="Century Gothic"/>
                          <a:ea typeface="Calibri"/>
                          <a:cs typeface="Times New Roman"/>
                        </a:rPr>
                        <a:t>Champ littéraire :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i="1" dirty="0">
                          <a:latin typeface="Century Gothic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1800" dirty="0">
                          <a:latin typeface="Century Gothic"/>
                          <a:ea typeface="Calibri"/>
                          <a:cs typeface="Times New Roman"/>
                        </a:rPr>
                        <a:t>L’argumentation directe: explication, plaidoyer, réquisitoire.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i="1" u="sng" dirty="0">
                          <a:latin typeface="Century Gothic"/>
                          <a:ea typeface="Calibri"/>
                          <a:cs typeface="Times New Roman"/>
                        </a:rPr>
                        <a:t>Champ linguistique: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dirty="0">
                          <a:latin typeface="Century Gothic"/>
                          <a:ea typeface="Calibri"/>
                          <a:cs typeface="Times New Roman"/>
                        </a:rPr>
                        <a:t>Le lexique: juste/ injuste, tolérable/intolérable.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963" marR="81963" marT="40982" marB="4098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8669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b="1" dirty="0">
                          <a:latin typeface="Century Gothic"/>
                          <a:ea typeface="Calibri"/>
                          <a:cs typeface="Times New Roman"/>
                        </a:rPr>
                        <a:t>Attitudes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963" marR="81963" marT="40982" marB="4098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latin typeface="Century Gothic"/>
                          <a:ea typeface="Calibri"/>
                          <a:cs typeface="Times New Roman"/>
                        </a:rPr>
                        <a:t>Etre un citoyen conscient de la nécessité de s’impliquer et de défendre des valeurs.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963" marR="81963" marT="40982" marB="4098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33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b="1">
                          <a:latin typeface="Century Gothic"/>
                          <a:ea typeface="Calibri"/>
                          <a:cs typeface="Times New Roman"/>
                        </a:rPr>
                        <a:t>Support</a:t>
                      </a:r>
                      <a:endParaRPr lang="fr-F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963" marR="81963" marT="40982" marB="4098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Century Gothic"/>
                          <a:ea typeface="Calibri"/>
                          <a:cs typeface="Times New Roman"/>
                        </a:rPr>
                        <a:t>Dictionnaires, documents sur le travail des enfants.  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963" marR="81963" marT="40982" marB="4098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708594"/>
            <a:ext cx="91440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6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Consigne</a:t>
            </a:r>
            <a:endParaRPr kumimoji="0" lang="fr-FR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Dans les expressions suivantes, remplacez les mots de la famille de  </a:t>
            </a:r>
            <a:r>
              <a:rPr kumimoji="0" lang="fr-FR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juste et tol</a:t>
            </a:r>
            <a:r>
              <a:rPr kumimoji="0" lang="fr-FR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rable </a:t>
            </a: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par un synonyme. Aidez-vous du dictionnaire. </a:t>
            </a:r>
            <a:endParaRPr kumimoji="0" lang="fr-FR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Relevez les intrus, en expliquant leur sens. </a:t>
            </a:r>
            <a:endParaRPr kumimoji="0" lang="fr-FR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Proposez des antonymes pour chacun des mots que vous avez trouv</a:t>
            </a: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s.</a:t>
            </a:r>
            <a:endParaRPr kumimoji="0" lang="fr-FR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	 </a:t>
            </a:r>
            <a:endParaRPr kumimoji="0" lang="fr-FR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A l</a:t>
            </a: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aide de ce lexique, et des documents mis </a:t>
            </a: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à</a:t>
            </a: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 votre disposition, r</a:t>
            </a: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digez un r</a:t>
            </a: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quisitoire contre le travail des enfants. (3 groupes</a:t>
            </a: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: un paragraphe par groupe)</a:t>
            </a:r>
            <a:endParaRPr kumimoji="0" lang="fr-FR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Introduction et conclusion propos</a:t>
            </a: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Times New Roman" pitchFamily="18" charset="0"/>
              </a:rPr>
              <a:t>es par le professeur.</a:t>
            </a:r>
            <a:endParaRPr kumimoji="0" lang="fr-FR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3"/>
          <p:cNvGraphicFramePr>
            <a:graphicFrameLocks/>
          </p:cNvGraphicFramePr>
          <p:nvPr/>
        </p:nvGraphicFramePr>
        <p:xfrm>
          <a:off x="179512" y="260650"/>
          <a:ext cx="8424936" cy="5904653"/>
        </p:xfrm>
        <a:graphic>
          <a:graphicData uri="http://schemas.openxmlformats.org/drawingml/2006/table">
            <a:tbl>
              <a:tblPr/>
              <a:tblGrid>
                <a:gridCol w="6360187"/>
                <a:gridCol w="2064749"/>
              </a:tblGrid>
              <a:tr h="4119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entury Gothic"/>
                          <a:ea typeface="Calibri"/>
                          <a:cs typeface="Times New Roman"/>
                        </a:rPr>
                        <a:t>1/ Ce n’est pas </a:t>
                      </a:r>
                      <a:r>
                        <a:rPr lang="fr-FR" sz="2000" b="1" dirty="0">
                          <a:latin typeface="Century Gothic"/>
                          <a:ea typeface="Calibri"/>
                          <a:cs typeface="Times New Roman"/>
                        </a:rPr>
                        <a:t>juste</a:t>
                      </a:r>
                      <a:r>
                        <a:rPr lang="fr-FR" sz="2000" dirty="0">
                          <a:latin typeface="Century Gothic"/>
                          <a:ea typeface="Calibri"/>
                          <a:cs typeface="Times New Roman"/>
                        </a:rPr>
                        <a:t>! J’ai eu une  mauvaise note. 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entury Gothic"/>
                          <a:ea typeface="Calibri"/>
                          <a:cs typeface="Times New Roman"/>
                        </a:rPr>
                        <a:t>ANTONYMES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Century Gothic"/>
                          <a:ea typeface="Calibri"/>
                          <a:cs typeface="Times New Roman"/>
                        </a:rPr>
                        <a:t>………………………………………………………………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Century Gothic"/>
                          <a:ea typeface="Calibri"/>
                          <a:cs typeface="Times New Roman"/>
                        </a:rPr>
                        <a:t>………………………………………………………………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latin typeface="Century Gothic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6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entury Gothic"/>
                          <a:ea typeface="Calibri"/>
                          <a:cs typeface="Times New Roman"/>
                        </a:rPr>
                        <a:t>2/ Rien ne </a:t>
                      </a:r>
                      <a:r>
                        <a:rPr lang="fr-FR" sz="2000" b="1" dirty="0">
                          <a:latin typeface="Century Gothic"/>
                          <a:ea typeface="Calibri"/>
                          <a:cs typeface="Times New Roman"/>
                        </a:rPr>
                        <a:t>justifie</a:t>
                      </a:r>
                      <a:r>
                        <a:rPr lang="fr-FR" sz="2000" dirty="0">
                          <a:latin typeface="Century Gothic"/>
                          <a:ea typeface="Calibri"/>
                          <a:cs typeface="Times New Roman"/>
                        </a:rPr>
                        <a:t> son comportement.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latin typeface="Century Gothic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Century Gothic"/>
                          <a:ea typeface="Calibri"/>
                          <a:cs typeface="Times New Roman"/>
                        </a:rPr>
                        <a:t>………………………………………………………………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Century Gothic"/>
                          <a:ea typeface="Calibri"/>
                          <a:cs typeface="Times New Roman"/>
                        </a:rPr>
                        <a:t>………………………………………………………………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latin typeface="Century Gothic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entury Gothic"/>
                          <a:ea typeface="Calibri"/>
                          <a:cs typeface="Times New Roman"/>
                        </a:rPr>
                        <a:t>3/ Ma paye est trop </a:t>
                      </a:r>
                      <a:r>
                        <a:rPr lang="fr-FR" sz="2000" b="1" dirty="0">
                          <a:latin typeface="Century Gothic"/>
                          <a:ea typeface="Calibri"/>
                          <a:cs typeface="Times New Roman"/>
                        </a:rPr>
                        <a:t>juste</a:t>
                      </a:r>
                      <a:r>
                        <a:rPr lang="fr-FR" sz="2000" dirty="0">
                          <a:latin typeface="Century Gothic"/>
                          <a:ea typeface="Calibri"/>
                          <a:cs typeface="Times New Roman"/>
                        </a:rPr>
                        <a:t> pour me permettre de m’en sortir.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latin typeface="Century Gothic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Century Gothic"/>
                          <a:ea typeface="Calibri"/>
                          <a:cs typeface="Times New Roman"/>
                        </a:rPr>
                        <a:t>………………………………………………………………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Century Gothic"/>
                          <a:ea typeface="Calibri"/>
                          <a:cs typeface="Times New Roman"/>
                        </a:rPr>
                        <a:t>………………………………………………………………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latin typeface="Century Gothic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entury Gothic"/>
                          <a:ea typeface="Calibri"/>
                          <a:cs typeface="Times New Roman"/>
                        </a:rPr>
                        <a:t>4/ Le film commence </a:t>
                      </a:r>
                      <a:r>
                        <a:rPr lang="fr-FR" sz="2000" b="1" dirty="0">
                          <a:latin typeface="Century Gothic"/>
                          <a:ea typeface="Calibri"/>
                          <a:cs typeface="Times New Roman"/>
                        </a:rPr>
                        <a:t>juste </a:t>
                      </a:r>
                      <a:r>
                        <a:rPr lang="fr-FR" sz="2000" dirty="0">
                          <a:latin typeface="Century Gothic"/>
                          <a:ea typeface="Calibri"/>
                          <a:cs typeface="Times New Roman"/>
                        </a:rPr>
                        <a:t>à 19H30. C’est un peu </a:t>
                      </a:r>
                      <a:r>
                        <a:rPr lang="fr-FR" sz="2000" b="1" dirty="0">
                          <a:latin typeface="Century Gothic"/>
                          <a:ea typeface="Calibri"/>
                          <a:cs typeface="Times New Roman"/>
                        </a:rPr>
                        <a:t>juste  </a:t>
                      </a:r>
                      <a:r>
                        <a:rPr lang="fr-FR" sz="2000" dirty="0">
                          <a:latin typeface="Century Gothic"/>
                          <a:ea typeface="Calibri"/>
                          <a:cs typeface="Times New Roman"/>
                        </a:rPr>
                        <a:t>pour être à l’heure.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latin typeface="Century Gothic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Century Gothic"/>
                          <a:ea typeface="Calibri"/>
                          <a:cs typeface="Times New Roman"/>
                        </a:rPr>
                        <a:t>………………………………………………………………………………………………………………………………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latin typeface="Century Gothic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3"/>
          <p:cNvGraphicFramePr>
            <a:graphicFrameLocks/>
          </p:cNvGraphicFramePr>
          <p:nvPr/>
        </p:nvGraphicFramePr>
        <p:xfrm>
          <a:off x="467543" y="476675"/>
          <a:ext cx="8208913" cy="5904656"/>
        </p:xfrm>
        <a:graphic>
          <a:graphicData uri="http://schemas.openxmlformats.org/drawingml/2006/table">
            <a:tbl>
              <a:tblPr/>
              <a:tblGrid>
                <a:gridCol w="6345257"/>
                <a:gridCol w="1863656"/>
              </a:tblGrid>
              <a:tr h="4318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entury Gothic"/>
                          <a:ea typeface="Calibri"/>
                          <a:cs typeface="Times New Roman"/>
                        </a:rPr>
                        <a:t>5/ L’attitude de cet élève est </a:t>
                      </a:r>
                      <a:r>
                        <a:rPr lang="fr-FR" sz="2000" b="1" dirty="0">
                          <a:latin typeface="Century Gothic"/>
                          <a:ea typeface="Calibri"/>
                          <a:cs typeface="Times New Roman"/>
                        </a:rPr>
                        <a:t>intolérable.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Century Gothic"/>
                          <a:ea typeface="Calibri"/>
                          <a:cs typeface="Times New Roman"/>
                        </a:rPr>
                        <a:t>ANTONYMES</a:t>
                      </a:r>
                      <a:endParaRPr lang="fr-FR" sz="2000" dirty="0">
                        <a:latin typeface="Century Gothic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54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Century Gothic"/>
                          <a:ea typeface="Calibri"/>
                          <a:cs typeface="Times New Roman"/>
                        </a:rPr>
                        <a:t>………………………………………………………………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Century Gothic"/>
                          <a:ea typeface="Calibri"/>
                          <a:cs typeface="Times New Roman"/>
                        </a:rPr>
                        <a:t>………………………………………………………………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latin typeface="Century Gothic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54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Century Gothic"/>
                          <a:ea typeface="Calibri"/>
                          <a:cs typeface="Times New Roman"/>
                        </a:rPr>
                        <a:t>6/ Ce père de famille ne </a:t>
                      </a:r>
                      <a:r>
                        <a:rPr lang="fr-FR" sz="2000" b="1" dirty="0">
                          <a:latin typeface="Century Gothic"/>
                          <a:ea typeface="Calibri"/>
                          <a:cs typeface="Times New Roman"/>
                        </a:rPr>
                        <a:t>tolère</a:t>
                      </a:r>
                      <a:r>
                        <a:rPr lang="fr-FR" sz="2000" dirty="0">
                          <a:latin typeface="Century Gothic"/>
                          <a:ea typeface="Calibri"/>
                          <a:cs typeface="Times New Roman"/>
                        </a:rPr>
                        <a:t> aucun écart. Ses enfants le craignent.   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latin typeface="Century Gothic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54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Century Gothic"/>
                          <a:ea typeface="Calibri"/>
                          <a:cs typeface="Times New Roman"/>
                        </a:rPr>
                        <a:t>………………………………………………………………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Century Gothic"/>
                          <a:ea typeface="Calibri"/>
                          <a:cs typeface="Times New Roman"/>
                        </a:rPr>
                        <a:t>………………………………………………………………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latin typeface="Century Gothic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3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Century Gothic"/>
                          <a:ea typeface="Calibri"/>
                          <a:cs typeface="Times New Roman"/>
                        </a:rPr>
                        <a:t>7/Pour cet homme, la violence envers les femmes  </a:t>
                      </a:r>
                      <a:r>
                        <a:rPr lang="fr-FR" sz="2000" b="1" dirty="0" smtClean="0">
                          <a:latin typeface="Century Gothic"/>
                          <a:ea typeface="Calibri"/>
                          <a:cs typeface="Times New Roman"/>
                        </a:rPr>
                        <a:t>injustifiable</a:t>
                      </a:r>
                      <a:r>
                        <a:rPr lang="fr-FR" sz="2000" dirty="0" smtClean="0">
                          <a:latin typeface="Century Gothic"/>
                          <a:ea typeface="Calibri"/>
                          <a:cs typeface="Times New Roman"/>
                        </a:rPr>
                        <a:t>.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latin typeface="Century Gothic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54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Century Gothic"/>
                          <a:ea typeface="Calibri"/>
                          <a:cs typeface="Times New Roman"/>
                        </a:rPr>
                        <a:t>………………………………………………………………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Century Gothic"/>
                          <a:ea typeface="Calibri"/>
                          <a:cs typeface="Times New Roman"/>
                        </a:rPr>
                        <a:t>………………………………………………………………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latin typeface="Century Gothic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Century Gothic"/>
                          <a:ea typeface="Calibri"/>
                          <a:cs typeface="Times New Roman"/>
                        </a:rPr>
                        <a:t>8/ Pour Pierre, la vue du sang est </a:t>
                      </a:r>
                      <a:r>
                        <a:rPr lang="fr-FR" sz="2000" b="1" dirty="0" smtClean="0">
                          <a:latin typeface="Century Gothic"/>
                          <a:ea typeface="Calibri"/>
                          <a:cs typeface="Times New Roman"/>
                        </a:rPr>
                        <a:t>intolérable. </a:t>
                      </a:r>
                      <a:endParaRPr lang="fr-F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latin typeface="Century Gothic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54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Century Gothic"/>
                          <a:ea typeface="Calibri"/>
                          <a:cs typeface="Times New Roman"/>
                        </a:rPr>
                        <a:t>………………………………………………………………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Century Gothic"/>
                          <a:ea typeface="Calibri"/>
                          <a:cs typeface="Times New Roman"/>
                        </a:rPr>
                        <a:t>………………………………………………………………</a:t>
                      </a:r>
                      <a:endParaRPr lang="fr-F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latin typeface="Century Gothic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2664296"/>
          </a:xfrm>
        </p:spPr>
        <p:txBody>
          <a:bodyPr anchor="t">
            <a:normAutofit fontScale="90000"/>
          </a:bodyPr>
          <a:lstStyle/>
          <a:p>
            <a:r>
              <a:rPr lang="fr-FR" dirty="0" smtClean="0">
                <a:latin typeface="Century Gothic" pitchFamily="34" charset="0"/>
              </a:rPr>
              <a:t>Les documents qui suivent sont extraits de l’ouvrage:</a:t>
            </a:r>
            <a:br>
              <a:rPr lang="fr-FR" dirty="0" smtClean="0">
                <a:latin typeface="Century Gothic" pitchFamily="34" charset="0"/>
              </a:rPr>
            </a:br>
            <a:r>
              <a:rPr lang="fr-FR" dirty="0" smtClean="0">
                <a:latin typeface="Californian FB" pitchFamily="18" charset="0"/>
              </a:rPr>
              <a:t>Marc Hélary, </a:t>
            </a:r>
            <a:r>
              <a:rPr lang="fr-FR" i="1" dirty="0" smtClean="0">
                <a:latin typeface="Californian FB" pitchFamily="18" charset="0"/>
              </a:rPr>
              <a:t>Le Travail des enfants</a:t>
            </a:r>
            <a:r>
              <a:rPr lang="fr-FR" dirty="0" smtClean="0">
                <a:latin typeface="Californian FB" pitchFamily="18" charset="0"/>
              </a:rPr>
              <a:t>, Milan Jeunesse, 2009 </a:t>
            </a:r>
            <a:br>
              <a:rPr lang="fr-FR" dirty="0" smtClean="0">
                <a:latin typeface="Californian FB" pitchFamily="18" charset="0"/>
              </a:rPr>
            </a:br>
            <a:endParaRPr lang="fr-FR" dirty="0"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48064" y="692696"/>
            <a:ext cx="3538736" cy="1584176"/>
          </a:xfrm>
        </p:spPr>
        <p:txBody>
          <a:bodyPr anchor="ctr">
            <a:normAutofit/>
          </a:bodyPr>
          <a:lstStyle/>
          <a:p>
            <a:r>
              <a:rPr lang="fr-FR" sz="3200" b="1" dirty="0" smtClean="0">
                <a:solidFill>
                  <a:srgbClr val="FFFF00"/>
                </a:solidFill>
                <a:latin typeface="Century Gothic" pitchFamily="34" charset="0"/>
              </a:rPr>
              <a:t>Que dit la loi?</a:t>
            </a:r>
            <a:endParaRPr lang="fr-FR" sz="3200" b="1" dirty="0">
              <a:solidFill>
                <a:srgbClr val="FFFF00"/>
              </a:solidFill>
              <a:latin typeface="Century Gothic" pitchFamily="34" charset="0"/>
            </a:endParaRPr>
          </a:p>
        </p:txBody>
      </p:sp>
      <p:pic>
        <p:nvPicPr>
          <p:cNvPr id="1027" name="Picture 3" descr="C:\Documents and Settings\SCHOOL\Mes documents\Mes images\2011-04 (avr.)-14\2011-04 (avr.)-14\hpqscan0014.jpg"/>
          <p:cNvPicPr>
            <a:picLocks noChangeAspect="1" noChangeArrowheads="1"/>
          </p:cNvPicPr>
          <p:nvPr/>
        </p:nvPicPr>
        <p:blipFill>
          <a:blip r:embed="rId3" cstate="print"/>
          <a:srcRect l="5486" r="2626" b="24390"/>
          <a:stretch>
            <a:fillRect/>
          </a:stretch>
        </p:blipFill>
        <p:spPr bwMode="auto">
          <a:xfrm>
            <a:off x="179512" y="260648"/>
            <a:ext cx="4896544" cy="4464496"/>
          </a:xfrm>
          <a:prstGeom prst="rect">
            <a:avLst/>
          </a:prstGeom>
          <a:noFill/>
        </p:spPr>
      </p:pic>
      <p:pic>
        <p:nvPicPr>
          <p:cNvPr id="6" name="Picture 3" descr="C:\Documents and Settings\SCHOOL\Mes documents\Mes images\2011-04 (avr.)-14\2011-04 (avr.)-14\hpqscan001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5486" t="47595" r="2626"/>
          <a:stretch>
            <a:fillRect/>
          </a:stretch>
        </p:blipFill>
        <p:spPr bwMode="auto">
          <a:xfrm>
            <a:off x="4067944" y="2924944"/>
            <a:ext cx="4896000" cy="36471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 descr="C:\Documents and Settings\SCHOOL\Mes documents\Mes images\2011-04 (avr.)-14\2011-04 (avr.)-14\hpqscan0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08720"/>
            <a:ext cx="6359980" cy="5688632"/>
          </a:xfrm>
          <a:prstGeom prst="rect">
            <a:avLst/>
          </a:prstGeom>
          <a:noFill/>
        </p:spPr>
      </p:pic>
      <p:pic>
        <p:nvPicPr>
          <p:cNvPr id="2051" name="Picture 3" descr="C:\Documents and Settings\SCHOOL\Mes documents\Mes images\2011-04 (avr.)-14\2011-04 (avr.)-14\hpqscan0004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2826" r="8487" b="10828"/>
          <a:stretch>
            <a:fillRect/>
          </a:stretch>
        </p:blipFill>
        <p:spPr bwMode="auto">
          <a:xfrm>
            <a:off x="5759624" y="548680"/>
            <a:ext cx="3384376" cy="14704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098" name="Picture 2" descr="C:\Documents and Settings\SCHOOL\Mes documents\Mes images\2011-04 (avr.)-14\2011-04 (avr.)-14\hpqscan0008.jpg"/>
          <p:cNvPicPr>
            <a:picLocks noChangeAspect="1" noChangeArrowheads="1"/>
          </p:cNvPicPr>
          <p:nvPr/>
        </p:nvPicPr>
        <p:blipFill>
          <a:blip r:embed="rId3" cstate="print"/>
          <a:srcRect r="758"/>
          <a:stretch>
            <a:fillRect/>
          </a:stretch>
        </p:blipFill>
        <p:spPr bwMode="auto">
          <a:xfrm>
            <a:off x="179512" y="1556792"/>
            <a:ext cx="8702906" cy="309634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238</Words>
  <Application>Microsoft Office PowerPoint</Application>
  <PresentationFormat>Affichage à l'écran (4:3)</PresentationFormat>
  <Paragraphs>58</Paragraphs>
  <Slides>9</Slides>
  <Notes>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Séance de préparation à l’évaluation</vt:lpstr>
      <vt:lpstr>Diapositive 2</vt:lpstr>
      <vt:lpstr>Diapositive 3</vt:lpstr>
      <vt:lpstr>Diapositive 4</vt:lpstr>
      <vt:lpstr>Diapositive 5</vt:lpstr>
      <vt:lpstr>Les documents qui suivent sont extraits de l’ouvrage: Marc Hélary, Le Travail des enfants, Milan Jeunesse, 2009  </vt:lpstr>
      <vt:lpstr>Que dit la loi?</vt:lpstr>
      <vt:lpstr>Diapositive 8</vt:lpstr>
      <vt:lpstr>Diapositive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cp:lastModifiedBy>Sylvie</cp:lastModifiedBy>
  <cp:revision>10</cp:revision>
  <dcterms:modified xsi:type="dcterms:W3CDTF">2011-04-15T14:57:36Z</dcterms:modified>
</cp:coreProperties>
</file>