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7"/>
  </p:notesMasterIdLst>
  <p:sldIdLst>
    <p:sldId id="258" r:id="rId2"/>
    <p:sldId id="256" r:id="rId3"/>
    <p:sldId id="259" r:id="rId4"/>
    <p:sldId id="265" r:id="rId5"/>
    <p:sldId id="266" r:id="rId6"/>
    <p:sldId id="257" r:id="rId7"/>
    <p:sldId id="260" r:id="rId8"/>
    <p:sldId id="261" r:id="rId9"/>
    <p:sldId id="305" r:id="rId10"/>
    <p:sldId id="306" r:id="rId11"/>
    <p:sldId id="307" r:id="rId12"/>
    <p:sldId id="308" r:id="rId13"/>
    <p:sldId id="309" r:id="rId14"/>
    <p:sldId id="310" r:id="rId15"/>
    <p:sldId id="311" r:id="rId16"/>
    <p:sldId id="312" r:id="rId17"/>
    <p:sldId id="313" r:id="rId18"/>
    <p:sldId id="314" r:id="rId19"/>
    <p:sldId id="315" r:id="rId20"/>
    <p:sldId id="316" r:id="rId21"/>
    <p:sldId id="318" r:id="rId22"/>
    <p:sldId id="319" r:id="rId23"/>
    <p:sldId id="320" r:id="rId24"/>
    <p:sldId id="321" r:id="rId25"/>
    <p:sldId id="322" r:id="rId26"/>
    <p:sldId id="323" r:id="rId27"/>
    <p:sldId id="324" r:id="rId28"/>
    <p:sldId id="325" r:id="rId29"/>
    <p:sldId id="326" r:id="rId30"/>
    <p:sldId id="327" r:id="rId31"/>
    <p:sldId id="317" r:id="rId32"/>
    <p:sldId id="288" r:id="rId33"/>
    <p:sldId id="289" r:id="rId34"/>
    <p:sldId id="333"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28" r:id="rId50"/>
    <p:sldId id="329" r:id="rId51"/>
    <p:sldId id="330" r:id="rId52"/>
    <p:sldId id="331" r:id="rId53"/>
    <p:sldId id="332" r:id="rId54"/>
    <p:sldId id="274" r:id="rId55"/>
    <p:sldId id="275" r:id="rId5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66" autoAdjust="0"/>
    <p:restoredTop sz="94660"/>
  </p:normalViewPr>
  <p:slideViewPr>
    <p:cSldViewPr>
      <p:cViewPr>
        <p:scale>
          <a:sx n="70" d="100"/>
          <a:sy n="70" d="100"/>
        </p:scale>
        <p:origin x="-122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2E5DA2-F04A-4645-B5E0-4348214A2E6E}" type="datetimeFigureOut">
              <a:rPr lang="fr-FR" smtClean="0"/>
              <a:pPr/>
              <a:t>10/06/2012</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80C50B-E811-4166-A633-B06D457B7A6C}"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3D80C50B-E811-4166-A633-B06D457B7A6C}" type="slidenum">
              <a:rPr lang="fr-FR" smtClean="0"/>
              <a:pPr/>
              <a:t>7</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r>
              <a:rPr lang="fr-FR" smtClean="0"/>
              <a:t>Faire expliciter par les élèves : allocution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r>
              <a:rPr lang="fr-FR" smtClean="0"/>
              <a:t>Document élève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r>
              <a:rPr lang="fr-FR" smtClean="0"/>
              <a:t>Document corrigé tableau texte1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p:spPr>
        <p:txBody>
          <a:bodyPr/>
          <a:lstStyle/>
          <a:p>
            <a:r>
              <a:rPr lang="fr-FR" smtClean="0"/>
              <a:t>Corrigé tableau élève 2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p:spPr>
        <p:txBody>
          <a:bodyPr/>
          <a:lstStyle/>
          <a:p>
            <a:r>
              <a:rPr lang="fr-FR" smtClean="0"/>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1"/>
      </p:bgRef>
    </p:bg>
    <p:spTree>
      <p:nvGrpSpPr>
        <p:cNvPr id="1" name=""/>
        <p:cNvGrpSpPr/>
        <p:nvPr/>
      </p:nvGrpSpPr>
      <p:grpSpPr>
        <a:xfrm>
          <a:off x="0" y="0"/>
          <a:ext cx="0" cy="0"/>
          <a:chOff x="0" y="0"/>
          <a:chExt cx="0" cy="0"/>
        </a:xfrm>
      </p:grpSpPr>
      <p:sp>
        <p:nvSpPr>
          <p:cNvPr id="8" name="Titre 7"/>
          <p:cNvSpPr>
            <a:spLocks noGrp="1"/>
          </p:cNvSpPr>
          <p:nvPr>
            <p:ph type="ctrTitle"/>
          </p:nvPr>
        </p:nvSpPr>
        <p:spPr>
          <a:xfrm>
            <a:off x="2286000" y="3124200"/>
            <a:ext cx="6172200" cy="1894362"/>
          </a:xfrm>
        </p:spPr>
        <p:txBody>
          <a:bodyPr/>
          <a:lstStyle>
            <a:lvl1pPr>
              <a:defRPr b="1"/>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bwMode="auto">
          <a:xfrm rot="5400000">
            <a:off x="7764621" y="1174097"/>
            <a:ext cx="2286000" cy="381000"/>
          </a:xfrm>
        </p:spPr>
        <p:txBody>
          <a:bodyPr/>
          <a:lstStyle/>
          <a:p>
            <a:fld id="{DA8D88E9-BBA3-41B5-9F88-972F0B8F4DAD}" type="datetimeFigureOut">
              <a:rPr lang="fr-FR" smtClean="0"/>
              <a:pPr/>
              <a:t>10/06/2012</a:t>
            </a:fld>
            <a:endParaRPr lang="fr-FR"/>
          </a:p>
        </p:txBody>
      </p:sp>
      <p:sp>
        <p:nvSpPr>
          <p:cNvPr id="17" name="Espace réservé du pied de page 16"/>
          <p:cNvSpPr>
            <a:spLocks noGrp="1"/>
          </p:cNvSpPr>
          <p:nvPr>
            <p:ph type="ftr" sz="quarter" idx="11"/>
          </p:nvPr>
        </p:nvSpPr>
        <p:spPr bwMode="auto">
          <a:xfrm rot="5400000">
            <a:off x="7077269" y="4181669"/>
            <a:ext cx="3657600" cy="384048"/>
          </a:xfrm>
        </p:spPr>
        <p:txBody>
          <a:bodyPr/>
          <a:lstStyle/>
          <a:p>
            <a:endParaRPr lang="fr-F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necteur droit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Connecteur droit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Connecteur droit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necteur droit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necteur droit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Connecteur droit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lipse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lipse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Ellipse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Ellipse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Ellipse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Espace réservé du numéro de diapositive 28"/>
          <p:cNvSpPr>
            <a:spLocks noGrp="1"/>
          </p:cNvSpPr>
          <p:nvPr>
            <p:ph type="sldNum" sz="quarter" idx="12"/>
          </p:nvPr>
        </p:nvSpPr>
        <p:spPr bwMode="auto">
          <a:xfrm>
            <a:off x="1325544" y="4928702"/>
            <a:ext cx="609600" cy="517524"/>
          </a:xfrm>
        </p:spPr>
        <p:txBody>
          <a:bodyPr/>
          <a:lstStyle/>
          <a:p>
            <a:fld id="{00F2E0B4-F18F-4E2E-907A-CAEBB03EB2FF}"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DA8D88E9-BBA3-41B5-9F88-972F0B8F4DAD}" type="datetimeFigureOut">
              <a:rPr lang="fr-FR" smtClean="0"/>
              <a:pPr/>
              <a:t>10/06/2012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0F2E0B4-F18F-4E2E-907A-CAEBB03EB2FF}"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6764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DA8D88E9-BBA3-41B5-9F88-972F0B8F4DAD}" type="datetimeFigureOut">
              <a:rPr lang="fr-FR" smtClean="0"/>
              <a:pPr/>
              <a:t>10/06/2012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0F2E0B4-F18F-4E2E-907A-CAEBB03EB2FF}" type="slidenum">
              <a:rPr lang="fr-FR" smtClean="0"/>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457200" y="277813"/>
            <a:ext cx="8229600" cy="1139825"/>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457200" y="1600200"/>
            <a:ext cx="8229600" cy="4530725"/>
          </a:xfrm>
        </p:spPr>
        <p:txBody>
          <a:bodyPr/>
          <a:lstStyle/>
          <a:p>
            <a:endParaRPr lang="fr-FR"/>
          </a:p>
        </p:txBody>
      </p:sp>
      <p:sp>
        <p:nvSpPr>
          <p:cNvPr id="4" name="Espace réservé de la date 3"/>
          <p:cNvSpPr>
            <a:spLocks noGrp="1"/>
          </p:cNvSpPr>
          <p:nvPr>
            <p:ph type="dt" sz="half" idx="10"/>
          </p:nvPr>
        </p:nvSpPr>
        <p:spPr>
          <a:xfrm>
            <a:off x="457200" y="6243638"/>
            <a:ext cx="2133600" cy="457200"/>
          </a:xfrm>
        </p:spPr>
        <p:txBody>
          <a:bodyPr/>
          <a:lstStyle>
            <a:lvl1pPr>
              <a:defRPr/>
            </a:lvl1pPr>
          </a:lstStyle>
          <a:p>
            <a:fld id="{1C58EA98-48DC-40F5-BC36-A9ADDEF1D794}" type="datetimeFigureOut">
              <a:rPr lang="fr-FR"/>
              <a:pPr/>
              <a:t>10/06/2012</a:t>
            </a:fld>
            <a:endParaRPr lang="fr-FR" altLang="en-US"/>
          </a:p>
        </p:txBody>
      </p:sp>
      <p:sp>
        <p:nvSpPr>
          <p:cNvPr id="5" name="Espace réservé du pied de page 4"/>
          <p:cNvSpPr>
            <a:spLocks noGrp="1"/>
          </p:cNvSpPr>
          <p:nvPr>
            <p:ph type="ftr" sz="quarter" idx="11"/>
          </p:nvPr>
        </p:nvSpPr>
        <p:spPr>
          <a:xfrm>
            <a:off x="3124200" y="6248400"/>
            <a:ext cx="2895600" cy="457200"/>
          </a:xfrm>
        </p:spPr>
        <p:txBody>
          <a:bodyPr/>
          <a:lstStyle>
            <a:lvl1pPr>
              <a:defRPr/>
            </a:lvl1pPr>
          </a:lstStyle>
          <a:p>
            <a:endParaRPr lang="fr-FR" altLang="en-US"/>
          </a:p>
        </p:txBody>
      </p:sp>
      <p:sp>
        <p:nvSpPr>
          <p:cNvPr id="6" name="Espace réservé du numéro de diapositive 5"/>
          <p:cNvSpPr>
            <a:spLocks noGrp="1"/>
          </p:cNvSpPr>
          <p:nvPr>
            <p:ph type="sldNum" sz="quarter" idx="12"/>
          </p:nvPr>
        </p:nvSpPr>
        <p:spPr>
          <a:xfrm>
            <a:off x="6553200" y="6243638"/>
            <a:ext cx="2133600" cy="457200"/>
          </a:xfrm>
        </p:spPr>
        <p:txBody>
          <a:bodyPr/>
          <a:lstStyle>
            <a:lvl1pPr>
              <a:defRPr/>
            </a:lvl1pPr>
          </a:lstStyle>
          <a:p>
            <a:fld id="{B523FBA4-5D48-479F-9FFE-9C46DF6E36F8}" type="slidenum">
              <a:rPr lang="fr-FR" altLang="en-US"/>
              <a:pPr/>
              <a:t>‹N°›</a:t>
            </a:fld>
            <a:endParaRPr lang="fr-FR"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8" name="Espace réservé du contenu 7"/>
          <p:cNvSpPr>
            <a:spLocks noGrp="1"/>
          </p:cNvSpPr>
          <p:nvPr>
            <p:ph sz="quarter" idx="1"/>
          </p:nvPr>
        </p:nvSpPr>
        <p:spPr>
          <a:xfrm>
            <a:off x="457200" y="1600200"/>
            <a:ext cx="7467600" cy="487375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4"/>
          </p:nvPr>
        </p:nvSpPr>
        <p:spPr/>
        <p:txBody>
          <a:bodyPr rtlCol="0"/>
          <a:lstStyle/>
          <a:p>
            <a:fld id="{DA8D88E9-BBA3-41B5-9F88-972F0B8F4DAD}" type="datetimeFigureOut">
              <a:rPr lang="fr-FR" smtClean="0"/>
              <a:pPr/>
              <a:t>10/06/2012</a:t>
            </a:fld>
            <a:endParaRPr lang="fr-FR"/>
          </a:p>
        </p:txBody>
      </p:sp>
      <p:sp>
        <p:nvSpPr>
          <p:cNvPr id="9" name="Espace réservé du numéro de diapositive 8"/>
          <p:cNvSpPr>
            <a:spLocks noGrp="1"/>
          </p:cNvSpPr>
          <p:nvPr>
            <p:ph type="sldNum" sz="quarter" idx="15"/>
          </p:nvPr>
        </p:nvSpPr>
        <p:spPr/>
        <p:txBody>
          <a:bodyPr rtlCol="0"/>
          <a:lstStyle/>
          <a:p>
            <a:fld id="{00F2E0B4-F18F-4E2E-907A-CAEBB03EB2FF}" type="slidenum">
              <a:rPr lang="fr-FR" smtClean="0"/>
              <a:pPr/>
              <a:t>‹N°›</a:t>
            </a:fld>
            <a:endParaRPr lang="fr-FR"/>
          </a:p>
        </p:txBody>
      </p:sp>
      <p:sp>
        <p:nvSpPr>
          <p:cNvPr id="10" name="Espace réservé du pied de page 9"/>
          <p:cNvSpPr>
            <a:spLocks noGrp="1"/>
          </p:cNvSpPr>
          <p:nvPr>
            <p:ph type="ftr" sz="quarter" idx="16"/>
          </p:nvPr>
        </p:nvSpPr>
        <p:spPr/>
        <p:txBody>
          <a:bodyPr rtlCol="0"/>
          <a:lstStyle/>
          <a:p>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286000" y="2895600"/>
            <a:ext cx="6172200" cy="2053590"/>
          </a:xfrm>
        </p:spPr>
        <p:txBody>
          <a:bodyPr/>
          <a:lstStyle>
            <a:lvl1pPr algn="l">
              <a:buNone/>
              <a:defRPr sz="3000" b="1" cap="small"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bwMode="auto">
          <a:xfrm rot="5400000">
            <a:off x="7763256" y="1170432"/>
            <a:ext cx="2286000" cy="381000"/>
          </a:xfrm>
        </p:spPr>
        <p:txBody>
          <a:bodyPr/>
          <a:lstStyle/>
          <a:p>
            <a:fld id="{DA8D88E9-BBA3-41B5-9F88-972F0B8F4DAD}" type="datetimeFigureOut">
              <a:rPr lang="fr-FR" smtClean="0"/>
              <a:pPr/>
              <a:t>10/06/2012</a:t>
            </a:fld>
            <a:endParaRPr lang="fr-FR"/>
          </a:p>
        </p:txBody>
      </p:sp>
      <p:sp>
        <p:nvSpPr>
          <p:cNvPr id="5" name="Espace réservé du pied de page 4"/>
          <p:cNvSpPr>
            <a:spLocks noGrp="1"/>
          </p:cNvSpPr>
          <p:nvPr>
            <p:ph type="ftr" sz="quarter" idx="11"/>
          </p:nvPr>
        </p:nvSpPr>
        <p:spPr bwMode="auto">
          <a:xfrm rot="5400000">
            <a:off x="7077456" y="4178808"/>
            <a:ext cx="3657600" cy="384048"/>
          </a:xfrm>
        </p:spPr>
        <p:txBody>
          <a:bodyPr/>
          <a:lstStyle/>
          <a:p>
            <a:endParaRPr lang="fr-F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necteur droit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Connecteur droit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necteur droit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necteur droit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Connecteur droit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Ellipse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Ellipse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lipse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Ellipse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lipse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Connecteur droit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numéro de diapositive 5"/>
          <p:cNvSpPr>
            <a:spLocks noGrp="1"/>
          </p:cNvSpPr>
          <p:nvPr>
            <p:ph type="sldNum" sz="quarter" idx="12"/>
          </p:nvPr>
        </p:nvSpPr>
        <p:spPr bwMode="auto">
          <a:xfrm>
            <a:off x="1340616" y="4928702"/>
            <a:ext cx="609600" cy="517524"/>
          </a:xfrm>
        </p:spPr>
        <p:txBody>
          <a:bodyPr/>
          <a:lstStyle/>
          <a:p>
            <a:fld id="{00F2E0B4-F18F-4E2E-907A-CAEBB03EB2FF}"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p>
            <a:fld id="{DA8D88E9-BBA3-41B5-9F88-972F0B8F4DAD}" type="datetimeFigureOut">
              <a:rPr lang="fr-FR" smtClean="0"/>
              <a:pPr/>
              <a:t>10/06/2012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0F2E0B4-F18F-4E2E-907A-CAEBB03EB2FF}" type="slidenum">
              <a:rPr lang="fr-FR" smtClean="0"/>
              <a:pPr/>
              <a:t>‹N°›</a:t>
            </a:fld>
            <a:endParaRPr lang="fr-FR"/>
          </a:p>
        </p:txBody>
      </p:sp>
      <p:sp>
        <p:nvSpPr>
          <p:cNvPr id="9" name="Espace réservé du contenu 8"/>
          <p:cNvSpPr>
            <a:spLocks noGrp="1"/>
          </p:cNvSpPr>
          <p:nvPr>
            <p:ph sz="quarter" idx="1"/>
          </p:nvPr>
        </p:nvSpPr>
        <p:spPr>
          <a:xfrm>
            <a:off x="457200" y="1600200"/>
            <a:ext cx="3657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Espace réservé du contenu 10"/>
          <p:cNvSpPr>
            <a:spLocks noGrp="1"/>
          </p:cNvSpPr>
          <p:nvPr>
            <p:ph sz="quarter" idx="2"/>
          </p:nvPr>
        </p:nvSpPr>
        <p:spPr>
          <a:xfrm>
            <a:off x="4270248" y="1600200"/>
            <a:ext cx="3657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7543800" cy="1143000"/>
          </a:xfrm>
        </p:spPr>
        <p:txBody>
          <a:bodyPr anchor="b"/>
          <a:lstStyle>
            <a:lvl1pPr>
              <a:defRPr/>
            </a:lvl1pPr>
          </a:lstStyle>
          <a:p>
            <a:r>
              <a:rPr kumimoji="0" lang="fr-FR" smtClean="0"/>
              <a:t>Cliquez pour modifier le style du titre</a:t>
            </a:r>
            <a:endParaRPr kumimoji="0" lang="en-US"/>
          </a:p>
        </p:txBody>
      </p:sp>
      <p:sp>
        <p:nvSpPr>
          <p:cNvPr id="7" name="Espace réservé de la date 6"/>
          <p:cNvSpPr>
            <a:spLocks noGrp="1"/>
          </p:cNvSpPr>
          <p:nvPr>
            <p:ph type="dt" sz="half" idx="10"/>
          </p:nvPr>
        </p:nvSpPr>
        <p:spPr/>
        <p:txBody>
          <a:bodyPr/>
          <a:lstStyle/>
          <a:p>
            <a:fld id="{DA8D88E9-BBA3-41B5-9F88-972F0B8F4DAD}" type="datetimeFigureOut">
              <a:rPr lang="fr-FR" smtClean="0"/>
              <a:pPr/>
              <a:t>10/06/2012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00F2E0B4-F18F-4E2E-907A-CAEBB03EB2FF}" type="slidenum">
              <a:rPr lang="fr-FR" smtClean="0"/>
              <a:pPr/>
              <a:t>‹N°›</a:t>
            </a:fld>
            <a:endParaRPr lang="fr-FR"/>
          </a:p>
        </p:txBody>
      </p:sp>
      <p:sp>
        <p:nvSpPr>
          <p:cNvPr id="11" name="Espace réservé du contenu 10"/>
          <p:cNvSpPr>
            <a:spLocks noGrp="1"/>
          </p:cNvSpPr>
          <p:nvPr>
            <p:ph sz="quarter" idx="2"/>
          </p:nvPr>
        </p:nvSpPr>
        <p:spPr>
          <a:xfrm>
            <a:off x="457200" y="2362200"/>
            <a:ext cx="3657600" cy="3886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quarter" idx="4"/>
          </p:nvPr>
        </p:nvSpPr>
        <p:spPr>
          <a:xfrm>
            <a:off x="4371975" y="2362200"/>
            <a:ext cx="3657600" cy="3886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Espace réservé du texte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fr-FR" smtClean="0"/>
              <a:t>Cliquez pour modifier les styles du texte du masque</a:t>
            </a:r>
          </a:p>
        </p:txBody>
      </p:sp>
      <p:sp>
        <p:nvSpPr>
          <p:cNvPr id="14" name="Espace réservé du texte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fr-FR" smtClean="0"/>
              <a:t>Cliquez pour modifier les styles du texte du masque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6" name="Espace réservé de la date 5"/>
          <p:cNvSpPr>
            <a:spLocks noGrp="1"/>
          </p:cNvSpPr>
          <p:nvPr>
            <p:ph type="dt" sz="half" idx="10"/>
          </p:nvPr>
        </p:nvSpPr>
        <p:spPr/>
        <p:txBody>
          <a:bodyPr rtlCol="0"/>
          <a:lstStyle/>
          <a:p>
            <a:fld id="{DA8D88E9-BBA3-41B5-9F88-972F0B8F4DAD}" type="datetimeFigureOut">
              <a:rPr lang="fr-FR" smtClean="0"/>
              <a:pPr/>
              <a:t>10/06/2012</a:t>
            </a:fld>
            <a:endParaRPr lang="fr-FR"/>
          </a:p>
        </p:txBody>
      </p:sp>
      <p:sp>
        <p:nvSpPr>
          <p:cNvPr id="7" name="Espace réservé du numéro de diapositive 6"/>
          <p:cNvSpPr>
            <a:spLocks noGrp="1"/>
          </p:cNvSpPr>
          <p:nvPr>
            <p:ph type="sldNum" sz="quarter" idx="11"/>
          </p:nvPr>
        </p:nvSpPr>
        <p:spPr/>
        <p:txBody>
          <a:bodyPr rtlCol="0"/>
          <a:lstStyle/>
          <a:p>
            <a:fld id="{00F2E0B4-F18F-4E2E-907A-CAEBB03EB2FF}" type="slidenum">
              <a:rPr lang="fr-FR" smtClean="0"/>
              <a:pPr/>
              <a:t>‹N°›</a:t>
            </a:fld>
            <a:endParaRPr lang="fr-FR"/>
          </a:p>
        </p:txBody>
      </p:sp>
      <p:sp>
        <p:nvSpPr>
          <p:cNvPr id="8" name="Espace réservé du pied de page 7"/>
          <p:cNvSpPr>
            <a:spLocks noGrp="1"/>
          </p:cNvSpPr>
          <p:nvPr>
            <p:ph type="ftr" sz="quarter" idx="12"/>
          </p:nvPr>
        </p:nvSpPr>
        <p:spPr/>
        <p:txBody>
          <a:bodyPr rtlCol="0"/>
          <a:lstStyle/>
          <a:p>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A8D88E9-BBA3-41B5-9F88-972F0B8F4DAD}" type="datetimeFigureOut">
              <a:rPr lang="fr-FR" smtClean="0"/>
              <a:pPr/>
              <a:t>10/06/2012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00F2E0B4-F18F-4E2E-907A-CAEBB03EB2FF}"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1"/>
      </p:bgRef>
    </p:bg>
    <p:spTree>
      <p:nvGrpSpPr>
        <p:cNvPr id="1" name=""/>
        <p:cNvGrpSpPr/>
        <p:nvPr/>
      </p:nvGrpSpPr>
      <p:grpSpPr>
        <a:xfrm>
          <a:off x="0" y="0"/>
          <a:ext cx="0" cy="0"/>
          <a:chOff x="0" y="0"/>
          <a:chExt cx="0" cy="0"/>
        </a:xfrm>
      </p:grpSpPr>
      <p:sp>
        <p:nvSpPr>
          <p:cNvPr id="10" name="Connecteur droit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r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8" name="Connecteur droit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Connecteur droit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Connecteur droit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necteur droit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Ellipse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Espace réservé du contenu 17"/>
          <p:cNvSpPr>
            <a:spLocks noGrp="1"/>
          </p:cNvSpPr>
          <p:nvPr>
            <p:ph sz="quarter" idx="1"/>
          </p:nvPr>
        </p:nvSpPr>
        <p:spPr>
          <a:xfrm>
            <a:off x="304800" y="274320"/>
            <a:ext cx="5638800" cy="6327648"/>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4"/>
          </p:nvPr>
        </p:nvSpPr>
        <p:spPr/>
        <p:txBody>
          <a:bodyPr rtlCol="0"/>
          <a:lstStyle/>
          <a:p>
            <a:fld id="{DA8D88E9-BBA3-41B5-9F88-972F0B8F4DAD}" type="datetimeFigureOut">
              <a:rPr lang="fr-FR" smtClean="0"/>
              <a:pPr/>
              <a:t>10/06/2012</a:t>
            </a:fld>
            <a:endParaRPr lang="fr-FR"/>
          </a:p>
        </p:txBody>
      </p:sp>
      <p:sp>
        <p:nvSpPr>
          <p:cNvPr id="22" name="Espace réservé du numéro de diapositive 21"/>
          <p:cNvSpPr>
            <a:spLocks noGrp="1"/>
          </p:cNvSpPr>
          <p:nvPr>
            <p:ph type="sldNum" sz="quarter" idx="15"/>
          </p:nvPr>
        </p:nvSpPr>
        <p:spPr/>
        <p:txBody>
          <a:bodyPr rtlCol="0"/>
          <a:lstStyle/>
          <a:p>
            <a:fld id="{00F2E0B4-F18F-4E2E-907A-CAEBB03EB2FF}" type="slidenum">
              <a:rPr lang="fr-FR" smtClean="0"/>
              <a:pPr/>
              <a:t>‹N°›</a:t>
            </a:fld>
            <a:endParaRPr lang="fr-FR"/>
          </a:p>
        </p:txBody>
      </p:sp>
      <p:sp>
        <p:nvSpPr>
          <p:cNvPr id="23" name="Espace réservé du pied de page 22"/>
          <p:cNvSpPr>
            <a:spLocks noGrp="1"/>
          </p:cNvSpPr>
          <p:nvPr>
            <p:ph type="ftr" sz="quarter" idx="16"/>
          </p:nvPr>
        </p:nvSpPr>
        <p:spPr/>
        <p:txBody>
          <a:bodyPr rtlCol="0"/>
          <a:lstStyle/>
          <a:p>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Connecteur droit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Ellipse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re 1"/>
          <p:cNvSpPr>
            <a:spLocks noGrp="1"/>
          </p:cNvSpPr>
          <p:nvPr>
            <p:ph type="title"/>
          </p:nvPr>
        </p:nvSpPr>
        <p:spPr>
          <a:xfrm rot="5400000">
            <a:off x="3350133" y="3200400"/>
            <a:ext cx="6309360" cy="457200"/>
          </a:xfrm>
        </p:spPr>
        <p:txBody>
          <a:bodyPr anchor="b"/>
          <a:lstStyle>
            <a:lvl1pPr algn="l">
              <a:buNone/>
              <a:defRPr sz="2000" b="1"/>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10" name="Connecteur droit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necteur droit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Connecteur droit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Connecteur droit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Espace réservé de la date 16"/>
          <p:cNvSpPr>
            <a:spLocks noGrp="1"/>
          </p:cNvSpPr>
          <p:nvPr>
            <p:ph type="dt" sz="half" idx="10"/>
          </p:nvPr>
        </p:nvSpPr>
        <p:spPr/>
        <p:txBody>
          <a:bodyPr rtlCol="0"/>
          <a:lstStyle/>
          <a:p>
            <a:fld id="{DA8D88E9-BBA3-41B5-9F88-972F0B8F4DAD}" type="datetimeFigureOut">
              <a:rPr lang="fr-FR" smtClean="0"/>
              <a:pPr/>
              <a:t>10/06/2012</a:t>
            </a:fld>
            <a:endParaRPr lang="fr-FR"/>
          </a:p>
        </p:txBody>
      </p:sp>
      <p:sp>
        <p:nvSpPr>
          <p:cNvPr id="18" name="Espace réservé du numéro de diapositive 17"/>
          <p:cNvSpPr>
            <a:spLocks noGrp="1"/>
          </p:cNvSpPr>
          <p:nvPr>
            <p:ph type="sldNum" sz="quarter" idx="11"/>
          </p:nvPr>
        </p:nvSpPr>
        <p:spPr/>
        <p:txBody>
          <a:bodyPr rtlCol="0"/>
          <a:lstStyle/>
          <a:p>
            <a:fld id="{00F2E0B4-F18F-4E2E-907A-CAEBB03EB2FF}" type="slidenum">
              <a:rPr lang="fr-FR" smtClean="0"/>
              <a:pPr/>
              <a:t>‹N°›</a:t>
            </a:fld>
            <a:endParaRPr lang="fr-FR"/>
          </a:p>
        </p:txBody>
      </p:sp>
      <p:sp>
        <p:nvSpPr>
          <p:cNvPr id="21" name="Espace réservé du pied de page 20"/>
          <p:cNvSpPr>
            <a:spLocks noGrp="1"/>
          </p:cNvSpPr>
          <p:nvPr>
            <p:ph type="ftr" sz="quarter" idx="12"/>
          </p:nvPr>
        </p:nvSpPr>
        <p:spPr/>
        <p:txBody>
          <a:bodyPr rtlCol="0"/>
          <a:lstStyle/>
          <a:p>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Connecteur droit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Espace réservé du titre 21"/>
          <p:cNvSpPr>
            <a:spLocks noGrp="1"/>
          </p:cNvSpPr>
          <p:nvPr>
            <p:ph type="title"/>
          </p:nvPr>
        </p:nvSpPr>
        <p:spPr>
          <a:xfrm>
            <a:off x="457200" y="274638"/>
            <a:ext cx="7467600" cy="1143000"/>
          </a:xfrm>
          <a:prstGeom prst="rect">
            <a:avLst/>
          </a:prstGeom>
        </p:spPr>
        <p:txBody>
          <a:bodyPr vert="horz" anchor="b">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A8D88E9-BBA3-41B5-9F88-972F0B8F4DAD}" type="datetimeFigureOut">
              <a:rPr lang="fr-FR" smtClean="0"/>
              <a:pPr/>
              <a:t>10/06/2012</a:t>
            </a:fld>
            <a:endParaRPr lang="fr-FR"/>
          </a:p>
        </p:txBody>
      </p:sp>
      <p:sp>
        <p:nvSpPr>
          <p:cNvPr id="3" name="Espace réservé du pied de page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fr-FR"/>
          </a:p>
        </p:txBody>
      </p:sp>
      <p:sp>
        <p:nvSpPr>
          <p:cNvPr id="7" name="Connecteur droit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Connecteur droit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necteur droit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Ellipse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space réservé du numéro de diapositive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0F2E0B4-F18F-4E2E-907A-CAEBB03EB2FF}"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www.larousse.fr/dictionnaires" TargetMode="Externa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theinspirationroom.com/daily/print/2008/5/aware-verbal-abuse-fist.jpg" TargetMode="External"/><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video" Target="file:///C:\Users\Sylvie\ALLOCUTION%20DE%20MITTERRAND%20Obs&#232;ques%20de%20B&#233;r&#233;govoy.wmv" TargetMode="External"/><Relationship Id="rId4" Type="http://schemas.openxmlformats.org/officeDocument/2006/relationships/hyperlink" Target="http://www.ina.fr/vid&#233;o"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Sylvie\Documents\Reseau_formateurs2012\parole spectacle -reseau\Roméo-et-Juliette-Théâtre-de-lOdéon-1-500x332.jpg"/>
          <p:cNvPicPr>
            <a:picLocks noChangeAspect="1" noChangeArrowheads="1"/>
          </p:cNvPicPr>
          <p:nvPr/>
        </p:nvPicPr>
        <p:blipFill>
          <a:blip r:embed="rId2" cstate="print">
            <a:lum bright="20000"/>
          </a:blip>
          <a:srcRect/>
          <a:stretch>
            <a:fillRect/>
          </a:stretch>
        </p:blipFill>
        <p:spPr bwMode="auto">
          <a:xfrm>
            <a:off x="0" y="3695700"/>
            <a:ext cx="4762500" cy="3162300"/>
          </a:xfrm>
          <a:prstGeom prst="rect">
            <a:avLst/>
          </a:prstGeom>
          <a:noFill/>
        </p:spPr>
      </p:pic>
      <p:pic>
        <p:nvPicPr>
          <p:cNvPr id="1030" name="Picture 6" descr="C:\Users\Sylvie\Documents\Reseau_formateurs2012\parole spectacle -reseau\i_have_a_dream.jpg"/>
          <p:cNvPicPr>
            <a:picLocks noChangeAspect="1" noChangeArrowheads="1"/>
          </p:cNvPicPr>
          <p:nvPr/>
        </p:nvPicPr>
        <p:blipFill>
          <a:blip r:embed="rId3" cstate="print">
            <a:lum bright="20000"/>
          </a:blip>
          <a:srcRect/>
          <a:stretch>
            <a:fillRect/>
          </a:stretch>
        </p:blipFill>
        <p:spPr bwMode="auto">
          <a:xfrm>
            <a:off x="5403352" y="2132856"/>
            <a:ext cx="3740648" cy="2592288"/>
          </a:xfrm>
          <a:prstGeom prst="rect">
            <a:avLst/>
          </a:prstGeom>
          <a:noFill/>
        </p:spPr>
      </p:pic>
      <p:pic>
        <p:nvPicPr>
          <p:cNvPr id="1026" name="Picture 2"/>
          <p:cNvPicPr>
            <a:picLocks noChangeAspect="1" noChangeArrowheads="1"/>
          </p:cNvPicPr>
          <p:nvPr/>
        </p:nvPicPr>
        <p:blipFill>
          <a:blip r:embed="rId4" cstate="print">
            <a:lum bright="20000"/>
          </a:blip>
          <a:srcRect/>
          <a:stretch>
            <a:fillRect/>
          </a:stretch>
        </p:blipFill>
        <p:spPr bwMode="auto">
          <a:xfrm>
            <a:off x="0" y="0"/>
            <a:ext cx="5652120" cy="2571750"/>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lum bright="20000"/>
          </a:blip>
          <a:srcRect/>
          <a:stretch>
            <a:fillRect/>
          </a:stretch>
        </p:blipFill>
        <p:spPr bwMode="auto">
          <a:xfrm>
            <a:off x="5652120" y="0"/>
            <a:ext cx="3491880" cy="2564904"/>
          </a:xfrm>
          <a:prstGeom prst="rect">
            <a:avLst/>
          </a:prstGeom>
          <a:noFill/>
          <a:ln w="9525">
            <a:noFill/>
            <a:miter lim="800000"/>
            <a:headEnd/>
            <a:tailEnd/>
          </a:ln>
        </p:spPr>
      </p:pic>
      <p:pic>
        <p:nvPicPr>
          <p:cNvPr id="1029" name="Picture 5" descr="C:\Users\Sylvie\Documents\Reseau_formateurs2012\parole spectacle -reseau\Romeo-et-Juliette_theatre_fiche_spectacle_une.jpg"/>
          <p:cNvPicPr>
            <a:picLocks noChangeAspect="1" noChangeArrowheads="1"/>
          </p:cNvPicPr>
          <p:nvPr/>
        </p:nvPicPr>
        <p:blipFill>
          <a:blip r:embed="rId6" cstate="print">
            <a:lum bright="20000"/>
          </a:blip>
          <a:srcRect/>
          <a:stretch>
            <a:fillRect/>
          </a:stretch>
        </p:blipFill>
        <p:spPr bwMode="auto">
          <a:xfrm>
            <a:off x="7380312" y="4725144"/>
            <a:ext cx="1763688" cy="2132856"/>
          </a:xfrm>
          <a:prstGeom prst="rect">
            <a:avLst/>
          </a:prstGeom>
          <a:noFill/>
        </p:spPr>
      </p:pic>
      <p:pic>
        <p:nvPicPr>
          <p:cNvPr id="1031" name="Picture 7" descr="C:\Users\Sylvie\Documents\Reseau_formateurs2012\parole spectacle -reseau\lsf_femmes.png"/>
          <p:cNvPicPr>
            <a:picLocks noChangeAspect="1" noChangeArrowheads="1"/>
          </p:cNvPicPr>
          <p:nvPr/>
        </p:nvPicPr>
        <p:blipFill>
          <a:blip r:embed="rId7" cstate="print">
            <a:lum bright="20000"/>
          </a:blip>
          <a:srcRect/>
          <a:stretch>
            <a:fillRect/>
          </a:stretch>
        </p:blipFill>
        <p:spPr bwMode="auto">
          <a:xfrm>
            <a:off x="4716016" y="4725144"/>
            <a:ext cx="2664296" cy="2132856"/>
          </a:xfrm>
          <a:prstGeom prst="rect">
            <a:avLst/>
          </a:prstGeom>
          <a:noFill/>
        </p:spPr>
      </p:pic>
      <p:pic>
        <p:nvPicPr>
          <p:cNvPr id="1033" name="Picture 9" descr="C:\Users\Sylvie\Documents\Reseau_formateurs2012\parole spectacle -reseau\Nicolas-Sarkozy-geste-main-590.jpg"/>
          <p:cNvPicPr>
            <a:picLocks noChangeAspect="1" noChangeArrowheads="1"/>
          </p:cNvPicPr>
          <p:nvPr/>
        </p:nvPicPr>
        <p:blipFill>
          <a:blip r:embed="rId8" cstate="print">
            <a:lum bright="10000"/>
          </a:blip>
          <a:srcRect/>
          <a:stretch>
            <a:fillRect/>
          </a:stretch>
        </p:blipFill>
        <p:spPr bwMode="auto">
          <a:xfrm>
            <a:off x="0" y="2564905"/>
            <a:ext cx="1763688" cy="1440159"/>
          </a:xfrm>
          <a:prstGeom prst="rect">
            <a:avLst/>
          </a:prstGeom>
          <a:noFill/>
        </p:spPr>
      </p:pic>
      <p:pic>
        <p:nvPicPr>
          <p:cNvPr id="1034" name="Picture 10" descr="C:\Users\Sylvie\Documents\Reseau_formateurs2012\parole spectacle -reseau\dominique-strauss-khan-grandes-oreilles-3-490x326.jpg"/>
          <p:cNvPicPr>
            <a:picLocks noChangeAspect="1" noChangeArrowheads="1"/>
          </p:cNvPicPr>
          <p:nvPr/>
        </p:nvPicPr>
        <p:blipFill>
          <a:blip r:embed="rId9" cstate="print">
            <a:lum bright="10000"/>
          </a:blip>
          <a:srcRect/>
          <a:stretch>
            <a:fillRect/>
          </a:stretch>
        </p:blipFill>
        <p:spPr bwMode="auto">
          <a:xfrm>
            <a:off x="1763688" y="2564904"/>
            <a:ext cx="2189609" cy="1456761"/>
          </a:xfrm>
          <a:prstGeom prst="rect">
            <a:avLst/>
          </a:prstGeom>
          <a:noFill/>
        </p:spPr>
      </p:pic>
      <p:pic>
        <p:nvPicPr>
          <p:cNvPr id="1032" name="Picture 8" descr="C:\Users\Sylvie\Documents\Reseau_formateurs2012\parole spectacle -reseau\tommie_smith_john_carlos.jpg"/>
          <p:cNvPicPr>
            <a:picLocks noChangeAspect="1" noChangeArrowheads="1"/>
          </p:cNvPicPr>
          <p:nvPr/>
        </p:nvPicPr>
        <p:blipFill>
          <a:blip r:embed="rId10" cstate="print">
            <a:lum bright="10000"/>
          </a:blip>
          <a:srcRect/>
          <a:stretch>
            <a:fillRect/>
          </a:stretch>
        </p:blipFill>
        <p:spPr bwMode="auto">
          <a:xfrm>
            <a:off x="3923928" y="2564904"/>
            <a:ext cx="1728192" cy="2160240"/>
          </a:xfrm>
          <a:prstGeom prst="rect">
            <a:avLst/>
          </a:prstGeom>
          <a:noFill/>
        </p:spPr>
      </p:pic>
      <p:sp>
        <p:nvSpPr>
          <p:cNvPr id="2" name="Titre 1"/>
          <p:cNvSpPr>
            <a:spLocks noGrp="1"/>
          </p:cNvSpPr>
          <p:nvPr>
            <p:ph type="title"/>
          </p:nvPr>
        </p:nvSpPr>
        <p:spPr>
          <a:xfrm>
            <a:off x="971600" y="2564904"/>
            <a:ext cx="7772400" cy="1008112"/>
          </a:xfrm>
          <a:solidFill>
            <a:schemeClr val="tx2">
              <a:lumMod val="20000"/>
              <a:lumOff val="80000"/>
              <a:alpha val="65000"/>
            </a:schemeClr>
          </a:solidFill>
          <a:ln>
            <a:solidFill>
              <a:schemeClr val="accent1">
                <a:lumMod val="50000"/>
              </a:schemeClr>
            </a:solidFill>
          </a:ln>
        </p:spPr>
        <p:txBody>
          <a:bodyPr/>
          <a:lstStyle/>
          <a:p>
            <a:pPr algn="ctr"/>
            <a:r>
              <a:rPr lang="fr-FR" b="1" i="1" u="sng" dirty="0" smtClean="0">
                <a:solidFill>
                  <a:srgbClr val="002060"/>
                </a:solidFill>
                <a:latin typeface="Garamond" pitchFamily="18" charset="0"/>
              </a:rPr>
              <a:t>OBJET D’ÉTUDE :</a:t>
            </a:r>
            <a:r>
              <a:rPr lang="fr-FR" b="1" dirty="0" smtClean="0">
                <a:solidFill>
                  <a:srgbClr val="002060"/>
                </a:solidFill>
                <a:latin typeface="Garamond" pitchFamily="18" charset="0"/>
              </a:rPr>
              <a:t/>
            </a:r>
            <a:br>
              <a:rPr lang="fr-FR" b="1" dirty="0" smtClean="0">
                <a:solidFill>
                  <a:srgbClr val="002060"/>
                </a:solidFill>
                <a:latin typeface="Garamond" pitchFamily="18" charset="0"/>
              </a:rPr>
            </a:br>
            <a:r>
              <a:rPr lang="fr-FR" b="1" dirty="0" smtClean="0">
                <a:solidFill>
                  <a:srgbClr val="002060"/>
                </a:solidFill>
                <a:latin typeface="Garamond" pitchFamily="18" charset="0"/>
              </a:rPr>
              <a:t>LA PAROLE EN SPECTACLE</a:t>
            </a:r>
            <a:endParaRPr lang="fr-FR" b="1" dirty="0">
              <a:solidFill>
                <a:srgbClr val="002060"/>
              </a:solidFill>
              <a:latin typeface="Garamond"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fontAlgn="auto">
              <a:spcAft>
                <a:spcPts val="0"/>
              </a:spcAft>
              <a:defRPr/>
            </a:pPr>
            <a:r>
              <a:rPr lang="fr-FR" dirty="0" smtClean="0"/>
              <a:t>Grille des élèves à remplir au fur et à mesure ( travail individuel).</a:t>
            </a:r>
            <a:endParaRPr lang="fr-FR" dirty="0"/>
          </a:p>
        </p:txBody>
      </p:sp>
      <p:graphicFrame>
        <p:nvGraphicFramePr>
          <p:cNvPr id="3" name="Tableau 2"/>
          <p:cNvGraphicFramePr>
            <a:graphicFrameLocks noGrp="1"/>
          </p:cNvGraphicFramePr>
          <p:nvPr/>
        </p:nvGraphicFramePr>
        <p:xfrm>
          <a:off x="900113" y="1844675"/>
          <a:ext cx="6840759" cy="4248471"/>
        </p:xfrm>
        <a:graphic>
          <a:graphicData uri="http://schemas.openxmlformats.org/drawingml/2006/table">
            <a:tbl>
              <a:tblPr firstRow="1" firstCol="1" bandRow="1"/>
              <a:tblGrid>
                <a:gridCol w="1029055"/>
                <a:gridCol w="502806"/>
                <a:gridCol w="758414"/>
                <a:gridCol w="758414"/>
                <a:gridCol w="758414"/>
                <a:gridCol w="758414"/>
                <a:gridCol w="758414"/>
                <a:gridCol w="758414"/>
                <a:gridCol w="758414"/>
              </a:tblGrid>
              <a:tr h="445287">
                <a:tc>
                  <a:txBody>
                    <a:bodyPr/>
                    <a:lstStyle/>
                    <a:p>
                      <a:pPr>
                        <a:lnSpc>
                          <a:spcPct val="115000"/>
                        </a:lnSpc>
                        <a:spcAft>
                          <a:spcPts val="0"/>
                        </a:spcAft>
                      </a:pPr>
                      <a:r>
                        <a:rPr lang="fr-FR" sz="1100" dirty="0" smtClean="0">
                          <a:effectLst/>
                          <a:latin typeface="Arial"/>
                          <a:ea typeface="Calibri"/>
                          <a:cs typeface="Times New Roman"/>
                        </a:rPr>
                        <a:t>PHOTO</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a:effectLst/>
                          <a:latin typeface="Arial"/>
                          <a:ea typeface="Calibri"/>
                          <a:cs typeface="Times New Roman"/>
                        </a:rPr>
                        <a:t> </a:t>
                      </a:r>
                      <a:r>
                        <a:rPr lang="fr-FR" sz="1100" dirty="0" smtClean="0">
                          <a:effectLst/>
                          <a:latin typeface="Arial"/>
                          <a:ea typeface="Calibri"/>
                          <a:cs typeface="Times New Roman"/>
                        </a:rPr>
                        <a:t>1</a:t>
                      </a:r>
                    </a:p>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a:effectLst/>
                          <a:latin typeface="Arial"/>
                          <a:ea typeface="Calibri"/>
                          <a:cs typeface="Times New Roman"/>
                        </a:rPr>
                        <a:t> </a:t>
                      </a:r>
                      <a:r>
                        <a:rPr lang="fr-FR" sz="1100" dirty="0" smtClean="0">
                          <a:effectLst/>
                          <a:latin typeface="Arial"/>
                          <a:ea typeface="Calibri"/>
                          <a:cs typeface="Times New Roman"/>
                        </a:rPr>
                        <a:t>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a:effectLst/>
                          <a:latin typeface="Arial"/>
                          <a:ea typeface="Calibri"/>
                          <a:cs typeface="Times New Roman"/>
                        </a:rPr>
                        <a:t> </a:t>
                      </a:r>
                      <a:r>
                        <a:rPr lang="fr-FR" sz="1100" dirty="0" smtClean="0">
                          <a:effectLst/>
                          <a:latin typeface="Arial"/>
                          <a:ea typeface="Calibri"/>
                          <a:cs typeface="Times New Roman"/>
                        </a:rPr>
                        <a:t>3</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smtClean="0">
                          <a:effectLst/>
                          <a:latin typeface="Calibri"/>
                          <a:ea typeface="Calibri"/>
                          <a:cs typeface="Times New Roman"/>
                        </a:rPr>
                        <a:t>4</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smtClean="0">
                          <a:effectLst/>
                          <a:latin typeface="Calibri"/>
                          <a:ea typeface="Calibri"/>
                          <a:cs typeface="Times New Roman"/>
                        </a:rPr>
                        <a:t>5</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smtClean="0">
                          <a:effectLst/>
                          <a:latin typeface="Calibri"/>
                          <a:ea typeface="Calibri"/>
                          <a:cs typeface="Times New Roman"/>
                        </a:rPr>
                        <a:t>6</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smtClean="0">
                          <a:effectLst/>
                          <a:latin typeface="Calibri"/>
                          <a:ea typeface="Calibri"/>
                          <a:cs typeface="Times New Roman"/>
                        </a:rPr>
                        <a:t>7</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smtClean="0">
                          <a:effectLst/>
                          <a:latin typeface="Calibri"/>
                          <a:ea typeface="Calibri"/>
                          <a:cs typeface="Times New Roman"/>
                        </a:rPr>
                        <a:t>8</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3312">
                <a:tc>
                  <a:txBody>
                    <a:bodyPr/>
                    <a:lstStyle/>
                    <a:p>
                      <a:pPr>
                        <a:lnSpc>
                          <a:spcPct val="115000"/>
                        </a:lnSpc>
                        <a:spcAft>
                          <a:spcPts val="0"/>
                        </a:spcAft>
                      </a:pPr>
                      <a:r>
                        <a:rPr lang="fr-FR" sz="1100" dirty="0" smtClean="0">
                          <a:effectLst/>
                          <a:latin typeface="Arial"/>
                          <a:ea typeface="Calibri"/>
                          <a:cs typeface="Times New Roman"/>
                        </a:rPr>
                        <a:t>Cadre</a:t>
                      </a:r>
                      <a:endParaRPr lang="fr-FR" sz="1100" dirty="0">
                        <a:effectLst/>
                        <a:latin typeface="Calibri"/>
                        <a:ea typeface="Calibri"/>
                        <a:cs typeface="Times New Roman"/>
                      </a:endParaRPr>
                    </a:p>
                    <a:p>
                      <a:pPr>
                        <a:lnSpc>
                          <a:spcPct val="115000"/>
                        </a:lnSpc>
                        <a:spcAft>
                          <a:spcPts val="0"/>
                        </a:spcAft>
                      </a:pPr>
                      <a:r>
                        <a:rPr lang="fr-FR" sz="1100" dirty="0">
                          <a:effectLst/>
                          <a:latin typeface="Arial"/>
                          <a:ea typeface="Calibri"/>
                          <a:cs typeface="Times New Roman"/>
                        </a:rPr>
                        <a:t> </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a:effectLst/>
                          <a:latin typeface="Arial"/>
                          <a:ea typeface="Calibri"/>
                          <a:cs typeface="Times New Roman"/>
                        </a:rPr>
                        <a:t> </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a:effectLst/>
                          <a:latin typeface="Arial"/>
                          <a:ea typeface="Calibri"/>
                          <a:cs typeface="Times New Roman"/>
                        </a:rPr>
                        <a:t> </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4968">
                <a:tc>
                  <a:txBody>
                    <a:bodyPr/>
                    <a:lstStyle/>
                    <a:p>
                      <a:pPr>
                        <a:lnSpc>
                          <a:spcPct val="115000"/>
                        </a:lnSpc>
                        <a:spcAft>
                          <a:spcPts val="0"/>
                        </a:spcAft>
                      </a:pPr>
                      <a:r>
                        <a:rPr lang="fr-FR" sz="1100" dirty="0" smtClean="0">
                          <a:effectLst/>
                          <a:latin typeface="Arial"/>
                          <a:ea typeface="Calibri"/>
                          <a:cs typeface="Times New Roman"/>
                        </a:rPr>
                        <a:t>Mouvement</a:t>
                      </a:r>
                      <a:endParaRPr lang="fr-FR" sz="1100" dirty="0">
                        <a:effectLst/>
                        <a:latin typeface="Calibri"/>
                        <a:ea typeface="Calibri"/>
                        <a:cs typeface="Times New Roman"/>
                      </a:endParaRPr>
                    </a:p>
                    <a:p>
                      <a:pPr>
                        <a:lnSpc>
                          <a:spcPct val="115000"/>
                        </a:lnSpc>
                        <a:spcAft>
                          <a:spcPts val="0"/>
                        </a:spcAft>
                      </a:pPr>
                      <a:r>
                        <a:rPr lang="fr-FR" sz="1100" dirty="0">
                          <a:effectLst/>
                          <a:latin typeface="Arial"/>
                          <a:ea typeface="Calibri"/>
                          <a:cs typeface="Times New Roman"/>
                        </a:rPr>
                        <a:t> </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a:effectLst/>
                          <a:latin typeface="Arial"/>
                          <a:ea typeface="Calibri"/>
                          <a:cs typeface="Times New Roman"/>
                        </a:rPr>
                        <a:t> </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3312">
                <a:tc>
                  <a:txBody>
                    <a:bodyPr/>
                    <a:lstStyle/>
                    <a:p>
                      <a:pPr>
                        <a:lnSpc>
                          <a:spcPct val="115000"/>
                        </a:lnSpc>
                        <a:spcAft>
                          <a:spcPts val="0"/>
                        </a:spcAft>
                      </a:pPr>
                      <a:r>
                        <a:rPr lang="fr-FR" sz="1100">
                          <a:effectLst/>
                          <a:latin typeface="Arial"/>
                          <a:ea typeface="Calibri"/>
                          <a:cs typeface="Times New Roman"/>
                        </a:rPr>
                        <a:t>Visage</a:t>
                      </a:r>
                      <a:endParaRPr lang="fr-FR" sz="1100">
                        <a:effectLst/>
                        <a:latin typeface="Calibri"/>
                        <a:ea typeface="Calibri"/>
                        <a:cs typeface="Times New Roman"/>
                      </a:endParaRPr>
                    </a:p>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a:effectLst/>
                          <a:latin typeface="Arial"/>
                          <a:ea typeface="Calibri"/>
                          <a:cs typeface="Times New Roman"/>
                        </a:rPr>
                        <a:t> </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a:effectLst/>
                          <a:latin typeface="Arial"/>
                          <a:ea typeface="Calibri"/>
                          <a:cs typeface="Times New Roman"/>
                        </a:rPr>
                        <a:t> </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3312">
                <a:tc>
                  <a:txBody>
                    <a:bodyPr/>
                    <a:lstStyle/>
                    <a:p>
                      <a:pPr>
                        <a:lnSpc>
                          <a:spcPct val="115000"/>
                        </a:lnSpc>
                        <a:spcAft>
                          <a:spcPts val="0"/>
                        </a:spcAft>
                      </a:pPr>
                      <a:r>
                        <a:rPr lang="fr-FR" sz="1100">
                          <a:effectLst/>
                          <a:latin typeface="Arial"/>
                          <a:ea typeface="Calibri"/>
                          <a:cs typeface="Times New Roman"/>
                        </a:rPr>
                        <a:t>Corps</a:t>
                      </a:r>
                      <a:endParaRPr lang="fr-FR" sz="1100">
                        <a:effectLst/>
                        <a:latin typeface="Calibri"/>
                        <a:ea typeface="Calibri"/>
                        <a:cs typeface="Times New Roman"/>
                      </a:endParaRPr>
                    </a:p>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a:effectLst/>
                          <a:latin typeface="Arial"/>
                          <a:ea typeface="Calibri"/>
                          <a:cs typeface="Times New Roman"/>
                        </a:rPr>
                        <a:t> </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3312">
                <a:tc>
                  <a:txBody>
                    <a:bodyPr/>
                    <a:lstStyle/>
                    <a:p>
                      <a:pPr>
                        <a:lnSpc>
                          <a:spcPct val="115000"/>
                        </a:lnSpc>
                        <a:spcAft>
                          <a:spcPts val="0"/>
                        </a:spcAft>
                      </a:pPr>
                      <a:r>
                        <a:rPr lang="fr-FR" sz="1100">
                          <a:effectLst/>
                          <a:latin typeface="Arial"/>
                          <a:ea typeface="Calibri"/>
                          <a:cs typeface="Times New Roman"/>
                        </a:rPr>
                        <a:t>Posture</a:t>
                      </a:r>
                      <a:endParaRPr lang="fr-FR" sz="1100">
                        <a:effectLst/>
                        <a:latin typeface="Calibri"/>
                        <a:ea typeface="Calibri"/>
                        <a:cs typeface="Times New Roman"/>
                      </a:endParaRPr>
                    </a:p>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a:effectLst/>
                          <a:latin typeface="Arial"/>
                          <a:ea typeface="Calibri"/>
                          <a:cs typeface="Times New Roman"/>
                        </a:rPr>
                        <a:t> </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3312">
                <a:tc>
                  <a:txBody>
                    <a:bodyPr/>
                    <a:lstStyle/>
                    <a:p>
                      <a:pPr>
                        <a:lnSpc>
                          <a:spcPct val="115000"/>
                        </a:lnSpc>
                        <a:spcAft>
                          <a:spcPts val="0"/>
                        </a:spcAft>
                      </a:pPr>
                      <a:r>
                        <a:rPr lang="fr-FR" sz="1100">
                          <a:effectLst/>
                          <a:latin typeface="Arial"/>
                          <a:ea typeface="Calibri"/>
                          <a:cs typeface="Times New Roman"/>
                        </a:rPr>
                        <a:t>Emotion</a:t>
                      </a:r>
                      <a:endParaRPr lang="fr-FR" sz="1100">
                        <a:effectLst/>
                        <a:latin typeface="Calibri"/>
                        <a:ea typeface="Calibri"/>
                        <a:cs typeface="Times New Roman"/>
                      </a:endParaRPr>
                    </a:p>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a:effectLst/>
                          <a:latin typeface="Arial"/>
                          <a:ea typeface="Calibri"/>
                          <a:cs typeface="Times New Roman"/>
                        </a:rPr>
                        <a:t> </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656">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100" dirty="0">
                          <a:effectLst/>
                          <a:latin typeface="Arial"/>
                          <a:ea typeface="Calibri"/>
                          <a:cs typeface="Times New Roman"/>
                        </a:rPr>
                        <a:t> </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p:cNvPicPr>
            <a:picLocks noChangeAspect="1" noChangeArrowheads="1"/>
          </p:cNvPicPr>
          <p:nvPr/>
        </p:nvPicPr>
        <p:blipFill>
          <a:blip r:embed="rId2" cstate="print"/>
          <a:srcRect/>
          <a:stretch>
            <a:fillRect/>
          </a:stretch>
        </p:blipFill>
        <p:spPr bwMode="auto">
          <a:xfrm>
            <a:off x="1835150" y="1404938"/>
            <a:ext cx="5172075" cy="3824287"/>
          </a:xfrm>
          <a:prstGeom prst="rect">
            <a:avLst/>
          </a:prstGeom>
          <a:noFill/>
          <a:ln w="9525">
            <a:noFill/>
            <a:miter lim="800000"/>
            <a:headEnd/>
            <a:tailEnd/>
          </a:ln>
        </p:spPr>
      </p:pic>
      <p:sp>
        <p:nvSpPr>
          <p:cNvPr id="2" name="Titre 1"/>
          <p:cNvSpPr>
            <a:spLocks noGrp="1"/>
          </p:cNvSpPr>
          <p:nvPr>
            <p:ph type="title"/>
          </p:nvPr>
        </p:nvSpPr>
        <p:spPr/>
        <p:txBody>
          <a:bodyPr/>
          <a:lstStyle/>
          <a:p>
            <a:pPr fontAlgn="auto">
              <a:spcAft>
                <a:spcPts val="0"/>
              </a:spcAft>
              <a:defRPr/>
            </a:pPr>
            <a:r>
              <a:rPr lang="fr-FR" dirty="0" smtClean="0"/>
              <a:t>N°1:</a:t>
            </a:r>
            <a:endParaRPr lang="fr-F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fontAlgn="auto">
              <a:spcAft>
                <a:spcPts val="0"/>
              </a:spcAft>
              <a:defRPr/>
            </a:pPr>
            <a:r>
              <a:rPr lang="fr-FR" dirty="0" smtClean="0"/>
              <a:t>N°2</a:t>
            </a:r>
            <a:endParaRPr lang="fr-FR" dirty="0"/>
          </a:p>
        </p:txBody>
      </p:sp>
      <p:pic>
        <p:nvPicPr>
          <p:cNvPr id="28674" name="Picture 2"/>
          <p:cNvPicPr>
            <a:picLocks noChangeAspect="1" noChangeArrowheads="1"/>
          </p:cNvPicPr>
          <p:nvPr/>
        </p:nvPicPr>
        <p:blipFill>
          <a:blip r:embed="rId2" cstate="print"/>
          <a:srcRect/>
          <a:stretch>
            <a:fillRect/>
          </a:stretch>
        </p:blipFill>
        <p:spPr bwMode="auto">
          <a:xfrm>
            <a:off x="1258888" y="1196975"/>
            <a:ext cx="6838950" cy="4608513"/>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fontAlgn="auto">
              <a:spcAft>
                <a:spcPts val="0"/>
              </a:spcAft>
              <a:defRPr/>
            </a:pPr>
            <a:r>
              <a:rPr lang="fr-FR" dirty="0" smtClean="0"/>
              <a:t>N°3</a:t>
            </a:r>
            <a:endParaRPr lang="fr-FR" dirty="0"/>
          </a:p>
        </p:txBody>
      </p:sp>
      <p:pic>
        <p:nvPicPr>
          <p:cNvPr id="29698" name="Picture 2"/>
          <p:cNvPicPr>
            <a:picLocks noChangeAspect="1" noChangeArrowheads="1"/>
          </p:cNvPicPr>
          <p:nvPr/>
        </p:nvPicPr>
        <p:blipFill>
          <a:blip r:embed="rId2" cstate="print"/>
          <a:srcRect/>
          <a:stretch>
            <a:fillRect/>
          </a:stretch>
        </p:blipFill>
        <p:spPr bwMode="auto">
          <a:xfrm>
            <a:off x="1403350" y="1055688"/>
            <a:ext cx="6264275" cy="469265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fontAlgn="auto">
              <a:spcAft>
                <a:spcPts val="0"/>
              </a:spcAft>
              <a:defRPr/>
            </a:pPr>
            <a:r>
              <a:rPr lang="fr-FR" dirty="0" smtClean="0"/>
              <a:t>N°4</a:t>
            </a:r>
            <a:endParaRPr lang="fr-FR" dirty="0"/>
          </a:p>
        </p:txBody>
      </p:sp>
      <p:pic>
        <p:nvPicPr>
          <p:cNvPr id="30722" name="Picture 2"/>
          <p:cNvPicPr>
            <a:picLocks noChangeAspect="1" noChangeArrowheads="1"/>
          </p:cNvPicPr>
          <p:nvPr/>
        </p:nvPicPr>
        <p:blipFill>
          <a:blip r:embed="rId2" cstate="print"/>
          <a:srcRect/>
          <a:stretch>
            <a:fillRect/>
          </a:stretch>
        </p:blipFill>
        <p:spPr bwMode="auto">
          <a:xfrm>
            <a:off x="1331913" y="1033463"/>
            <a:ext cx="6480175" cy="47910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fontAlgn="auto">
              <a:spcAft>
                <a:spcPts val="0"/>
              </a:spcAft>
              <a:defRPr/>
            </a:pPr>
            <a:r>
              <a:rPr lang="fr-FR" dirty="0" smtClean="0"/>
              <a:t>N°5 </a:t>
            </a:r>
            <a:endParaRPr lang="fr-FR" dirty="0"/>
          </a:p>
        </p:txBody>
      </p:sp>
      <p:pic>
        <p:nvPicPr>
          <p:cNvPr id="31746" name="Picture 2"/>
          <p:cNvPicPr>
            <a:picLocks noChangeAspect="1" noChangeArrowheads="1"/>
          </p:cNvPicPr>
          <p:nvPr/>
        </p:nvPicPr>
        <p:blipFill>
          <a:blip r:embed="rId2" cstate="print"/>
          <a:srcRect/>
          <a:stretch>
            <a:fillRect/>
          </a:stretch>
        </p:blipFill>
        <p:spPr bwMode="auto">
          <a:xfrm>
            <a:off x="1763713" y="317500"/>
            <a:ext cx="5545137" cy="614362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fontAlgn="auto">
              <a:spcAft>
                <a:spcPts val="0"/>
              </a:spcAft>
              <a:defRPr/>
            </a:pPr>
            <a:r>
              <a:rPr lang="fr-FR" dirty="0" smtClean="0"/>
              <a:t>N°6</a:t>
            </a:r>
            <a:endParaRPr lang="fr-FR" dirty="0"/>
          </a:p>
        </p:txBody>
      </p:sp>
      <p:pic>
        <p:nvPicPr>
          <p:cNvPr id="32770" name="Picture 2"/>
          <p:cNvPicPr>
            <a:picLocks noChangeAspect="1" noChangeArrowheads="1"/>
          </p:cNvPicPr>
          <p:nvPr/>
        </p:nvPicPr>
        <p:blipFill>
          <a:blip r:embed="rId2" cstate="print"/>
          <a:srcRect/>
          <a:stretch>
            <a:fillRect/>
          </a:stretch>
        </p:blipFill>
        <p:spPr bwMode="auto">
          <a:xfrm>
            <a:off x="1547813" y="1423988"/>
            <a:ext cx="6281737" cy="41656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fontAlgn="auto">
              <a:spcAft>
                <a:spcPts val="0"/>
              </a:spcAft>
              <a:defRPr/>
            </a:pPr>
            <a:r>
              <a:rPr lang="fr-FR" dirty="0" smtClean="0"/>
              <a:t>N°7</a:t>
            </a:r>
            <a:endParaRPr lang="fr-FR" dirty="0"/>
          </a:p>
        </p:txBody>
      </p:sp>
      <p:pic>
        <p:nvPicPr>
          <p:cNvPr id="33794" name="Picture 2"/>
          <p:cNvPicPr>
            <a:picLocks noChangeAspect="1" noChangeArrowheads="1"/>
          </p:cNvPicPr>
          <p:nvPr/>
        </p:nvPicPr>
        <p:blipFill>
          <a:blip r:embed="rId2" cstate="print"/>
          <a:srcRect/>
          <a:stretch>
            <a:fillRect/>
          </a:stretch>
        </p:blipFill>
        <p:spPr bwMode="auto">
          <a:xfrm>
            <a:off x="2195513" y="981075"/>
            <a:ext cx="3243262" cy="493553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fontAlgn="auto">
              <a:spcAft>
                <a:spcPts val="0"/>
              </a:spcAft>
              <a:defRPr/>
            </a:pPr>
            <a:r>
              <a:rPr lang="fr-FR" dirty="0" smtClean="0"/>
              <a:t>N°8</a:t>
            </a:r>
            <a:endParaRPr lang="fr-FR" dirty="0"/>
          </a:p>
        </p:txBody>
      </p:sp>
      <p:pic>
        <p:nvPicPr>
          <p:cNvPr id="34818" name="Picture 2"/>
          <p:cNvPicPr>
            <a:picLocks noChangeAspect="1" noChangeArrowheads="1"/>
          </p:cNvPicPr>
          <p:nvPr/>
        </p:nvPicPr>
        <p:blipFill>
          <a:blip r:embed="rId2" cstate="print"/>
          <a:srcRect/>
          <a:stretch>
            <a:fillRect/>
          </a:stretch>
        </p:blipFill>
        <p:spPr bwMode="auto">
          <a:xfrm>
            <a:off x="2124075" y="247650"/>
            <a:ext cx="4751388" cy="6175375"/>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fontAlgn="auto">
              <a:spcAft>
                <a:spcPts val="0"/>
              </a:spcAft>
              <a:defRPr/>
            </a:pPr>
            <a:r>
              <a:rPr lang="fr-FR" dirty="0" smtClean="0"/>
              <a:t>Mise en commun du tableau</a:t>
            </a:r>
            <a:endParaRPr lang="fr-FR" dirty="0"/>
          </a:p>
        </p:txBody>
      </p:sp>
      <p:sp>
        <p:nvSpPr>
          <p:cNvPr id="3" name="Espace réservé du contenu 2"/>
          <p:cNvSpPr>
            <a:spLocks noGrp="1"/>
          </p:cNvSpPr>
          <p:nvPr>
            <p:ph sz="quarter" idx="1"/>
          </p:nvPr>
        </p:nvSpPr>
        <p:spPr>
          <a:xfrm>
            <a:off x="457200" y="1600200"/>
            <a:ext cx="7467600" cy="4873625"/>
          </a:xfrm>
        </p:spPr>
        <p:txBody>
          <a:bodyPr>
            <a:normAutofit/>
          </a:bodyPr>
          <a:lstStyle/>
          <a:p>
            <a:pPr marL="274320" indent="-274320" fontAlgn="auto">
              <a:spcAft>
                <a:spcPts val="0"/>
              </a:spcAft>
              <a:buFont typeface="Wingdings"/>
              <a:buChar char=""/>
              <a:defRPr/>
            </a:pPr>
            <a:r>
              <a:rPr lang="fr-FR" dirty="0" smtClean="0"/>
              <a:t>Bilan: Le visage exprime ce que l’on pense mais le corps aussi.</a:t>
            </a:r>
          </a:p>
          <a:p>
            <a:pPr marL="274320" indent="-274320" fontAlgn="auto">
              <a:spcAft>
                <a:spcPts val="0"/>
              </a:spcAft>
              <a:buFont typeface="Wingdings"/>
              <a:buChar char=""/>
              <a:defRPr/>
            </a:pPr>
            <a:endParaRPr lang="fr-FR" dirty="0"/>
          </a:p>
          <a:p>
            <a:pPr marL="274320" indent="-274320" fontAlgn="auto">
              <a:spcAft>
                <a:spcPts val="0"/>
              </a:spcAft>
              <a:buFont typeface="Wingdings"/>
              <a:buChar char=""/>
              <a:defRPr/>
            </a:pPr>
            <a:r>
              <a:rPr lang="fr-FR" dirty="0" smtClean="0"/>
              <a:t>On parle de 7 émotions universelles:</a:t>
            </a:r>
          </a:p>
          <a:p>
            <a:pPr marL="0" indent="0" fontAlgn="auto">
              <a:spcAft>
                <a:spcPts val="0"/>
              </a:spcAft>
              <a:buFont typeface="Wingdings"/>
              <a:buNone/>
              <a:defRPr/>
            </a:pPr>
            <a:r>
              <a:rPr lang="fr-FR" dirty="0" smtClean="0"/>
              <a:t>               - le bonheur</a:t>
            </a:r>
          </a:p>
          <a:p>
            <a:pPr marL="0" indent="0" fontAlgn="auto">
              <a:spcAft>
                <a:spcPts val="0"/>
              </a:spcAft>
              <a:buFont typeface="Wingdings"/>
              <a:buNone/>
              <a:defRPr/>
            </a:pPr>
            <a:r>
              <a:rPr lang="fr-FR" dirty="0"/>
              <a:t> </a:t>
            </a:r>
            <a:r>
              <a:rPr lang="fr-FR" dirty="0" smtClean="0"/>
              <a:t>              - la surprise</a:t>
            </a:r>
          </a:p>
          <a:p>
            <a:pPr marL="0" indent="0" fontAlgn="auto">
              <a:spcAft>
                <a:spcPts val="0"/>
              </a:spcAft>
              <a:buFont typeface="Wingdings"/>
              <a:buNone/>
              <a:defRPr/>
            </a:pPr>
            <a:r>
              <a:rPr lang="fr-FR" dirty="0"/>
              <a:t> </a:t>
            </a:r>
            <a:r>
              <a:rPr lang="fr-FR" dirty="0" smtClean="0"/>
              <a:t>              - la colère</a:t>
            </a:r>
          </a:p>
          <a:p>
            <a:pPr marL="0" indent="0" fontAlgn="auto">
              <a:spcAft>
                <a:spcPts val="0"/>
              </a:spcAft>
              <a:buFont typeface="Wingdings"/>
              <a:buNone/>
              <a:defRPr/>
            </a:pPr>
            <a:r>
              <a:rPr lang="fr-FR" dirty="0"/>
              <a:t> </a:t>
            </a:r>
            <a:r>
              <a:rPr lang="fr-FR" dirty="0" smtClean="0"/>
              <a:t>              - le mépris</a:t>
            </a:r>
          </a:p>
          <a:p>
            <a:pPr marL="0" indent="0" fontAlgn="auto">
              <a:spcAft>
                <a:spcPts val="0"/>
              </a:spcAft>
              <a:buFont typeface="Wingdings"/>
              <a:buNone/>
              <a:defRPr/>
            </a:pPr>
            <a:r>
              <a:rPr lang="fr-FR" dirty="0"/>
              <a:t> </a:t>
            </a:r>
            <a:r>
              <a:rPr lang="fr-FR" dirty="0" smtClean="0"/>
              <a:t>              - la tristesse</a:t>
            </a:r>
          </a:p>
          <a:p>
            <a:pPr marL="0" indent="0" fontAlgn="auto">
              <a:spcAft>
                <a:spcPts val="0"/>
              </a:spcAft>
              <a:buFont typeface="Wingdings"/>
              <a:buNone/>
              <a:defRPr/>
            </a:pPr>
            <a:r>
              <a:rPr lang="fr-FR" dirty="0"/>
              <a:t> </a:t>
            </a:r>
            <a:r>
              <a:rPr lang="fr-FR" dirty="0" smtClean="0"/>
              <a:t>              - le dégoût</a:t>
            </a:r>
          </a:p>
          <a:p>
            <a:pPr marL="0" indent="0" fontAlgn="auto">
              <a:spcAft>
                <a:spcPts val="0"/>
              </a:spcAft>
              <a:buFont typeface="Wingdings"/>
              <a:buNone/>
              <a:defRPr/>
            </a:pPr>
            <a:r>
              <a:rPr lang="fr-FR" dirty="0"/>
              <a:t> </a:t>
            </a:r>
            <a:r>
              <a:rPr lang="fr-FR" dirty="0" smtClean="0"/>
              <a:t>              - la peur</a:t>
            </a:r>
            <a:endParaRPr lang="fr-F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11560" y="404664"/>
            <a:ext cx="7772400" cy="1470025"/>
          </a:xfrm>
          <a:ln>
            <a:solidFill>
              <a:schemeClr val="accent3">
                <a:lumMod val="60000"/>
                <a:lumOff val="40000"/>
              </a:schemeClr>
            </a:solidFill>
          </a:ln>
        </p:spPr>
        <p:txBody>
          <a:bodyPr>
            <a:normAutofit/>
          </a:bodyPr>
          <a:lstStyle/>
          <a:p>
            <a:r>
              <a:rPr lang="fr-FR" dirty="0" smtClean="0"/>
              <a:t>Séquence : </a:t>
            </a:r>
            <a:br>
              <a:rPr lang="fr-FR" dirty="0" smtClean="0"/>
            </a:br>
            <a:r>
              <a:rPr lang="fr-FR" dirty="0" smtClean="0"/>
              <a:t>Parler sans mot dire</a:t>
            </a:r>
            <a:endParaRPr lang="fr-FR" dirty="0"/>
          </a:p>
        </p:txBody>
      </p:sp>
      <p:sp>
        <p:nvSpPr>
          <p:cNvPr id="3" name="Sous-titre 2"/>
          <p:cNvSpPr>
            <a:spLocks noGrp="1"/>
          </p:cNvSpPr>
          <p:nvPr>
            <p:ph type="subTitle" idx="1"/>
          </p:nvPr>
        </p:nvSpPr>
        <p:spPr/>
        <p:txBody>
          <a:bodyPr>
            <a:normAutofit/>
          </a:bodyPr>
          <a:lstStyle/>
          <a:p>
            <a:r>
              <a:rPr lang="fr-FR" dirty="0" smtClean="0"/>
              <a:t>Problématique : Suffit-il de mots pour exprimer ce que l’on veut?</a:t>
            </a:r>
          </a:p>
          <a:p>
            <a:r>
              <a:rPr lang="fr-FR" dirty="0" smtClean="0"/>
              <a:t>Les mots suffisent-ils pour se faire comprendre?</a:t>
            </a:r>
            <a:endParaRPr lang="fr-FR" dirty="0"/>
          </a:p>
        </p:txBody>
      </p:sp>
      <p:sp>
        <p:nvSpPr>
          <p:cNvPr id="4" name="ZoneTexte 3"/>
          <p:cNvSpPr txBox="1"/>
          <p:nvPr/>
        </p:nvSpPr>
        <p:spPr>
          <a:xfrm>
            <a:off x="755576" y="2060848"/>
            <a:ext cx="7812360" cy="1200329"/>
          </a:xfrm>
          <a:prstGeom prst="rect">
            <a:avLst/>
          </a:prstGeom>
          <a:noFill/>
          <a:ln>
            <a:solidFill>
              <a:schemeClr val="accent1"/>
            </a:solidFill>
          </a:ln>
        </p:spPr>
        <p:txBody>
          <a:bodyPr wrap="square" rtlCol="0">
            <a:spAutoFit/>
          </a:bodyPr>
          <a:lstStyle/>
          <a:p>
            <a:pPr>
              <a:buFont typeface="Wingdings" pitchFamily="2" charset="2"/>
              <a:buChar char="q"/>
            </a:pPr>
            <a:r>
              <a:rPr lang="fr-FR" b="1" dirty="0" smtClean="0"/>
              <a:t>Interrogations :</a:t>
            </a:r>
          </a:p>
          <a:p>
            <a:r>
              <a:rPr lang="fr-FR" dirty="0" smtClean="0"/>
              <a:t>Dans le dialogue, utilisons-nous seulement les mots?</a:t>
            </a:r>
          </a:p>
          <a:p>
            <a:r>
              <a:rPr lang="fr-FR" dirty="0" smtClean="0"/>
              <a:t>Comment la mise en spectacles de la parole fait-elle naitre des émotions (jusqu’à la manipulation?)</a:t>
            </a:r>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fontAlgn="auto">
              <a:spcAft>
                <a:spcPts val="0"/>
              </a:spcAft>
              <a:defRPr/>
            </a:pPr>
            <a:r>
              <a:rPr lang="fr-FR" dirty="0" smtClean="0"/>
              <a:t>Ouverture possible</a:t>
            </a:r>
            <a:endParaRPr lang="fr-FR" dirty="0"/>
          </a:p>
        </p:txBody>
      </p:sp>
      <p:sp>
        <p:nvSpPr>
          <p:cNvPr id="36866" name="Espace réservé du contenu 2"/>
          <p:cNvSpPr>
            <a:spLocks noGrp="1"/>
          </p:cNvSpPr>
          <p:nvPr>
            <p:ph sz="quarter" idx="1"/>
          </p:nvPr>
        </p:nvSpPr>
        <p:spPr>
          <a:xfrm>
            <a:off x="457200" y="1600200"/>
            <a:ext cx="7467600" cy="4873625"/>
          </a:xfrm>
        </p:spPr>
        <p:txBody>
          <a:bodyPr/>
          <a:lstStyle/>
          <a:p>
            <a:r>
              <a:rPr lang="fr-FR" smtClean="0"/>
              <a:t>Parfois le corps trahit nos pensées et les communicants experts peuvent à travers les microexpressions déceler bien au-delà des mots le mensonge de la vérité.</a:t>
            </a:r>
          </a:p>
          <a:p>
            <a:endParaRPr lang="fr-FR" smtClean="0"/>
          </a:p>
          <a:p>
            <a:r>
              <a:rPr lang="fr-FR" smtClean="0"/>
              <a:t>Exemple: La série </a:t>
            </a:r>
            <a:r>
              <a:rPr lang="fr-FR" i="1" u="sng" smtClean="0"/>
              <a:t>Lie to me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39752" y="1196752"/>
            <a:ext cx="6172200" cy="2053590"/>
          </a:xfrm>
        </p:spPr>
        <p:txBody>
          <a:bodyPr>
            <a:normAutofit/>
          </a:bodyPr>
          <a:lstStyle/>
          <a:p>
            <a:pPr algn="r"/>
            <a:r>
              <a:rPr lang="fr-FR" sz="3400" b="1" u="sng" dirty="0" smtClean="0">
                <a:latin typeface="Century Gothic" pitchFamily="34" charset="0"/>
              </a:rPr>
              <a:t>SEANCE 2</a:t>
            </a:r>
            <a:r>
              <a:rPr lang="fr-FR" sz="3400" b="1" dirty="0" smtClean="0">
                <a:latin typeface="Century Gothic" pitchFamily="34" charset="0"/>
              </a:rPr>
              <a:t/>
            </a:r>
            <a:br>
              <a:rPr lang="fr-FR" sz="3400" b="1" dirty="0" smtClean="0">
                <a:latin typeface="Century Gothic" pitchFamily="34" charset="0"/>
              </a:rPr>
            </a:br>
            <a:r>
              <a:rPr lang="fr-FR" sz="3400" b="1" dirty="0" smtClean="0">
                <a:latin typeface="Century Gothic" pitchFamily="34" charset="0"/>
              </a:rPr>
              <a:t>Joie, peine, colère… Comment le dire?</a:t>
            </a:r>
            <a:endParaRPr lang="fr-FR" sz="3400" b="1" dirty="0">
              <a:latin typeface="Century Gothic" pitchFamily="34" charset="0"/>
            </a:endParaRPr>
          </a:p>
        </p:txBody>
      </p:sp>
      <p:sp>
        <p:nvSpPr>
          <p:cNvPr id="3" name="Sous-titre 2"/>
          <p:cNvSpPr>
            <a:spLocks noGrp="1"/>
          </p:cNvSpPr>
          <p:nvPr>
            <p:ph type="body" idx="1"/>
          </p:nvPr>
        </p:nvSpPr>
        <p:spPr>
          <a:xfrm>
            <a:off x="899592" y="4005064"/>
            <a:ext cx="7920880" cy="2088232"/>
          </a:xfrm>
          <a:solidFill>
            <a:schemeClr val="tx1">
              <a:alpha val="30000"/>
            </a:schemeClr>
          </a:solidFill>
        </p:spPr>
        <p:txBody>
          <a:bodyPr>
            <a:noAutofit/>
          </a:bodyPr>
          <a:lstStyle/>
          <a:p>
            <a:pPr indent="361950" algn="l">
              <a:buFont typeface="Wingdings" pitchFamily="2" charset="2"/>
              <a:buChar char="q"/>
            </a:pPr>
            <a:r>
              <a:rPr lang="fr-FR" sz="2000" dirty="0" smtClean="0">
                <a:solidFill>
                  <a:schemeClr val="tx1"/>
                </a:solidFill>
                <a:latin typeface="Century Gothic" pitchFamily="34" charset="0"/>
              </a:rPr>
              <a:t>Champ linguistique:</a:t>
            </a:r>
          </a:p>
          <a:p>
            <a:pPr indent="361950" algn="l"/>
            <a:r>
              <a:rPr lang="fr-FR" sz="2000" b="0" cap="none" dirty="0" smtClean="0">
                <a:solidFill>
                  <a:schemeClr val="tx1"/>
                </a:solidFill>
                <a:latin typeface="Century Gothic" pitchFamily="34" charset="0"/>
              </a:rPr>
              <a:t>Lexique de l’émotion</a:t>
            </a:r>
          </a:p>
          <a:p>
            <a:pPr indent="361950" algn="l">
              <a:buFont typeface="Wingdings" pitchFamily="2" charset="2"/>
              <a:buChar char="q"/>
            </a:pPr>
            <a:r>
              <a:rPr lang="fr-FR" sz="2000" dirty="0" smtClean="0">
                <a:solidFill>
                  <a:schemeClr val="tx1"/>
                </a:solidFill>
                <a:latin typeface="Century Gothic" pitchFamily="34" charset="0"/>
              </a:rPr>
              <a:t>OBJECTIFS</a:t>
            </a:r>
          </a:p>
          <a:p>
            <a:pPr indent="361950" algn="l"/>
            <a:r>
              <a:rPr lang="fr-FR" sz="2000" b="0" cap="none" dirty="0" smtClean="0">
                <a:solidFill>
                  <a:schemeClr val="tx1"/>
                </a:solidFill>
                <a:latin typeface="Century Gothic" pitchFamily="34" charset="0"/>
              </a:rPr>
              <a:t>Utiliser un dictionnaire en ligne</a:t>
            </a:r>
          </a:p>
          <a:p>
            <a:pPr indent="361950" algn="l"/>
            <a:r>
              <a:rPr lang="fr-FR" sz="2000" b="0" cap="none" dirty="0" smtClean="0">
                <a:solidFill>
                  <a:schemeClr val="tx1"/>
                </a:solidFill>
                <a:latin typeface="Century Gothic" pitchFamily="34" charset="0"/>
              </a:rPr>
              <a:t>Exprimer son opinion en réinvestissant le vocabulaire étudié</a:t>
            </a:r>
          </a:p>
          <a:p>
            <a:pPr indent="361950" algn="l"/>
            <a:endParaRPr lang="fr-FR" sz="2000" cap="none" dirty="0">
              <a:solidFill>
                <a:schemeClr val="tx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1000"/>
                                        <p:tgtEl>
                                          <p:spTgt spid="3">
                                            <p:bg/>
                                          </p:spTgt>
                                        </p:tgtEl>
                                      </p:cBhvr>
                                    </p:animEffect>
                                    <p:anim calcmode="lin" valueType="num">
                                      <p:cBhvr>
                                        <p:cTn id="13" dur="1000" fill="hold"/>
                                        <p:tgtEl>
                                          <p:spTgt spid="3">
                                            <p:bg/>
                                          </p:spTgt>
                                        </p:tgtEl>
                                        <p:attrNameLst>
                                          <p:attrName>ppt_x</p:attrName>
                                        </p:attrNameLst>
                                      </p:cBhvr>
                                      <p:tavLst>
                                        <p:tav tm="0">
                                          <p:val>
                                            <p:strVal val="#ppt_x"/>
                                          </p:val>
                                        </p:tav>
                                        <p:tav tm="100000">
                                          <p:val>
                                            <p:strVal val="#ppt_x"/>
                                          </p:val>
                                        </p:tav>
                                      </p:tavLst>
                                    </p:anim>
                                    <p:anim calcmode="lin" valueType="num">
                                      <p:cBhvr>
                                        <p:cTn id="14"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1000"/>
                                        <p:tgtEl>
                                          <p:spTgt spid="3">
                                            <p:txEl>
                                              <p:pRg st="2" end="2"/>
                                            </p:txEl>
                                          </p:spTgt>
                                        </p:tgtEl>
                                      </p:cBhvr>
                                    </p:animEffect>
                                    <p:anim calcmode="lin" valueType="num">
                                      <p:cBhvr>
                                        <p:cTn id="3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fade">
                                      <p:cBhvr>
                                        <p:cTn id="40" dur="1000"/>
                                        <p:tgtEl>
                                          <p:spTgt spid="3">
                                            <p:txEl>
                                              <p:pRg st="3" end="3"/>
                                            </p:txEl>
                                          </p:spTgt>
                                        </p:tgtEl>
                                      </p:cBhvr>
                                    </p:animEffect>
                                    <p:anim calcmode="lin" valueType="num">
                                      <p:cBhvr>
                                        <p:cTn id="4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grpId="0"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Effect transition="in" filter="fade">
                                      <p:cBhvr>
                                        <p:cTn id="47" dur="1000"/>
                                        <p:tgtEl>
                                          <p:spTgt spid="3">
                                            <p:txEl>
                                              <p:pRg st="4" end="4"/>
                                            </p:txEl>
                                          </p:spTgt>
                                        </p:tgtEl>
                                      </p:cBhvr>
                                    </p:animEffect>
                                    <p:anim calcmode="lin" valueType="num">
                                      <p:cBhvr>
                                        <p:cTn id="4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60000" y="1988840"/>
            <a:ext cx="8460472" cy="3785652"/>
          </a:xfrm>
          <a:prstGeom prst="rect">
            <a:avLst/>
          </a:prstGeom>
          <a:noFill/>
        </p:spPr>
        <p:txBody>
          <a:bodyPr wrap="square" rtlCol="0">
            <a:spAutoFit/>
          </a:bodyPr>
          <a:lstStyle/>
          <a:p>
            <a:pPr algn="ctr">
              <a:lnSpc>
                <a:spcPct val="200000"/>
              </a:lnSpc>
            </a:pPr>
            <a:r>
              <a:rPr lang="fr-FR" sz="2400" b="1" dirty="0" smtClean="0">
                <a:latin typeface="Century Gothic" pitchFamily="34" charset="0"/>
              </a:rPr>
              <a:t>CONSIGNE</a:t>
            </a:r>
          </a:p>
          <a:p>
            <a:pPr algn="ctr">
              <a:lnSpc>
                <a:spcPct val="200000"/>
              </a:lnSpc>
            </a:pPr>
            <a:r>
              <a:rPr lang="fr-FR" sz="2400" b="1" dirty="0" smtClean="0">
                <a:latin typeface="Century Gothic" pitchFamily="34" charset="0"/>
              </a:rPr>
              <a:t>Vous allez proposer une définition pour chaque terme de la grille de mots-croisés « inversés ».</a:t>
            </a:r>
          </a:p>
          <a:p>
            <a:pPr algn="ctr">
              <a:lnSpc>
                <a:spcPct val="200000"/>
              </a:lnSpc>
            </a:pPr>
            <a:r>
              <a:rPr lang="fr-FR" sz="2400" b="1" dirty="0" smtClean="0">
                <a:latin typeface="Century Gothic" pitchFamily="34" charset="0"/>
              </a:rPr>
              <a:t>Pour cela vous utiliserez le dictionnaire en ligne LAROUSSE en suivant la procédure. </a:t>
            </a:r>
            <a:endParaRPr lang="fr-FR" sz="2400" b="1" dirty="0">
              <a:latin typeface="Century Gothic" pitchFamily="34" charset="0"/>
            </a:endParaRPr>
          </a:p>
        </p:txBody>
      </p:sp>
      <p:sp>
        <p:nvSpPr>
          <p:cNvPr id="6" name="Titre 3"/>
          <p:cNvSpPr>
            <a:spLocks noGrp="1"/>
          </p:cNvSpPr>
          <p:nvPr>
            <p:ph type="title"/>
          </p:nvPr>
        </p:nvSpPr>
        <p:spPr>
          <a:xfrm>
            <a:off x="301752" y="188640"/>
            <a:ext cx="8534400" cy="968152"/>
          </a:xfrm>
        </p:spPr>
        <p:txBody>
          <a:bodyPr>
            <a:normAutofit/>
          </a:bodyPr>
          <a:lstStyle/>
          <a:p>
            <a:r>
              <a:rPr lang="fr-FR" sz="2800" b="1" dirty="0" smtClean="0">
                <a:latin typeface="Century Gothic" pitchFamily="34" charset="0"/>
              </a:rPr>
              <a:t>1° ETAPE</a:t>
            </a:r>
            <a:br>
              <a:rPr lang="fr-FR" sz="2800" b="1" dirty="0" smtClean="0">
                <a:latin typeface="Century Gothic" pitchFamily="34" charset="0"/>
              </a:rPr>
            </a:br>
            <a:r>
              <a:rPr lang="fr-FR" sz="2800" b="1" dirty="0" smtClean="0">
                <a:latin typeface="Century Gothic" pitchFamily="34" charset="0"/>
              </a:rPr>
              <a:t>UTILISER LE DICTIONNAIRE EN LIGNE</a:t>
            </a:r>
            <a:endParaRPr lang="fr-FR" sz="2800" b="1" dirty="0">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b="1" dirty="0" smtClean="0">
                <a:latin typeface="Century Gothic" pitchFamily="34" charset="0"/>
              </a:rPr>
              <a:t>UTILISER LE DICTIONNAIRE EN LIGNE</a:t>
            </a:r>
            <a:endParaRPr lang="fr-FR" b="1" dirty="0">
              <a:latin typeface="Century Gothic" pitchFamily="34" charset="0"/>
            </a:endParaRPr>
          </a:p>
        </p:txBody>
      </p:sp>
      <p:sp>
        <p:nvSpPr>
          <p:cNvPr id="5" name="Rectangle 4"/>
          <p:cNvSpPr/>
          <p:nvPr/>
        </p:nvSpPr>
        <p:spPr>
          <a:xfrm>
            <a:off x="179512" y="1268761"/>
            <a:ext cx="8712967" cy="646331"/>
          </a:xfrm>
          <a:prstGeom prst="rect">
            <a:avLst/>
          </a:prstGeom>
        </p:spPr>
        <p:txBody>
          <a:bodyPr wrap="square">
            <a:spAutoFit/>
          </a:bodyPr>
          <a:lstStyle/>
          <a:p>
            <a:r>
              <a:rPr lang="fr-FR" b="1" dirty="0" smtClean="0">
                <a:latin typeface="Century Gothic" pitchFamily="34" charset="0"/>
              </a:rPr>
              <a:t>1/ </a:t>
            </a:r>
            <a:r>
              <a:rPr lang="fr-FR" dirty="0" smtClean="0">
                <a:latin typeface="Century Gothic" pitchFamily="34" charset="0"/>
              </a:rPr>
              <a:t>Entrez l’adresse suivante dans le moteur de recherche</a:t>
            </a:r>
          </a:p>
          <a:p>
            <a:r>
              <a:rPr lang="fr-FR" dirty="0" smtClean="0">
                <a:solidFill>
                  <a:srgbClr val="0070C0"/>
                </a:solidFill>
                <a:latin typeface="Century Gothic" pitchFamily="34" charset="0"/>
              </a:rPr>
              <a:t> </a:t>
            </a:r>
            <a:r>
              <a:rPr lang="fr-FR" dirty="0" smtClean="0">
                <a:solidFill>
                  <a:srgbClr val="0070C0"/>
                </a:solidFill>
                <a:latin typeface="Century Gothic" pitchFamily="34" charset="0"/>
                <a:hlinkClick r:id="rId2"/>
              </a:rPr>
              <a:t>http://www.larousse.fr/dictionnaires</a:t>
            </a:r>
            <a:endParaRPr lang="fr-FR" dirty="0">
              <a:solidFill>
                <a:srgbClr val="0070C0"/>
              </a:solidFill>
              <a:latin typeface="Century Gothic" pitchFamily="34" charset="0"/>
            </a:endParaRPr>
          </a:p>
        </p:txBody>
      </p:sp>
      <p:pic>
        <p:nvPicPr>
          <p:cNvPr id="20482" name="Picture 2"/>
          <p:cNvPicPr>
            <a:picLocks noChangeAspect="1" noChangeArrowheads="1"/>
          </p:cNvPicPr>
          <p:nvPr/>
        </p:nvPicPr>
        <p:blipFill>
          <a:blip r:embed="rId3" cstate="print"/>
          <a:srcRect l="12176" t="19313" r="34668" b="21626"/>
          <a:stretch>
            <a:fillRect/>
          </a:stretch>
        </p:blipFill>
        <p:spPr bwMode="auto">
          <a:xfrm>
            <a:off x="3779912" y="1988840"/>
            <a:ext cx="5184576" cy="4320480"/>
          </a:xfrm>
          <a:prstGeom prst="rect">
            <a:avLst/>
          </a:prstGeom>
          <a:noFill/>
          <a:ln w="9525">
            <a:solidFill>
              <a:schemeClr val="tx1"/>
            </a:solidFill>
            <a:miter lim="800000"/>
            <a:headEnd/>
            <a:tailEnd/>
          </a:ln>
        </p:spPr>
      </p:pic>
      <p:sp>
        <p:nvSpPr>
          <p:cNvPr id="8" name="Rectangle 7"/>
          <p:cNvSpPr/>
          <p:nvPr/>
        </p:nvSpPr>
        <p:spPr>
          <a:xfrm>
            <a:off x="251520" y="2204864"/>
            <a:ext cx="3312368" cy="1754326"/>
          </a:xfrm>
          <a:prstGeom prst="rect">
            <a:avLst/>
          </a:prstGeom>
        </p:spPr>
        <p:txBody>
          <a:bodyPr wrap="square">
            <a:spAutoFit/>
          </a:bodyPr>
          <a:lstStyle/>
          <a:p>
            <a:r>
              <a:rPr lang="fr-FR" i="1" dirty="0" smtClean="0">
                <a:latin typeface="Century Gothic" pitchFamily="34" charset="0"/>
              </a:rPr>
              <a:t>La page ci-contre va s’ouvrir</a:t>
            </a:r>
          </a:p>
          <a:p>
            <a:endParaRPr lang="fr-FR" dirty="0" smtClean="0">
              <a:latin typeface="Century Gothic" pitchFamily="34" charset="0"/>
            </a:endParaRPr>
          </a:p>
          <a:p>
            <a:r>
              <a:rPr lang="fr-FR" b="1" dirty="0" smtClean="0">
                <a:latin typeface="Century Gothic" pitchFamily="34" charset="0"/>
              </a:rPr>
              <a:t>2/ </a:t>
            </a:r>
            <a:r>
              <a:rPr lang="fr-FR" dirty="0" smtClean="0">
                <a:latin typeface="Century Gothic" pitchFamily="34" charset="0"/>
              </a:rPr>
              <a:t>Cliquez sur le premier résultat proposé</a:t>
            </a:r>
          </a:p>
          <a:p>
            <a:endParaRPr lang="fr-FR" dirty="0">
              <a:solidFill>
                <a:srgbClr val="0070C0"/>
              </a:solidFill>
              <a:latin typeface="Century Gothic" pitchFamily="34" charset="0"/>
            </a:endParaRPr>
          </a:p>
        </p:txBody>
      </p:sp>
      <p:cxnSp>
        <p:nvCxnSpPr>
          <p:cNvPr id="10" name="Connecteur droit avec flèche 9"/>
          <p:cNvCxnSpPr/>
          <p:nvPr/>
        </p:nvCxnSpPr>
        <p:spPr>
          <a:xfrm flipV="1">
            <a:off x="2267744" y="3501008"/>
            <a:ext cx="1728192" cy="7200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4" presetClass="entr" presetSubtype="0" accel="10000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strVal val="#ppt_w*0.05"/>
                                          </p:val>
                                        </p:tav>
                                        <p:tav tm="100000">
                                          <p:val>
                                            <p:strVal val="#ppt_w"/>
                                          </p:val>
                                        </p:tav>
                                      </p:tavLst>
                                    </p:anim>
                                    <p:anim calcmode="lin" valueType="num">
                                      <p:cBhvr>
                                        <p:cTn id="15" dur="500" fill="hold"/>
                                        <p:tgtEl>
                                          <p:spTgt spid="5"/>
                                        </p:tgtEl>
                                        <p:attrNameLst>
                                          <p:attrName>ppt_h</p:attrName>
                                        </p:attrNameLst>
                                      </p:cBhvr>
                                      <p:tavLst>
                                        <p:tav tm="0">
                                          <p:val>
                                            <p:strVal val="#ppt_h"/>
                                          </p:val>
                                        </p:tav>
                                        <p:tav tm="100000">
                                          <p:val>
                                            <p:strVal val="#ppt_h"/>
                                          </p:val>
                                        </p:tav>
                                      </p:tavLst>
                                    </p:anim>
                                    <p:anim calcmode="lin" valueType="num">
                                      <p:cBhvr>
                                        <p:cTn id="16" dur="500" fill="hold"/>
                                        <p:tgtEl>
                                          <p:spTgt spid="5"/>
                                        </p:tgtEl>
                                        <p:attrNameLst>
                                          <p:attrName>ppt_x</p:attrName>
                                        </p:attrNameLst>
                                      </p:cBhvr>
                                      <p:tavLst>
                                        <p:tav tm="0">
                                          <p:val>
                                            <p:strVal val="#ppt_x-.2"/>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54" presetClass="entr" presetSubtype="0" accel="10000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 calcmode="lin" valueType="num">
                                      <p:cBhvr>
                                        <p:cTn id="23" dur="500" fill="hold"/>
                                        <p:tgtEl>
                                          <p:spTgt spid="8">
                                            <p:txEl>
                                              <p:pRg st="0" end="0"/>
                                            </p:txEl>
                                          </p:spTgt>
                                        </p:tgtEl>
                                        <p:attrNameLst>
                                          <p:attrName>ppt_w</p:attrName>
                                        </p:attrNameLst>
                                      </p:cBhvr>
                                      <p:tavLst>
                                        <p:tav tm="0">
                                          <p:val>
                                            <p:strVal val="#ppt_w*0.05"/>
                                          </p:val>
                                        </p:tav>
                                        <p:tav tm="100000">
                                          <p:val>
                                            <p:strVal val="#ppt_w"/>
                                          </p:val>
                                        </p:tav>
                                      </p:tavLst>
                                    </p:anim>
                                    <p:anim calcmode="lin" valueType="num">
                                      <p:cBhvr>
                                        <p:cTn id="24" dur="500" fill="hold"/>
                                        <p:tgtEl>
                                          <p:spTgt spid="8">
                                            <p:txEl>
                                              <p:pRg st="0" end="0"/>
                                            </p:txEl>
                                          </p:spTgt>
                                        </p:tgtEl>
                                        <p:attrNameLst>
                                          <p:attrName>ppt_h</p:attrName>
                                        </p:attrNameLst>
                                      </p:cBhvr>
                                      <p:tavLst>
                                        <p:tav tm="0">
                                          <p:val>
                                            <p:strVal val="#ppt_h"/>
                                          </p:val>
                                        </p:tav>
                                        <p:tav tm="100000">
                                          <p:val>
                                            <p:strVal val="#ppt_h"/>
                                          </p:val>
                                        </p:tav>
                                      </p:tavLst>
                                    </p:anim>
                                    <p:anim calcmode="lin" valueType="num">
                                      <p:cBhvr>
                                        <p:cTn id="25" dur="5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y"/>
                                          </p:val>
                                        </p:tav>
                                        <p:tav tm="100000">
                                          <p:val>
                                            <p:strVal val="#ppt_y"/>
                                          </p:val>
                                        </p:tav>
                                      </p:tavLst>
                                    </p:anim>
                                    <p:animEffect transition="in" filter="fade">
                                      <p:cBhvr>
                                        <p:cTn id="27" dur="5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nodeType="clickEffect">
                                  <p:stCondLst>
                                    <p:cond delay="0"/>
                                  </p:stCondLst>
                                  <p:childTnLst>
                                    <p:set>
                                      <p:cBhvr>
                                        <p:cTn id="31" dur="1" fill="hold">
                                          <p:stCondLst>
                                            <p:cond delay="0"/>
                                          </p:stCondLst>
                                        </p:cTn>
                                        <p:tgtEl>
                                          <p:spTgt spid="20482"/>
                                        </p:tgtEl>
                                        <p:attrNameLst>
                                          <p:attrName>style.visibility</p:attrName>
                                        </p:attrNameLst>
                                      </p:cBhvr>
                                      <p:to>
                                        <p:strVal val="visible"/>
                                      </p:to>
                                    </p:set>
                                    <p:animEffect transition="in" filter="fade">
                                      <p:cBhvr>
                                        <p:cTn id="32" dur="800" decel="100000"/>
                                        <p:tgtEl>
                                          <p:spTgt spid="20482"/>
                                        </p:tgtEl>
                                      </p:cBhvr>
                                    </p:animEffect>
                                    <p:anim calcmode="lin" valueType="num">
                                      <p:cBhvr>
                                        <p:cTn id="33" dur="800" decel="100000" fill="hold"/>
                                        <p:tgtEl>
                                          <p:spTgt spid="20482"/>
                                        </p:tgtEl>
                                        <p:attrNameLst>
                                          <p:attrName>style.rotation</p:attrName>
                                        </p:attrNameLst>
                                      </p:cBhvr>
                                      <p:tavLst>
                                        <p:tav tm="0">
                                          <p:val>
                                            <p:fltVal val="-90"/>
                                          </p:val>
                                        </p:tav>
                                        <p:tav tm="100000">
                                          <p:val>
                                            <p:fltVal val="0"/>
                                          </p:val>
                                        </p:tav>
                                      </p:tavLst>
                                    </p:anim>
                                    <p:anim calcmode="lin" valueType="num">
                                      <p:cBhvr>
                                        <p:cTn id="34" dur="800" decel="100000" fill="hold"/>
                                        <p:tgtEl>
                                          <p:spTgt spid="20482"/>
                                        </p:tgtEl>
                                        <p:attrNameLst>
                                          <p:attrName>ppt_x</p:attrName>
                                        </p:attrNameLst>
                                      </p:cBhvr>
                                      <p:tavLst>
                                        <p:tav tm="0">
                                          <p:val>
                                            <p:strVal val="#ppt_x+0.4"/>
                                          </p:val>
                                        </p:tav>
                                        <p:tav tm="100000">
                                          <p:val>
                                            <p:strVal val="#ppt_x-0.05"/>
                                          </p:val>
                                        </p:tav>
                                      </p:tavLst>
                                    </p:anim>
                                    <p:anim calcmode="lin" valueType="num">
                                      <p:cBhvr>
                                        <p:cTn id="35" dur="800" decel="100000" fill="hold"/>
                                        <p:tgtEl>
                                          <p:spTgt spid="20482"/>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20482"/>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20482"/>
                                        </p:tgtEl>
                                        <p:attrNameLst>
                                          <p:attrName>ppt_y</p:attrName>
                                        </p:attrNameLst>
                                      </p:cBhvr>
                                      <p:tavLst>
                                        <p:tav tm="0">
                                          <p:val>
                                            <p:strVal val="#ppt_y+0.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4" presetClass="entr" presetSubtype="0" accel="100000" fill="hold" nodeType="clickEffect">
                                  <p:stCondLst>
                                    <p:cond delay="0"/>
                                  </p:stCondLst>
                                  <p:childTnLst>
                                    <p:set>
                                      <p:cBhvr>
                                        <p:cTn id="41" dur="1" fill="hold">
                                          <p:stCondLst>
                                            <p:cond delay="0"/>
                                          </p:stCondLst>
                                        </p:cTn>
                                        <p:tgtEl>
                                          <p:spTgt spid="8">
                                            <p:txEl>
                                              <p:pRg st="2" end="2"/>
                                            </p:txEl>
                                          </p:spTgt>
                                        </p:tgtEl>
                                        <p:attrNameLst>
                                          <p:attrName>style.visibility</p:attrName>
                                        </p:attrNameLst>
                                      </p:cBhvr>
                                      <p:to>
                                        <p:strVal val="visible"/>
                                      </p:to>
                                    </p:set>
                                    <p:anim calcmode="lin" valueType="num">
                                      <p:cBhvr>
                                        <p:cTn id="42" dur="500" fill="hold"/>
                                        <p:tgtEl>
                                          <p:spTgt spid="8">
                                            <p:txEl>
                                              <p:pRg st="2" end="2"/>
                                            </p:txEl>
                                          </p:spTgt>
                                        </p:tgtEl>
                                        <p:attrNameLst>
                                          <p:attrName>ppt_w</p:attrName>
                                        </p:attrNameLst>
                                      </p:cBhvr>
                                      <p:tavLst>
                                        <p:tav tm="0">
                                          <p:val>
                                            <p:strVal val="#ppt_w*0.05"/>
                                          </p:val>
                                        </p:tav>
                                        <p:tav tm="100000">
                                          <p:val>
                                            <p:strVal val="#ppt_w"/>
                                          </p:val>
                                        </p:tav>
                                      </p:tavLst>
                                    </p:anim>
                                    <p:anim calcmode="lin" valueType="num">
                                      <p:cBhvr>
                                        <p:cTn id="43" dur="500" fill="hold"/>
                                        <p:tgtEl>
                                          <p:spTgt spid="8">
                                            <p:txEl>
                                              <p:pRg st="2" end="2"/>
                                            </p:txEl>
                                          </p:spTgt>
                                        </p:tgtEl>
                                        <p:attrNameLst>
                                          <p:attrName>ppt_h</p:attrName>
                                        </p:attrNameLst>
                                      </p:cBhvr>
                                      <p:tavLst>
                                        <p:tav tm="0">
                                          <p:val>
                                            <p:strVal val="#ppt_h"/>
                                          </p:val>
                                        </p:tav>
                                        <p:tav tm="100000">
                                          <p:val>
                                            <p:strVal val="#ppt_h"/>
                                          </p:val>
                                        </p:tav>
                                      </p:tavLst>
                                    </p:anim>
                                    <p:anim calcmode="lin" valueType="num">
                                      <p:cBhvr>
                                        <p:cTn id="44" dur="500" fill="hold"/>
                                        <p:tgtEl>
                                          <p:spTgt spid="8">
                                            <p:txEl>
                                              <p:pRg st="2" end="2"/>
                                            </p:txEl>
                                          </p:spTgt>
                                        </p:tgtEl>
                                        <p:attrNameLst>
                                          <p:attrName>ppt_x</p:attrName>
                                        </p:attrNameLst>
                                      </p:cBhvr>
                                      <p:tavLst>
                                        <p:tav tm="0">
                                          <p:val>
                                            <p:strVal val="#ppt_x-.2"/>
                                          </p:val>
                                        </p:tav>
                                        <p:tav tm="100000">
                                          <p:val>
                                            <p:strVal val="#ppt_x"/>
                                          </p:val>
                                        </p:tav>
                                      </p:tavLst>
                                    </p:anim>
                                    <p:anim calcmode="lin" valueType="num">
                                      <p:cBhvr>
                                        <p:cTn id="45" dur="500" fill="hold"/>
                                        <p:tgtEl>
                                          <p:spTgt spid="8">
                                            <p:txEl>
                                              <p:pRg st="2" end="2"/>
                                            </p:txEl>
                                          </p:spTgt>
                                        </p:tgtEl>
                                        <p:attrNameLst>
                                          <p:attrName>ppt_y</p:attrName>
                                        </p:attrNameLst>
                                      </p:cBhvr>
                                      <p:tavLst>
                                        <p:tav tm="0">
                                          <p:val>
                                            <p:strVal val="#ppt_y"/>
                                          </p:val>
                                        </p:tav>
                                        <p:tav tm="100000">
                                          <p:val>
                                            <p:strVal val="#ppt_y"/>
                                          </p:val>
                                        </p:tav>
                                      </p:tavLst>
                                    </p:anim>
                                    <p:animEffect transition="in" filter="fade">
                                      <p:cBhvr>
                                        <p:cTn id="46" dur="500"/>
                                        <p:tgtEl>
                                          <p:spTgt spid="8">
                                            <p:txEl>
                                              <p:pRg st="2" end="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54" presetClass="entr" presetSubtype="0" accel="10000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strVal val="#ppt_w*0.05"/>
                                          </p:val>
                                        </p:tav>
                                        <p:tav tm="100000">
                                          <p:val>
                                            <p:strVal val="#ppt_w"/>
                                          </p:val>
                                        </p:tav>
                                      </p:tavLst>
                                    </p:anim>
                                    <p:anim calcmode="lin" valueType="num">
                                      <p:cBhvr>
                                        <p:cTn id="52" dur="500" fill="hold"/>
                                        <p:tgtEl>
                                          <p:spTgt spid="10"/>
                                        </p:tgtEl>
                                        <p:attrNameLst>
                                          <p:attrName>ppt_h</p:attrName>
                                        </p:attrNameLst>
                                      </p:cBhvr>
                                      <p:tavLst>
                                        <p:tav tm="0">
                                          <p:val>
                                            <p:strVal val="#ppt_h"/>
                                          </p:val>
                                        </p:tav>
                                        <p:tav tm="100000">
                                          <p:val>
                                            <p:strVal val="#ppt_h"/>
                                          </p:val>
                                        </p:tav>
                                      </p:tavLst>
                                    </p:anim>
                                    <p:anim calcmode="lin" valueType="num">
                                      <p:cBhvr>
                                        <p:cTn id="53" dur="500" fill="hold"/>
                                        <p:tgtEl>
                                          <p:spTgt spid="10"/>
                                        </p:tgtEl>
                                        <p:attrNameLst>
                                          <p:attrName>ppt_x</p:attrName>
                                        </p:attrNameLst>
                                      </p:cBhvr>
                                      <p:tavLst>
                                        <p:tav tm="0">
                                          <p:val>
                                            <p:strVal val="#ppt_x-.2"/>
                                          </p:val>
                                        </p:tav>
                                        <p:tav tm="100000">
                                          <p:val>
                                            <p:strVal val="#ppt_x"/>
                                          </p:val>
                                        </p:tav>
                                      </p:tavLst>
                                    </p:anim>
                                    <p:anim calcmode="lin" valueType="num">
                                      <p:cBhvr>
                                        <p:cTn id="54" dur="500" fill="hold"/>
                                        <p:tgtEl>
                                          <p:spTgt spid="10"/>
                                        </p:tgtEl>
                                        <p:attrNameLst>
                                          <p:attrName>ppt_y</p:attrName>
                                        </p:attrNameLst>
                                      </p:cBhvr>
                                      <p:tavLst>
                                        <p:tav tm="0">
                                          <p:val>
                                            <p:strVal val="#ppt_y"/>
                                          </p:val>
                                        </p:tav>
                                        <p:tav tm="100000">
                                          <p:val>
                                            <p:strVal val="#ppt_y"/>
                                          </p:val>
                                        </p:tav>
                                      </p:tavLst>
                                    </p:anim>
                                    <p:animEffect transition="in" filter="fade">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p:cNvPicPr>
            <a:picLocks noChangeAspect="1" noChangeArrowheads="1"/>
          </p:cNvPicPr>
          <p:nvPr/>
        </p:nvPicPr>
        <p:blipFill>
          <a:blip r:embed="rId2" cstate="print"/>
          <a:srcRect l="736" t="15719" r="34668" b="6516"/>
          <a:stretch>
            <a:fillRect/>
          </a:stretch>
        </p:blipFill>
        <p:spPr bwMode="auto">
          <a:xfrm>
            <a:off x="2988488" y="620689"/>
            <a:ext cx="5976000" cy="5395745"/>
          </a:xfrm>
          <a:prstGeom prst="rect">
            <a:avLst/>
          </a:prstGeom>
          <a:noFill/>
          <a:ln w="9525">
            <a:solidFill>
              <a:schemeClr val="tx1"/>
            </a:solidFill>
            <a:miter lim="800000"/>
            <a:headEnd/>
            <a:tailEnd/>
          </a:ln>
        </p:spPr>
      </p:pic>
      <p:sp>
        <p:nvSpPr>
          <p:cNvPr id="6" name="Rectangle 5"/>
          <p:cNvSpPr/>
          <p:nvPr/>
        </p:nvSpPr>
        <p:spPr>
          <a:xfrm>
            <a:off x="179512" y="1484784"/>
            <a:ext cx="2736304" cy="1754326"/>
          </a:xfrm>
          <a:prstGeom prst="rect">
            <a:avLst/>
          </a:prstGeom>
        </p:spPr>
        <p:txBody>
          <a:bodyPr wrap="square">
            <a:spAutoFit/>
          </a:bodyPr>
          <a:lstStyle/>
          <a:p>
            <a:r>
              <a:rPr lang="fr-FR" i="1" dirty="0" smtClean="0">
                <a:latin typeface="Century Gothic" pitchFamily="34" charset="0"/>
              </a:rPr>
              <a:t>Vous voilà sur le site larousse.fr</a:t>
            </a:r>
          </a:p>
          <a:p>
            <a:endParaRPr lang="fr-FR" dirty="0" smtClean="0">
              <a:latin typeface="Century Gothic" pitchFamily="34" charset="0"/>
            </a:endParaRPr>
          </a:p>
          <a:p>
            <a:r>
              <a:rPr lang="fr-FR" b="1" dirty="0" smtClean="0">
                <a:latin typeface="Century Gothic" pitchFamily="34" charset="0"/>
              </a:rPr>
              <a:t>2/ </a:t>
            </a:r>
            <a:r>
              <a:rPr lang="fr-FR" dirty="0" smtClean="0">
                <a:latin typeface="Century Gothic" pitchFamily="34" charset="0"/>
              </a:rPr>
              <a:t>Cliquez sur «Dictionnaire Français»</a:t>
            </a:r>
          </a:p>
          <a:p>
            <a:endParaRPr lang="fr-FR" dirty="0">
              <a:solidFill>
                <a:srgbClr val="0070C0"/>
              </a:solidFill>
              <a:latin typeface="Century Gothic" pitchFamily="34" charset="0"/>
            </a:endParaRPr>
          </a:p>
        </p:txBody>
      </p:sp>
      <p:cxnSp>
        <p:nvCxnSpPr>
          <p:cNvPr id="7" name="Connecteur droit avec flèche 6"/>
          <p:cNvCxnSpPr/>
          <p:nvPr/>
        </p:nvCxnSpPr>
        <p:spPr>
          <a:xfrm>
            <a:off x="1979712" y="2924944"/>
            <a:ext cx="1152128" cy="108012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fade">
                                      <p:cBhvr>
                                        <p:cTn id="7" dur="800" decel="100000"/>
                                        <p:tgtEl>
                                          <p:spTgt spid="21508"/>
                                        </p:tgtEl>
                                      </p:cBhvr>
                                    </p:animEffect>
                                    <p:anim calcmode="lin" valueType="num">
                                      <p:cBhvr>
                                        <p:cTn id="8" dur="800" decel="100000" fill="hold"/>
                                        <p:tgtEl>
                                          <p:spTgt spid="21508"/>
                                        </p:tgtEl>
                                        <p:attrNameLst>
                                          <p:attrName>style.rotation</p:attrName>
                                        </p:attrNameLst>
                                      </p:cBhvr>
                                      <p:tavLst>
                                        <p:tav tm="0">
                                          <p:val>
                                            <p:fltVal val="-90"/>
                                          </p:val>
                                        </p:tav>
                                        <p:tav tm="100000">
                                          <p:val>
                                            <p:fltVal val="0"/>
                                          </p:val>
                                        </p:tav>
                                      </p:tavLst>
                                    </p:anim>
                                    <p:anim calcmode="lin" valueType="num">
                                      <p:cBhvr>
                                        <p:cTn id="9" dur="800" decel="100000" fill="hold"/>
                                        <p:tgtEl>
                                          <p:spTgt spid="21508"/>
                                        </p:tgtEl>
                                        <p:attrNameLst>
                                          <p:attrName>ppt_x</p:attrName>
                                        </p:attrNameLst>
                                      </p:cBhvr>
                                      <p:tavLst>
                                        <p:tav tm="0">
                                          <p:val>
                                            <p:strVal val="#ppt_x+0.4"/>
                                          </p:val>
                                        </p:tav>
                                        <p:tav tm="100000">
                                          <p:val>
                                            <p:strVal val="#ppt_x-0.05"/>
                                          </p:val>
                                        </p:tav>
                                      </p:tavLst>
                                    </p:anim>
                                    <p:anim calcmode="lin" valueType="num">
                                      <p:cBhvr>
                                        <p:cTn id="10" dur="800" decel="100000" fill="hold"/>
                                        <p:tgtEl>
                                          <p:spTgt spid="2150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150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1508"/>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800" decel="100000"/>
                                        <p:tgtEl>
                                          <p:spTgt spid="6">
                                            <p:txEl>
                                              <p:pRg st="0" end="0"/>
                                            </p:txEl>
                                          </p:spTgt>
                                        </p:tgtEl>
                                      </p:cBhvr>
                                    </p:animEffect>
                                    <p:anim calcmode="lin" valueType="num">
                                      <p:cBhvr>
                                        <p:cTn id="16" dur="800" decel="100000" fill="hold"/>
                                        <p:tgtEl>
                                          <p:spTgt spid="6">
                                            <p:txEl>
                                              <p:pRg st="0" end="0"/>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6">
                                            <p:txEl>
                                              <p:pRg st="0" end="0"/>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6">
                                            <p:txEl>
                                              <p:pRg st="0" end="0"/>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6">
                                            <p:txEl>
                                              <p:pRg st="0" end="0"/>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6">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p:cTn id="25" dur="500" fill="hold"/>
                                        <p:tgtEl>
                                          <p:spTgt spid="6">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6">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6">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6">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strVal val="#ppt_w*0.05"/>
                                          </p:val>
                                        </p:tav>
                                        <p:tav tm="100000">
                                          <p:val>
                                            <p:strVal val="#ppt_w"/>
                                          </p:val>
                                        </p:tav>
                                      </p:tavLst>
                                    </p:anim>
                                    <p:anim calcmode="lin" valueType="num">
                                      <p:cBhvr>
                                        <p:cTn id="35" dur="500" fill="hold"/>
                                        <p:tgtEl>
                                          <p:spTgt spid="7"/>
                                        </p:tgtEl>
                                        <p:attrNameLst>
                                          <p:attrName>ppt_h</p:attrName>
                                        </p:attrNameLst>
                                      </p:cBhvr>
                                      <p:tavLst>
                                        <p:tav tm="0">
                                          <p:val>
                                            <p:strVal val="#ppt_h"/>
                                          </p:val>
                                        </p:tav>
                                        <p:tav tm="100000">
                                          <p:val>
                                            <p:strVal val="#ppt_h"/>
                                          </p:val>
                                        </p:tav>
                                      </p:tavLst>
                                    </p:anim>
                                    <p:anim calcmode="lin" valueType="num">
                                      <p:cBhvr>
                                        <p:cTn id="36" dur="500" fill="hold"/>
                                        <p:tgtEl>
                                          <p:spTgt spid="7"/>
                                        </p:tgtEl>
                                        <p:attrNameLst>
                                          <p:attrName>ppt_x</p:attrName>
                                        </p:attrNameLst>
                                      </p:cBhvr>
                                      <p:tavLst>
                                        <p:tav tm="0">
                                          <p:val>
                                            <p:strVal val="#ppt_x-.2"/>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9512" y="908720"/>
            <a:ext cx="2880320" cy="5493812"/>
          </a:xfrm>
          <a:prstGeom prst="rect">
            <a:avLst/>
          </a:prstGeom>
        </p:spPr>
        <p:txBody>
          <a:bodyPr wrap="square">
            <a:spAutoFit/>
          </a:bodyPr>
          <a:lstStyle/>
          <a:p>
            <a:pPr>
              <a:lnSpc>
                <a:spcPct val="150000"/>
              </a:lnSpc>
            </a:pPr>
            <a:r>
              <a:rPr lang="fr-FR" b="1" dirty="0" smtClean="0">
                <a:latin typeface="Century Gothic" pitchFamily="34" charset="0"/>
              </a:rPr>
              <a:t>3/ </a:t>
            </a:r>
            <a:r>
              <a:rPr lang="fr-FR" dirty="0" smtClean="0">
                <a:latin typeface="Century Gothic" pitchFamily="34" charset="0"/>
              </a:rPr>
              <a:t>Tapez l’un des mots de la grille dans la case réservée</a:t>
            </a:r>
          </a:p>
          <a:p>
            <a:pPr>
              <a:lnSpc>
                <a:spcPct val="150000"/>
              </a:lnSpc>
            </a:pPr>
            <a:endParaRPr lang="fr-FR" dirty="0" smtClean="0">
              <a:latin typeface="Century Gothic" pitchFamily="34" charset="0"/>
            </a:endParaRPr>
          </a:p>
          <a:p>
            <a:pPr>
              <a:lnSpc>
                <a:spcPct val="150000"/>
              </a:lnSpc>
            </a:pPr>
            <a:endParaRPr lang="fr-FR" dirty="0" smtClean="0">
              <a:latin typeface="Century Gothic" pitchFamily="34" charset="0"/>
            </a:endParaRPr>
          </a:p>
          <a:p>
            <a:pPr>
              <a:lnSpc>
                <a:spcPct val="150000"/>
              </a:lnSpc>
            </a:pPr>
            <a:r>
              <a:rPr lang="fr-FR" dirty="0" smtClean="0">
                <a:latin typeface="Century Gothic" pitchFamily="34" charset="0"/>
              </a:rPr>
              <a:t>Appuyez sur « entrée »</a:t>
            </a:r>
          </a:p>
          <a:p>
            <a:pPr>
              <a:lnSpc>
                <a:spcPct val="150000"/>
              </a:lnSpc>
            </a:pPr>
            <a:endParaRPr lang="fr-FR" dirty="0" smtClean="0">
              <a:latin typeface="Century Gothic" pitchFamily="34" charset="0"/>
            </a:endParaRPr>
          </a:p>
          <a:p>
            <a:pPr>
              <a:lnSpc>
                <a:spcPct val="150000"/>
              </a:lnSpc>
            </a:pPr>
            <a:r>
              <a:rPr lang="fr-FR" dirty="0" smtClean="0">
                <a:latin typeface="Century Gothic" pitchFamily="34" charset="0"/>
              </a:rPr>
              <a:t>4/ La définition s’affiche.  </a:t>
            </a:r>
          </a:p>
          <a:p>
            <a:pPr>
              <a:lnSpc>
                <a:spcPct val="150000"/>
              </a:lnSpc>
            </a:pPr>
            <a:r>
              <a:rPr lang="fr-FR" dirty="0" smtClean="0">
                <a:latin typeface="Century Gothic" pitchFamily="34" charset="0"/>
              </a:rPr>
              <a:t>Reportez-la dans le tableau de définition accompagnant la grille de mots croisés.</a:t>
            </a:r>
            <a:endParaRPr lang="fr-FR" dirty="0">
              <a:solidFill>
                <a:srgbClr val="0070C0"/>
              </a:solidFill>
              <a:latin typeface="Century Gothic" pitchFamily="34" charset="0"/>
            </a:endParaRPr>
          </a:p>
        </p:txBody>
      </p:sp>
      <p:pic>
        <p:nvPicPr>
          <p:cNvPr id="23555" name="Picture 3"/>
          <p:cNvPicPr>
            <a:picLocks noChangeAspect="1" noChangeArrowheads="1"/>
          </p:cNvPicPr>
          <p:nvPr/>
        </p:nvPicPr>
        <p:blipFill>
          <a:blip r:embed="rId2" cstate="print"/>
          <a:srcRect l="9962" t="14391" r="35406" b="33438"/>
          <a:stretch>
            <a:fillRect/>
          </a:stretch>
        </p:blipFill>
        <p:spPr bwMode="auto">
          <a:xfrm>
            <a:off x="3131839" y="908721"/>
            <a:ext cx="5630210" cy="4032448"/>
          </a:xfrm>
          <a:prstGeom prst="rect">
            <a:avLst/>
          </a:prstGeom>
          <a:noFill/>
          <a:ln w="9525">
            <a:solidFill>
              <a:schemeClr val="tx1"/>
            </a:solidFill>
            <a:miter lim="800000"/>
            <a:headEnd/>
            <a:tailEnd/>
          </a:ln>
        </p:spPr>
      </p:pic>
      <p:cxnSp>
        <p:nvCxnSpPr>
          <p:cNvPr id="4" name="Connecteur droit avec flèche 3"/>
          <p:cNvCxnSpPr/>
          <p:nvPr/>
        </p:nvCxnSpPr>
        <p:spPr>
          <a:xfrm>
            <a:off x="1331640" y="2060848"/>
            <a:ext cx="3744416" cy="108012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flipV="1">
            <a:off x="2843808" y="3140968"/>
            <a:ext cx="5760640" cy="144016"/>
          </a:xfrm>
          <a:prstGeom prst="straightConnector1">
            <a:avLst/>
          </a:prstGeom>
          <a:ln w="5715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à coins arrondis 17"/>
          <p:cNvSpPr/>
          <p:nvPr/>
        </p:nvSpPr>
        <p:spPr>
          <a:xfrm>
            <a:off x="4932040" y="4365104"/>
            <a:ext cx="3816424" cy="648072"/>
          </a:xfrm>
          <a:prstGeom prst="roundRect">
            <a:avLst/>
          </a:prstGeom>
          <a:no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noFill/>
            </a:endParaRPr>
          </a:p>
        </p:txBody>
      </p:sp>
      <p:cxnSp>
        <p:nvCxnSpPr>
          <p:cNvPr id="19" name="Connecteur droit avec flèche 18"/>
          <p:cNvCxnSpPr>
            <a:endCxn id="18" idx="1"/>
          </p:cNvCxnSpPr>
          <p:nvPr/>
        </p:nvCxnSpPr>
        <p:spPr>
          <a:xfrm>
            <a:off x="1403648" y="4581128"/>
            <a:ext cx="3528392" cy="10801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800" decel="100000"/>
                                        <p:tgtEl>
                                          <p:spTgt spid="23555"/>
                                        </p:tgtEl>
                                      </p:cBhvr>
                                    </p:animEffect>
                                    <p:anim calcmode="lin" valueType="num">
                                      <p:cBhvr>
                                        <p:cTn id="8" dur="800" decel="100000" fill="hold"/>
                                        <p:tgtEl>
                                          <p:spTgt spid="23555"/>
                                        </p:tgtEl>
                                        <p:attrNameLst>
                                          <p:attrName>style.rotation</p:attrName>
                                        </p:attrNameLst>
                                      </p:cBhvr>
                                      <p:tavLst>
                                        <p:tav tm="0">
                                          <p:val>
                                            <p:fltVal val="-90"/>
                                          </p:val>
                                        </p:tav>
                                        <p:tav tm="100000">
                                          <p:val>
                                            <p:fltVal val="0"/>
                                          </p:val>
                                        </p:tav>
                                      </p:tavLst>
                                    </p:anim>
                                    <p:anim calcmode="lin" valueType="num">
                                      <p:cBhvr>
                                        <p:cTn id="9" dur="800" decel="100000" fill="hold"/>
                                        <p:tgtEl>
                                          <p:spTgt spid="23555"/>
                                        </p:tgtEl>
                                        <p:attrNameLst>
                                          <p:attrName>ppt_x</p:attrName>
                                        </p:attrNameLst>
                                      </p:cBhvr>
                                      <p:tavLst>
                                        <p:tav tm="0">
                                          <p:val>
                                            <p:strVal val="#ppt_x+0.4"/>
                                          </p:val>
                                        </p:tav>
                                        <p:tav tm="100000">
                                          <p:val>
                                            <p:strVal val="#ppt_x-0.05"/>
                                          </p:val>
                                        </p:tav>
                                      </p:tavLst>
                                    </p:anim>
                                    <p:anim calcmode="lin" valueType="num">
                                      <p:cBhvr>
                                        <p:cTn id="10" dur="800" decel="100000" fill="hold"/>
                                        <p:tgtEl>
                                          <p:spTgt spid="2355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355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3555"/>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4" presetClass="entr" presetSubtype="0" accel="10000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p:cTn id="17"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18"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9"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0"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21" dur="500"/>
                                        <p:tgtEl>
                                          <p:spTgt spid="3">
                                            <p:txEl>
                                              <p:pRg st="0" end="0"/>
                                            </p:txEl>
                                          </p:spTgt>
                                        </p:tgtEl>
                                      </p:cBhvr>
                                    </p:animEffect>
                                  </p:childTnLst>
                                </p:cTn>
                              </p:par>
                              <p:par>
                                <p:cTn id="22" presetID="54" presetClass="entr" presetSubtype="0" accel="10000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strVal val="#ppt_w*0.05"/>
                                          </p:val>
                                        </p:tav>
                                        <p:tav tm="100000">
                                          <p:val>
                                            <p:strVal val="#ppt_w"/>
                                          </p:val>
                                        </p:tav>
                                      </p:tavLst>
                                    </p:anim>
                                    <p:anim calcmode="lin" valueType="num">
                                      <p:cBhvr>
                                        <p:cTn id="25" dur="500" fill="hold"/>
                                        <p:tgtEl>
                                          <p:spTgt spid="4"/>
                                        </p:tgtEl>
                                        <p:attrNameLst>
                                          <p:attrName>ppt_h</p:attrName>
                                        </p:attrNameLst>
                                      </p:cBhvr>
                                      <p:tavLst>
                                        <p:tav tm="0">
                                          <p:val>
                                            <p:strVal val="#ppt_h"/>
                                          </p:val>
                                        </p:tav>
                                        <p:tav tm="100000">
                                          <p:val>
                                            <p:strVal val="#ppt_h"/>
                                          </p:val>
                                        </p:tav>
                                      </p:tavLst>
                                    </p:anim>
                                    <p:anim calcmode="lin" valueType="num">
                                      <p:cBhvr>
                                        <p:cTn id="26" dur="500" fill="hold"/>
                                        <p:tgtEl>
                                          <p:spTgt spid="4"/>
                                        </p:tgtEl>
                                        <p:attrNameLst>
                                          <p:attrName>ppt_x</p:attrName>
                                        </p:attrNameLst>
                                      </p:cBhvr>
                                      <p:tavLst>
                                        <p:tav tm="0">
                                          <p:val>
                                            <p:strVal val="#ppt_x-.2"/>
                                          </p:val>
                                        </p:tav>
                                        <p:tav tm="100000">
                                          <p:val>
                                            <p:strVal val="#ppt_x"/>
                                          </p:val>
                                        </p:tav>
                                      </p:tavLst>
                                    </p:anim>
                                    <p:anim calcmode="lin" valueType="num">
                                      <p:cBhvr>
                                        <p:cTn id="27" dur="500" fill="hold"/>
                                        <p:tgtEl>
                                          <p:spTgt spid="4"/>
                                        </p:tgtEl>
                                        <p:attrNameLst>
                                          <p:attrName>ppt_y</p:attrName>
                                        </p:attrNameLst>
                                      </p:cBhvr>
                                      <p:tavLst>
                                        <p:tav tm="0">
                                          <p:val>
                                            <p:strVal val="#ppt_y"/>
                                          </p:val>
                                        </p:tav>
                                        <p:tav tm="100000">
                                          <p:val>
                                            <p:strVal val="#ppt_y"/>
                                          </p:val>
                                        </p:tav>
                                      </p:tavLst>
                                    </p:anim>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54" presetClass="entr" presetSubtype="0" accel="10000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ppt_w</p:attrName>
                                        </p:attrNameLst>
                                      </p:cBhvr>
                                      <p:tavLst>
                                        <p:tav tm="0">
                                          <p:val>
                                            <p:strVal val="#ppt_w*0.05"/>
                                          </p:val>
                                        </p:tav>
                                        <p:tav tm="100000">
                                          <p:val>
                                            <p:strVal val="#ppt_w"/>
                                          </p:val>
                                        </p:tav>
                                      </p:tavLst>
                                    </p:anim>
                                    <p:anim calcmode="lin" valueType="num">
                                      <p:cBhvr>
                                        <p:cTn id="34" dur="5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35" dur="5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6" dur="500" fill="hold"/>
                                        <p:tgtEl>
                                          <p:spTgt spid="3">
                                            <p:txEl>
                                              <p:pRg st="3" end="3"/>
                                            </p:txEl>
                                          </p:spTgt>
                                        </p:tgtEl>
                                        <p:attrNameLst>
                                          <p:attrName>ppt_y</p:attrName>
                                        </p:attrNameLst>
                                      </p:cBhvr>
                                      <p:tavLst>
                                        <p:tav tm="0">
                                          <p:val>
                                            <p:strVal val="#ppt_y"/>
                                          </p:val>
                                        </p:tav>
                                        <p:tav tm="100000">
                                          <p:val>
                                            <p:strVal val="#ppt_y"/>
                                          </p:val>
                                        </p:tav>
                                      </p:tavLst>
                                    </p:anim>
                                    <p:animEffect transition="in" filter="fade">
                                      <p:cBhvr>
                                        <p:cTn id="37" dur="500"/>
                                        <p:tgtEl>
                                          <p:spTgt spid="3">
                                            <p:txEl>
                                              <p:pRg st="3" end="3"/>
                                            </p:txEl>
                                          </p:spTgt>
                                        </p:tgtEl>
                                      </p:cBhvr>
                                    </p:animEffect>
                                  </p:childTnLst>
                                </p:cTn>
                              </p:par>
                              <p:par>
                                <p:cTn id="38" presetID="54" presetClass="entr" presetSubtype="0" accel="10000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strVal val="#ppt_w*0.05"/>
                                          </p:val>
                                        </p:tav>
                                        <p:tav tm="100000">
                                          <p:val>
                                            <p:strVal val="#ppt_w"/>
                                          </p:val>
                                        </p:tav>
                                      </p:tavLst>
                                    </p:anim>
                                    <p:anim calcmode="lin" valueType="num">
                                      <p:cBhvr>
                                        <p:cTn id="41" dur="500" fill="hold"/>
                                        <p:tgtEl>
                                          <p:spTgt spid="11"/>
                                        </p:tgtEl>
                                        <p:attrNameLst>
                                          <p:attrName>ppt_h</p:attrName>
                                        </p:attrNameLst>
                                      </p:cBhvr>
                                      <p:tavLst>
                                        <p:tav tm="0">
                                          <p:val>
                                            <p:strVal val="#ppt_h"/>
                                          </p:val>
                                        </p:tav>
                                        <p:tav tm="100000">
                                          <p:val>
                                            <p:strVal val="#ppt_h"/>
                                          </p:val>
                                        </p:tav>
                                      </p:tavLst>
                                    </p:anim>
                                    <p:anim calcmode="lin" valueType="num">
                                      <p:cBhvr>
                                        <p:cTn id="42" dur="500" fill="hold"/>
                                        <p:tgtEl>
                                          <p:spTgt spid="11"/>
                                        </p:tgtEl>
                                        <p:attrNameLst>
                                          <p:attrName>ppt_x</p:attrName>
                                        </p:attrNameLst>
                                      </p:cBhvr>
                                      <p:tavLst>
                                        <p:tav tm="0">
                                          <p:val>
                                            <p:strVal val="#ppt_x-.2"/>
                                          </p:val>
                                        </p:tav>
                                        <p:tav tm="100000">
                                          <p:val>
                                            <p:strVal val="#ppt_x"/>
                                          </p:val>
                                        </p:tav>
                                      </p:tavLst>
                                    </p:anim>
                                    <p:anim calcmode="lin" valueType="num">
                                      <p:cBhvr>
                                        <p:cTn id="43" dur="500" fill="hold"/>
                                        <p:tgtEl>
                                          <p:spTgt spid="11"/>
                                        </p:tgtEl>
                                        <p:attrNameLst>
                                          <p:attrName>ppt_y</p:attrName>
                                        </p:attrNameLst>
                                      </p:cBhvr>
                                      <p:tavLst>
                                        <p:tav tm="0">
                                          <p:val>
                                            <p:strVal val="#ppt_y"/>
                                          </p:val>
                                        </p:tav>
                                        <p:tav tm="100000">
                                          <p:val>
                                            <p:strVal val="#ppt_y"/>
                                          </p:val>
                                        </p:tav>
                                      </p:tavLst>
                                    </p:anim>
                                    <p:animEffect transition="in" filter="fade">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dissolve">
                                      <p:cBhvr>
                                        <p:cTn id="49" dur="500"/>
                                        <p:tgtEl>
                                          <p:spTgt spid="3">
                                            <p:txEl>
                                              <p:pRg st="5" end="5"/>
                                            </p:txEl>
                                          </p:spTgt>
                                        </p:tgtEl>
                                      </p:cBhvr>
                                    </p:animEffect>
                                  </p:childTnLst>
                                </p:cTn>
                              </p:par>
                              <p:par>
                                <p:cTn id="50" presetID="54" presetClass="entr" presetSubtype="0" accel="10000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1000" fill="hold"/>
                                        <p:tgtEl>
                                          <p:spTgt spid="19"/>
                                        </p:tgtEl>
                                        <p:attrNameLst>
                                          <p:attrName>ppt_w</p:attrName>
                                        </p:attrNameLst>
                                      </p:cBhvr>
                                      <p:tavLst>
                                        <p:tav tm="0">
                                          <p:val>
                                            <p:strVal val="#ppt_w*0.05"/>
                                          </p:val>
                                        </p:tav>
                                        <p:tav tm="100000">
                                          <p:val>
                                            <p:strVal val="#ppt_w"/>
                                          </p:val>
                                        </p:tav>
                                      </p:tavLst>
                                    </p:anim>
                                    <p:anim calcmode="lin" valueType="num">
                                      <p:cBhvr>
                                        <p:cTn id="53" dur="1000" fill="hold"/>
                                        <p:tgtEl>
                                          <p:spTgt spid="19"/>
                                        </p:tgtEl>
                                        <p:attrNameLst>
                                          <p:attrName>ppt_h</p:attrName>
                                        </p:attrNameLst>
                                      </p:cBhvr>
                                      <p:tavLst>
                                        <p:tav tm="0">
                                          <p:val>
                                            <p:strVal val="#ppt_h"/>
                                          </p:val>
                                        </p:tav>
                                        <p:tav tm="100000">
                                          <p:val>
                                            <p:strVal val="#ppt_h"/>
                                          </p:val>
                                        </p:tav>
                                      </p:tavLst>
                                    </p:anim>
                                    <p:anim calcmode="lin" valueType="num">
                                      <p:cBhvr>
                                        <p:cTn id="54" dur="1000" fill="hold"/>
                                        <p:tgtEl>
                                          <p:spTgt spid="19"/>
                                        </p:tgtEl>
                                        <p:attrNameLst>
                                          <p:attrName>ppt_x</p:attrName>
                                        </p:attrNameLst>
                                      </p:cBhvr>
                                      <p:tavLst>
                                        <p:tav tm="0">
                                          <p:val>
                                            <p:strVal val="#ppt_x-.2"/>
                                          </p:val>
                                        </p:tav>
                                        <p:tav tm="100000">
                                          <p:val>
                                            <p:strVal val="#ppt_x"/>
                                          </p:val>
                                        </p:tav>
                                      </p:tavLst>
                                    </p:anim>
                                    <p:anim calcmode="lin" valueType="num">
                                      <p:cBhvr>
                                        <p:cTn id="55" dur="1000" fill="hold"/>
                                        <p:tgtEl>
                                          <p:spTgt spid="19"/>
                                        </p:tgtEl>
                                        <p:attrNameLst>
                                          <p:attrName>ppt_y</p:attrName>
                                        </p:attrNameLst>
                                      </p:cBhvr>
                                      <p:tavLst>
                                        <p:tav tm="0">
                                          <p:val>
                                            <p:strVal val="#ppt_y"/>
                                          </p:val>
                                        </p:tav>
                                        <p:tav tm="100000">
                                          <p:val>
                                            <p:strVal val="#ppt_y"/>
                                          </p:val>
                                        </p:tav>
                                      </p:tavLst>
                                    </p:anim>
                                    <p:animEffect transition="in" filter="fade">
                                      <p:cBhvr>
                                        <p:cTn id="56" dur="1000"/>
                                        <p:tgtEl>
                                          <p:spTgt spid="19"/>
                                        </p:tgtEl>
                                      </p:cBhvr>
                                    </p:animEffect>
                                  </p:childTnLst>
                                </p:cTn>
                              </p:par>
                            </p:childTnLst>
                          </p:cTn>
                        </p:par>
                      </p:childTnLst>
                    </p:cTn>
                  </p:par>
                  <p:par>
                    <p:cTn id="57" fill="hold">
                      <p:stCondLst>
                        <p:cond delay="indefinite"/>
                      </p:stCondLst>
                      <p:childTnLst>
                        <p:par>
                          <p:cTn id="58" fill="hold">
                            <p:stCondLst>
                              <p:cond delay="0"/>
                            </p:stCondLst>
                            <p:childTnLst>
                              <p:par>
                                <p:cTn id="59" presetID="21"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heel(4)">
                                      <p:cBhvr>
                                        <p:cTn id="61" dur="2000"/>
                                        <p:tgtEl>
                                          <p:spTgt spid="18"/>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3">
                                            <p:txEl>
                                              <p:pRg st="6" end="6"/>
                                            </p:txEl>
                                          </p:spTgt>
                                        </p:tgtEl>
                                        <p:attrNameLst>
                                          <p:attrName>style.visibility</p:attrName>
                                        </p:attrNameLst>
                                      </p:cBhvr>
                                      <p:to>
                                        <p:strVal val="visible"/>
                                      </p:to>
                                    </p:set>
                                    <p:animEffect transition="in" filter="dissolve">
                                      <p:cBhvr>
                                        <p:cTn id="6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nvGraphicFramePr>
        <p:xfrm>
          <a:off x="35496" y="1223000"/>
          <a:ext cx="2808312" cy="2926080"/>
        </p:xfrm>
        <a:graphic>
          <a:graphicData uri="http://schemas.openxmlformats.org/drawingml/2006/table">
            <a:tbl>
              <a:tblPr firstRow="1" bandRow="1">
                <a:tableStyleId>{073A0DAA-6AF3-43AB-8588-CEC1D06C72B9}</a:tableStyleId>
              </a:tblPr>
              <a:tblGrid>
                <a:gridCol w="2808312"/>
              </a:tblGrid>
              <a:tr h="4162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u="sng" dirty="0" smtClean="0">
                          <a:latin typeface="Century Gothic" pitchFamily="34" charset="0"/>
                        </a:rPr>
                        <a:t>HORIZONTALEMENT</a:t>
                      </a:r>
                    </a:p>
                    <a:p>
                      <a:endParaRPr lang="fr-FR" sz="1200"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249778">
                <a:tc>
                  <a:txBody>
                    <a:bodyPr/>
                    <a:lstStyle/>
                    <a:p>
                      <a:r>
                        <a:rPr lang="fr-FR" sz="1200" b="1" dirty="0" smtClean="0">
                          <a:solidFill>
                            <a:srgbClr val="FF0000"/>
                          </a:solidFill>
                          <a:latin typeface="Century Gothic" pitchFamily="34" charset="0"/>
                        </a:rPr>
                        <a:t>1 </a:t>
                      </a:r>
                      <a:r>
                        <a:rPr lang="fr-FR" sz="1200" b="1" dirty="0" smtClean="0">
                          <a:solidFill>
                            <a:schemeClr val="tx1"/>
                          </a:solidFill>
                          <a:latin typeface="Century Gothic" pitchFamily="34" charset="0"/>
                        </a:rPr>
                        <a:t>ENTHOUSIASME: </a:t>
                      </a:r>
                      <a:r>
                        <a:rPr lang="fr-FR" sz="1200" b="1" i="1" dirty="0" smtClean="0">
                          <a:solidFill>
                            <a:schemeClr val="tx1"/>
                          </a:solidFill>
                          <a:latin typeface="Century Gothic" pitchFamily="34" charset="0"/>
                        </a:rPr>
                        <a:t>Définition</a:t>
                      </a:r>
                      <a:endParaRPr lang="fr-FR" sz="1200" b="1" i="1" dirty="0">
                        <a:solidFill>
                          <a:schemeClr val="tx1"/>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9778">
                <a:tc>
                  <a:txBody>
                    <a:bodyPr/>
                    <a:lstStyle/>
                    <a:p>
                      <a:r>
                        <a:rPr lang="fr-FR" sz="1200" b="1" dirty="0" smtClean="0">
                          <a:solidFill>
                            <a:srgbClr val="FF0000"/>
                          </a:solidFill>
                          <a:latin typeface="Century Gothic" pitchFamily="34" charset="0"/>
                        </a:rPr>
                        <a:t>2</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9778">
                <a:tc>
                  <a:txBody>
                    <a:bodyPr/>
                    <a:lstStyle/>
                    <a:p>
                      <a:r>
                        <a:rPr lang="fr-FR" sz="1200" b="1" dirty="0" smtClean="0">
                          <a:solidFill>
                            <a:srgbClr val="FF0000"/>
                          </a:solidFill>
                          <a:latin typeface="Century Gothic" pitchFamily="34" charset="0"/>
                        </a:rPr>
                        <a:t>3</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9778">
                <a:tc>
                  <a:txBody>
                    <a:bodyPr/>
                    <a:lstStyle/>
                    <a:p>
                      <a:r>
                        <a:rPr lang="fr-FR" sz="1200" b="1" smtClean="0">
                          <a:solidFill>
                            <a:srgbClr val="FF0000"/>
                          </a:solidFill>
                          <a:latin typeface="Century Gothic" pitchFamily="34" charset="0"/>
                        </a:rPr>
                        <a:t>4</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9778">
                <a:tc>
                  <a:txBody>
                    <a:bodyPr/>
                    <a:lstStyle/>
                    <a:p>
                      <a:r>
                        <a:rPr lang="fr-FR" sz="1200" b="1" smtClean="0">
                          <a:solidFill>
                            <a:srgbClr val="FF0000"/>
                          </a:solidFill>
                          <a:latin typeface="Century Gothic" pitchFamily="34" charset="0"/>
                        </a:rPr>
                        <a:t>5</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9778">
                <a:tc>
                  <a:txBody>
                    <a:bodyPr/>
                    <a:lstStyle/>
                    <a:p>
                      <a:r>
                        <a:rPr lang="fr-FR" sz="1200" b="1" smtClean="0">
                          <a:solidFill>
                            <a:srgbClr val="FF0000"/>
                          </a:solidFill>
                          <a:latin typeface="Century Gothic" pitchFamily="34" charset="0"/>
                        </a:rPr>
                        <a:t>6</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9778">
                <a:tc>
                  <a:txBody>
                    <a:bodyPr/>
                    <a:lstStyle/>
                    <a:p>
                      <a:r>
                        <a:rPr lang="fr-FR" sz="1200" b="1" dirty="0" smtClean="0">
                          <a:solidFill>
                            <a:srgbClr val="FF0000"/>
                          </a:solidFill>
                          <a:latin typeface="Century Gothic" pitchFamily="34" charset="0"/>
                        </a:rPr>
                        <a:t>7</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9778">
                <a:tc>
                  <a:txBody>
                    <a:bodyPr/>
                    <a:lstStyle/>
                    <a:p>
                      <a:r>
                        <a:rPr lang="fr-FR" sz="1200" b="1" smtClean="0">
                          <a:solidFill>
                            <a:srgbClr val="FF0000"/>
                          </a:solidFill>
                          <a:latin typeface="Century Gothic" pitchFamily="34" charset="0"/>
                        </a:rPr>
                        <a:t>8</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9778">
                <a:tc>
                  <a:txBody>
                    <a:bodyPr/>
                    <a:lstStyle/>
                    <a:p>
                      <a:r>
                        <a:rPr lang="fr-FR" sz="1200" b="1" dirty="0" smtClean="0">
                          <a:solidFill>
                            <a:srgbClr val="FF0000"/>
                          </a:solidFill>
                          <a:latin typeface="Century Gothic" pitchFamily="34" charset="0"/>
                        </a:rPr>
                        <a:t>9</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cxnSp>
        <p:nvCxnSpPr>
          <p:cNvPr id="6" name="Connecteur droit avec flèche 5"/>
          <p:cNvCxnSpPr/>
          <p:nvPr/>
        </p:nvCxnSpPr>
        <p:spPr>
          <a:xfrm flipH="1">
            <a:off x="2195736" y="836712"/>
            <a:ext cx="720080" cy="93610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 name="Tableau 1"/>
          <p:cNvGraphicFramePr>
            <a:graphicFrameLocks noGrp="1"/>
          </p:cNvGraphicFramePr>
          <p:nvPr/>
        </p:nvGraphicFramePr>
        <p:xfrm>
          <a:off x="2892145" y="286888"/>
          <a:ext cx="6072343" cy="6022432"/>
        </p:xfrm>
        <a:graphic>
          <a:graphicData uri="http://schemas.openxmlformats.org/drawingml/2006/table">
            <a:tbl>
              <a:tblPr firstRow="1" bandRow="1">
                <a:tableStyleId>{5C22544A-7EE6-4342-B048-85BDC9FD1C3A}</a:tableStyleId>
              </a:tblPr>
              <a:tblGrid>
                <a:gridCol w="319597"/>
                <a:gridCol w="319597"/>
                <a:gridCol w="319597"/>
                <a:gridCol w="319597"/>
                <a:gridCol w="319597"/>
                <a:gridCol w="319597"/>
                <a:gridCol w="319597"/>
                <a:gridCol w="319597"/>
                <a:gridCol w="319597"/>
                <a:gridCol w="319597"/>
                <a:gridCol w="319597"/>
                <a:gridCol w="319597"/>
                <a:gridCol w="319597"/>
                <a:gridCol w="319597"/>
                <a:gridCol w="319597"/>
                <a:gridCol w="319597"/>
                <a:gridCol w="319597"/>
                <a:gridCol w="319597"/>
                <a:gridCol w="319597"/>
              </a:tblGrid>
              <a:tr h="376402">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solidFill>
                            <a:srgbClr val="00B050"/>
                          </a:solidFill>
                          <a:latin typeface="Century Gothic" pitchFamily="34" charset="0"/>
                        </a:rPr>
                        <a:t>B</a:t>
                      </a:r>
                      <a:endParaRPr lang="fr-FR" sz="1400" b="1" dirty="0">
                        <a:solidFill>
                          <a:srgbClr val="00B05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r>
                        <a:rPr lang="fr-FR" sz="1400" b="1" dirty="0" smtClean="0">
                          <a:solidFill>
                            <a:srgbClr val="FF0000"/>
                          </a:solidFill>
                          <a:latin typeface="Century Gothic" pitchFamily="34" charset="0"/>
                        </a:rPr>
                        <a:t>1</a:t>
                      </a:r>
                      <a:endParaRPr lang="fr-FR" sz="14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E</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N</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T</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H</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O</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U</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S</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I</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A</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S</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M</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E</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P</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solidFill>
                            <a:srgbClr val="FF0000"/>
                          </a:solidFill>
                          <a:latin typeface="Century Gothic" pitchFamily="34" charset="0"/>
                        </a:rPr>
                        <a:t>2</a:t>
                      </a:r>
                      <a:endParaRPr lang="fr-FR" sz="14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S</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U</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R</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P</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R</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I</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S</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E</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R</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solidFill>
                            <a:srgbClr val="00B050"/>
                          </a:solidFill>
                          <a:latin typeface="Century Gothic" pitchFamily="34" charset="0"/>
                        </a:rPr>
                        <a:t>C</a:t>
                      </a:r>
                      <a:endParaRPr lang="fr-FR" sz="1400" b="1" dirty="0">
                        <a:solidFill>
                          <a:srgbClr val="00B05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solidFill>
                            <a:srgbClr val="FF0000"/>
                          </a:solidFill>
                          <a:latin typeface="Century Gothic" pitchFamily="34" charset="0"/>
                        </a:rPr>
                        <a:t>3</a:t>
                      </a:r>
                      <a:endParaRPr lang="fr-FR" sz="14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I</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N</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Q</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U</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I</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E</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T</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U</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D</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E</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solidFill>
                            <a:srgbClr val="FF0000"/>
                          </a:solidFill>
                          <a:latin typeface="Century Gothic" pitchFamily="34" charset="0"/>
                        </a:rPr>
                        <a:t>4</a:t>
                      </a:r>
                      <a:endParaRPr lang="fr-FR" sz="14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P</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E</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U</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R</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6402">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H</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A</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r>
                        <a:rPr lang="fr-FR" sz="1400" b="1" dirty="0" smtClean="0">
                          <a:solidFill>
                            <a:srgbClr val="FF0000"/>
                          </a:solidFill>
                          <a:latin typeface="Century Gothic" pitchFamily="34" charset="0"/>
                        </a:rPr>
                        <a:t>5</a:t>
                      </a:r>
                      <a:endParaRPr lang="fr-FR" sz="14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E</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T</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O</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N</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N</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E</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M</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E</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N</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T</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N</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solidFill>
                            <a:srgbClr val="00B050"/>
                          </a:solidFill>
                          <a:latin typeface="Century Gothic" pitchFamily="34" charset="0"/>
                        </a:rPr>
                        <a:t>A</a:t>
                      </a:r>
                      <a:endParaRPr lang="fr-FR" sz="1400" b="1" dirty="0">
                        <a:solidFill>
                          <a:srgbClr val="00B05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S</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solidFill>
                            <a:srgbClr val="FF0000"/>
                          </a:solidFill>
                          <a:latin typeface="Century Gothic" pitchFamily="34" charset="0"/>
                        </a:rPr>
                        <a:t>6</a:t>
                      </a:r>
                      <a:endParaRPr lang="fr-FR" sz="14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P</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L</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A</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I</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S</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I</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R</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6402">
                <a:tc>
                  <a:txBody>
                    <a:bodyPr/>
                    <a:lstStyle/>
                    <a:p>
                      <a:endParaRPr lang="fr-FR" sz="14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FF0000"/>
                          </a:solidFill>
                          <a:latin typeface="Century Gothic" pitchFamily="34" charset="0"/>
                        </a:rPr>
                        <a:t>7</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E</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X</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C</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I</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T</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A</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T</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I</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O</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N</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Q</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M</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O</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U</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r>
                        <a:rPr lang="fr-FR" sz="1400" b="1" dirty="0" smtClean="0">
                          <a:solidFill>
                            <a:srgbClr val="FF0000"/>
                          </a:solidFill>
                          <a:latin typeface="Century Gothic" pitchFamily="34" charset="0"/>
                        </a:rPr>
                        <a:t>8</a:t>
                      </a:r>
                      <a:endParaRPr lang="fr-FR" sz="14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D</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O</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U</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T</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E</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solidFill>
                            <a:srgbClr val="FF0000"/>
                          </a:solidFill>
                          <a:latin typeface="Century Gothic" pitchFamily="34" charset="0"/>
                        </a:rPr>
                        <a:t>9</a:t>
                      </a:r>
                      <a:endParaRPr lang="fr-FR" sz="14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A</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N</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G</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O</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I</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S</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S</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400" b="1" dirty="0" smtClean="0">
                          <a:latin typeface="Century Gothic" pitchFamily="34" charset="0"/>
                        </a:rPr>
                        <a:t>E</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T</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I</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O</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376402">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lang="fr-FR" sz="1400" b="1" dirty="0" smtClean="0">
                          <a:latin typeface="Century Gothic" pitchFamily="34" charset="0"/>
                        </a:rPr>
                        <a:t>N</a:t>
                      </a:r>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endParaRPr lang="fr-FR" sz="1400" b="1"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au 12"/>
          <p:cNvGraphicFramePr>
            <a:graphicFrameLocks noGrp="1"/>
          </p:cNvGraphicFramePr>
          <p:nvPr/>
        </p:nvGraphicFramePr>
        <p:xfrm>
          <a:off x="251520" y="260648"/>
          <a:ext cx="8640960" cy="4274582"/>
        </p:xfrm>
        <a:graphic>
          <a:graphicData uri="http://schemas.openxmlformats.org/drawingml/2006/table">
            <a:tbl>
              <a:tblPr firstRow="1" bandRow="1">
                <a:tableStyleId>{073A0DAA-6AF3-43AB-8588-CEC1D06C72B9}</a:tableStyleId>
              </a:tblPr>
              <a:tblGrid>
                <a:gridCol w="8640960"/>
              </a:tblGrid>
              <a:tr h="50318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u="sng" dirty="0" smtClean="0">
                          <a:latin typeface="Century Gothic" pitchFamily="34" charset="0"/>
                        </a:rPr>
                        <a:t>HORIZONTALEMENT</a:t>
                      </a:r>
                      <a:endParaRPr lang="fr-FR" sz="1200"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408142">
                <a:tc>
                  <a:txBody>
                    <a:bodyPr/>
                    <a:lstStyle/>
                    <a:p>
                      <a:pPr marL="228600" indent="-228600">
                        <a:buAutoNum type="arabicPlain"/>
                      </a:pPr>
                      <a:r>
                        <a:rPr lang="fr-FR" sz="1200" b="1" dirty="0" smtClean="0">
                          <a:solidFill>
                            <a:srgbClr val="FF0000"/>
                          </a:solidFill>
                          <a:latin typeface="Century Gothic" pitchFamily="34" charset="0"/>
                        </a:rPr>
                        <a:t>ENTHOUSIASME  </a:t>
                      </a:r>
                      <a:r>
                        <a:rPr lang="fr-FR" sz="1000" b="0" dirty="0" smtClean="0">
                          <a:solidFill>
                            <a:schemeClr val="tx1"/>
                          </a:solidFill>
                          <a:latin typeface="Century Gothic" pitchFamily="34" charset="0"/>
                        </a:rPr>
                        <a:t>…………………………………………………………………………………………………………………………………………...........</a:t>
                      </a:r>
                      <a:endParaRPr lang="fr-FR" sz="1200" b="1" dirty="0">
                        <a:solidFill>
                          <a:schemeClr val="tx1"/>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8142">
                <a:tc>
                  <a:txBody>
                    <a:bodyPr/>
                    <a:lstStyle/>
                    <a:p>
                      <a:pPr marL="228600" indent="-228600">
                        <a:buAutoNum type="arabicPlain" startAt="2"/>
                      </a:pPr>
                      <a:r>
                        <a:rPr lang="fr-FR" sz="1200" b="1" dirty="0" smtClean="0">
                          <a:solidFill>
                            <a:srgbClr val="FF0000"/>
                          </a:solidFill>
                          <a:latin typeface="Century Gothic" pitchFamily="34" charset="0"/>
                        </a:rPr>
                        <a:t>SURPRISE   </a:t>
                      </a:r>
                      <a:r>
                        <a:rPr lang="fr-FR" sz="1200" b="0" dirty="0" smtClean="0">
                          <a:solidFill>
                            <a:schemeClr val="tx1"/>
                          </a:solidFill>
                          <a:latin typeface="Century Gothic" pitchFamily="34" charset="0"/>
                        </a:rPr>
                        <a:t>………………………………………………………………………………………………………………........................</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8142">
                <a:tc>
                  <a:txBody>
                    <a:bodyPr/>
                    <a:lstStyle/>
                    <a:p>
                      <a:pPr marL="228600" indent="-228600">
                        <a:buAutoNum type="arabicPlain" startAt="3"/>
                      </a:pPr>
                      <a:r>
                        <a:rPr lang="fr-FR" sz="1200" b="1" dirty="0" smtClean="0">
                          <a:solidFill>
                            <a:srgbClr val="FF0000"/>
                          </a:solidFill>
                          <a:latin typeface="Century Gothic" pitchFamily="34" charset="0"/>
                        </a:rPr>
                        <a:t>INQUIETUDE   </a:t>
                      </a:r>
                      <a:r>
                        <a:rPr kumimoji="0" lang="fr-FR" sz="1200" b="0" kern="1200" dirty="0" smtClean="0">
                          <a:solidFill>
                            <a:schemeClr val="tx1"/>
                          </a:solidFill>
                          <a:latin typeface="Century Gothic" pitchFamily="34" charset="0"/>
                          <a:ea typeface="+mn-ea"/>
                          <a:cs typeface="+mn-cs"/>
                        </a:rPr>
                        <a:t>………</a:t>
                      </a:r>
                      <a:r>
                        <a:rPr lang="fr-FR" sz="1200" b="0" dirty="0" smtClean="0">
                          <a:solidFill>
                            <a:schemeClr val="tx1"/>
                          </a:solidFill>
                          <a:latin typeface="Century Gothic" pitchFamily="34" charset="0"/>
                        </a:rPr>
                        <a:t>…………………………………………………………………………………………………………………….</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8142">
                <a:tc>
                  <a:txBody>
                    <a:bodyPr/>
                    <a:lstStyle/>
                    <a:p>
                      <a:pPr marL="228600" indent="-228600">
                        <a:buAutoNum type="arabicPlain" startAt="4"/>
                      </a:pPr>
                      <a:r>
                        <a:rPr lang="fr-FR" sz="1200" b="1" dirty="0" smtClean="0">
                          <a:solidFill>
                            <a:srgbClr val="FF0000"/>
                          </a:solidFill>
                          <a:latin typeface="Century Gothic" pitchFamily="34" charset="0"/>
                        </a:rPr>
                        <a:t>PEUR    </a:t>
                      </a:r>
                      <a:r>
                        <a:rPr lang="fr-FR" sz="1200" b="0" dirty="0" smtClean="0">
                          <a:solidFill>
                            <a:schemeClr val="tx1"/>
                          </a:solidFill>
                          <a:latin typeface="Century Gothic" pitchFamily="34" charset="0"/>
                        </a:rPr>
                        <a:t>…………………………………………………………………………………………………………………………………….</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8142">
                <a:tc>
                  <a:txBody>
                    <a:bodyPr/>
                    <a:lstStyle/>
                    <a:p>
                      <a:pPr marL="228600" indent="-228600">
                        <a:buAutoNum type="arabicPlain" startAt="5"/>
                      </a:pPr>
                      <a:r>
                        <a:rPr lang="fr-FR" sz="1200" b="1" dirty="0" smtClean="0">
                          <a:solidFill>
                            <a:srgbClr val="FF0000"/>
                          </a:solidFill>
                          <a:latin typeface="Century Gothic" pitchFamily="34" charset="0"/>
                        </a:rPr>
                        <a:t>ETONNEMENT </a:t>
                      </a:r>
                      <a:r>
                        <a:rPr kumimoji="0" lang="fr-FR" sz="1200" b="0" kern="1200" dirty="0" smtClean="0">
                          <a:solidFill>
                            <a:schemeClr val="tx1"/>
                          </a:solidFill>
                          <a:latin typeface="Century Gothic" pitchFamily="34" charset="0"/>
                          <a:ea typeface="+mn-ea"/>
                          <a:cs typeface="+mn-cs"/>
                        </a:rPr>
                        <a:t>……………………………………….……</a:t>
                      </a:r>
                      <a:r>
                        <a:rPr lang="fr-FR" sz="1200" b="0" dirty="0" smtClean="0">
                          <a:solidFill>
                            <a:schemeClr val="tx1"/>
                          </a:solidFill>
                          <a:latin typeface="Century Gothic" pitchFamily="34" charset="0"/>
                        </a:rPr>
                        <a:t>………………………………………………………………………………</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8142">
                <a:tc>
                  <a:txBody>
                    <a:bodyPr/>
                    <a:lstStyle/>
                    <a:p>
                      <a:pPr>
                        <a:buAutoNum type="arabicPlain" startAt="6"/>
                      </a:pPr>
                      <a:r>
                        <a:rPr lang="fr-FR" sz="1200" b="1" dirty="0" smtClean="0">
                          <a:solidFill>
                            <a:srgbClr val="FF0000"/>
                          </a:solidFill>
                          <a:latin typeface="Century Gothic" pitchFamily="34" charset="0"/>
                        </a:rPr>
                        <a:t>   PLAISIR </a:t>
                      </a:r>
                      <a:r>
                        <a:rPr lang="fr-FR" sz="1200" b="0" dirty="0" smtClean="0">
                          <a:solidFill>
                            <a:schemeClr val="tx1"/>
                          </a:solidFill>
                          <a:latin typeface="Century Gothic" pitchFamily="34" charset="0"/>
                        </a:rPr>
                        <a:t>…………………………………………………………………………………………………………………………………….</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8142">
                <a:tc>
                  <a:txBody>
                    <a:bodyPr/>
                    <a:lstStyle/>
                    <a:p>
                      <a:pPr marL="228600" marR="0" indent="-228600" algn="l" defTabSz="914400" rtl="0" eaLnBrk="1" fontAlgn="auto" latinLnBrk="0" hangingPunct="1">
                        <a:lnSpc>
                          <a:spcPct val="100000"/>
                        </a:lnSpc>
                        <a:spcBef>
                          <a:spcPts val="0"/>
                        </a:spcBef>
                        <a:spcAft>
                          <a:spcPts val="0"/>
                        </a:spcAft>
                        <a:buClrTx/>
                        <a:buSzTx/>
                        <a:buFontTx/>
                        <a:buAutoNum type="arabicPlain" startAt="7"/>
                        <a:tabLst/>
                        <a:defRPr/>
                      </a:pPr>
                      <a:r>
                        <a:rPr lang="fr-FR" sz="1200" b="1" dirty="0" smtClean="0">
                          <a:solidFill>
                            <a:srgbClr val="FF0000"/>
                          </a:solidFill>
                          <a:latin typeface="Century Gothic" pitchFamily="34" charset="0"/>
                        </a:rPr>
                        <a:t>EXCITATION     </a:t>
                      </a:r>
                      <a:r>
                        <a:rPr lang="fr-FR" sz="1200" b="0" dirty="0" smtClean="0">
                          <a:solidFill>
                            <a:schemeClr val="tx1"/>
                          </a:solidFill>
                          <a:latin typeface="Century Gothic" pitchFamily="34" charset="0"/>
                        </a:rPr>
                        <a:t>…………………………………………………………………………………………………………………………</a:t>
                      </a: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8142">
                <a:tc>
                  <a:txBody>
                    <a:bodyPr/>
                    <a:lstStyle/>
                    <a:p>
                      <a:pPr marL="228600" marR="0" indent="-228600" algn="l" defTabSz="914400" rtl="0" eaLnBrk="1" fontAlgn="auto" latinLnBrk="0" hangingPunct="1">
                        <a:lnSpc>
                          <a:spcPct val="100000"/>
                        </a:lnSpc>
                        <a:spcBef>
                          <a:spcPts val="0"/>
                        </a:spcBef>
                        <a:spcAft>
                          <a:spcPts val="0"/>
                        </a:spcAft>
                        <a:buClrTx/>
                        <a:buSzTx/>
                        <a:buFontTx/>
                        <a:buAutoNum type="arabicPlain" startAt="8"/>
                        <a:tabLst/>
                        <a:defRPr/>
                      </a:pPr>
                      <a:r>
                        <a:rPr lang="fr-FR" sz="1200" b="1" dirty="0" smtClean="0">
                          <a:solidFill>
                            <a:srgbClr val="FF0000"/>
                          </a:solidFill>
                          <a:latin typeface="Century Gothic" pitchFamily="34" charset="0"/>
                        </a:rPr>
                        <a:t>DOUTE  </a:t>
                      </a:r>
                      <a:r>
                        <a:rPr lang="fr-FR" sz="1200" b="0" dirty="0" smtClean="0">
                          <a:solidFill>
                            <a:schemeClr val="tx1"/>
                          </a:solidFill>
                          <a:latin typeface="Century Gothic" pitchFamily="34" charset="0"/>
                        </a:rPr>
                        <a:t>…………………………..………………………………………………………………………………………………………</a:t>
                      </a:r>
                      <a:endParaRPr lang="fr-FR" sz="1200" b="1" dirty="0" smtClean="0">
                        <a:solidFill>
                          <a:srgbClr val="FF0000"/>
                        </a:solidFill>
                        <a:latin typeface="Century Gothic" pitchFamily="34" charset="0"/>
                      </a:endParaRPr>
                    </a:p>
                    <a:p>
                      <a:pPr marL="228600" indent="-228600">
                        <a:buAutoNum type="arabicPlain" startAt="8"/>
                      </a:pPr>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81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b="1" dirty="0" smtClean="0">
                          <a:solidFill>
                            <a:srgbClr val="FF0000"/>
                          </a:solidFill>
                          <a:latin typeface="Century Gothic" pitchFamily="34" charset="0"/>
                        </a:rPr>
                        <a:t>9   ANGOISSE   </a:t>
                      </a:r>
                      <a:r>
                        <a:rPr lang="fr-FR" sz="1200" b="0" dirty="0" smtClean="0">
                          <a:solidFill>
                            <a:schemeClr val="tx1"/>
                          </a:solidFill>
                          <a:latin typeface="Century Gothic" pitchFamily="34" charset="0"/>
                        </a:rPr>
                        <a:t>………….…………………………………………………………………………………………………………………</a:t>
                      </a:r>
                      <a:endParaRPr lang="fr-FR" sz="1200" b="1" dirty="0" smtClean="0">
                        <a:solidFill>
                          <a:srgbClr val="FF0000"/>
                        </a:solidFill>
                        <a:latin typeface="Century Gothic" pitchFamily="34" charset="0"/>
                      </a:endParaRPr>
                    </a:p>
                    <a:p>
                      <a:endParaRPr lang="fr-FR" sz="1200" b="1" dirty="0">
                        <a:solidFill>
                          <a:srgbClr val="FF000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4" name="Tableau 13"/>
          <p:cNvGraphicFramePr>
            <a:graphicFrameLocks noGrp="1"/>
          </p:cNvGraphicFramePr>
          <p:nvPr/>
        </p:nvGraphicFramePr>
        <p:xfrm>
          <a:off x="251520" y="4653136"/>
          <a:ext cx="8640960" cy="1857751"/>
        </p:xfrm>
        <a:graphic>
          <a:graphicData uri="http://schemas.openxmlformats.org/drawingml/2006/table">
            <a:tbl>
              <a:tblPr firstRow="1" bandRow="1">
                <a:tableStyleId>{073A0DAA-6AF3-43AB-8588-CEC1D06C72B9}</a:tableStyleId>
              </a:tblPr>
              <a:tblGrid>
                <a:gridCol w="8640960"/>
              </a:tblGrid>
              <a:tr h="5410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u="sng" dirty="0" smtClean="0">
                          <a:latin typeface="Century Gothic" pitchFamily="34" charset="0"/>
                        </a:rPr>
                        <a:t>VERTICALEMENT</a:t>
                      </a:r>
                      <a:endParaRPr lang="fr-FR" sz="1200" dirty="0">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r h="4388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b="1" dirty="0" smtClean="0">
                          <a:solidFill>
                            <a:srgbClr val="00B050"/>
                          </a:solidFill>
                          <a:latin typeface="Century Gothic" pitchFamily="34" charset="0"/>
                        </a:rPr>
                        <a:t>A  EMOTION  </a:t>
                      </a:r>
                      <a:r>
                        <a:rPr lang="fr-FR" sz="1200" b="0" dirty="0" smtClean="0">
                          <a:solidFill>
                            <a:schemeClr val="tx1"/>
                          </a:solidFill>
                          <a:latin typeface="Century Gothic" pitchFamily="34" charset="0"/>
                        </a:rPr>
                        <a:t>……………………………………………………………………………………………………………………………….</a:t>
                      </a:r>
                      <a:endParaRPr lang="fr-FR" sz="1200" b="1" dirty="0">
                        <a:solidFill>
                          <a:srgbClr val="00B05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8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b="1" dirty="0" smtClean="0">
                          <a:solidFill>
                            <a:srgbClr val="00B050"/>
                          </a:solidFill>
                          <a:latin typeface="Century Gothic" pitchFamily="34" charset="0"/>
                        </a:rPr>
                        <a:t>B  APPREHENSION  </a:t>
                      </a:r>
                      <a:r>
                        <a:rPr lang="fr-FR" sz="1200" b="0" dirty="0" smtClean="0">
                          <a:solidFill>
                            <a:schemeClr val="tx1"/>
                          </a:solidFill>
                          <a:latin typeface="Century Gothic" pitchFamily="34" charset="0"/>
                        </a:rPr>
                        <a:t>………………………………………………………………………………………………………………………….</a:t>
                      </a:r>
                      <a:endParaRPr lang="fr-FR" sz="1200" b="1" dirty="0">
                        <a:solidFill>
                          <a:srgbClr val="00B05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88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b="1" dirty="0" smtClean="0">
                          <a:solidFill>
                            <a:srgbClr val="00B050"/>
                          </a:solidFill>
                          <a:latin typeface="Century Gothic" pitchFamily="34" charset="0"/>
                        </a:rPr>
                        <a:t>C  PANIQUE  </a:t>
                      </a:r>
                      <a:r>
                        <a:rPr lang="fr-FR" sz="1200" b="0" dirty="0" smtClean="0">
                          <a:solidFill>
                            <a:schemeClr val="tx1"/>
                          </a:solidFill>
                          <a:latin typeface="Century Gothic" pitchFamily="34" charset="0"/>
                        </a:rPr>
                        <a:t>……………………………………………………………………………………………………………………………….</a:t>
                      </a:r>
                      <a:endParaRPr lang="fr-FR" sz="1200" b="1" dirty="0">
                        <a:solidFill>
                          <a:srgbClr val="00B050"/>
                        </a:solidFill>
                        <a:latin typeface="Century Gothic"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3"/>
          <p:cNvSpPr>
            <a:spLocks noGrp="1"/>
          </p:cNvSpPr>
          <p:nvPr>
            <p:ph type="title"/>
          </p:nvPr>
        </p:nvSpPr>
        <p:spPr>
          <a:xfrm>
            <a:off x="323528" y="260648"/>
            <a:ext cx="8534400" cy="864096"/>
          </a:xfrm>
        </p:spPr>
        <p:txBody>
          <a:bodyPr anchor="ctr">
            <a:normAutofit fontScale="90000"/>
          </a:bodyPr>
          <a:lstStyle/>
          <a:p>
            <a:r>
              <a:rPr lang="fr-FR" sz="2800" b="1" dirty="0" smtClean="0">
                <a:latin typeface="Century Gothic" pitchFamily="34" charset="0"/>
              </a:rPr>
              <a:t/>
            </a:r>
            <a:br>
              <a:rPr lang="fr-FR" sz="2800" b="1" dirty="0" smtClean="0">
                <a:latin typeface="Century Gothic" pitchFamily="34" charset="0"/>
              </a:rPr>
            </a:br>
            <a:r>
              <a:rPr lang="fr-FR" sz="2800" b="1" dirty="0" smtClean="0">
                <a:latin typeface="Century Gothic" pitchFamily="34" charset="0"/>
              </a:rPr>
              <a:t/>
            </a:r>
            <a:br>
              <a:rPr lang="fr-FR" sz="2800" b="1" dirty="0" smtClean="0">
                <a:latin typeface="Century Gothic" pitchFamily="34" charset="0"/>
              </a:rPr>
            </a:br>
            <a:r>
              <a:rPr lang="fr-FR" sz="2800" b="1" dirty="0" smtClean="0">
                <a:latin typeface="Century Gothic" pitchFamily="34" charset="0"/>
              </a:rPr>
              <a:t>2° ETAPE</a:t>
            </a:r>
            <a:br>
              <a:rPr lang="fr-FR" sz="2800" b="1" dirty="0" smtClean="0">
                <a:latin typeface="Century Gothic" pitchFamily="34" charset="0"/>
              </a:rPr>
            </a:br>
            <a:r>
              <a:rPr lang="fr-FR" sz="2800" b="1" dirty="0" smtClean="0">
                <a:latin typeface="Century Gothic" pitchFamily="34" charset="0"/>
              </a:rPr>
              <a:t>Réinvestir le vocabulaire</a:t>
            </a:r>
            <a:br>
              <a:rPr lang="fr-FR" sz="2800" b="1" dirty="0" smtClean="0">
                <a:latin typeface="Century Gothic" pitchFamily="34" charset="0"/>
              </a:rPr>
            </a:br>
            <a:r>
              <a:rPr lang="fr-FR" sz="2800" b="1" dirty="0" smtClean="0">
                <a:latin typeface="Century Gothic" pitchFamily="34" charset="0"/>
              </a:rPr>
              <a:t>  </a:t>
            </a:r>
            <a:br>
              <a:rPr lang="fr-FR" sz="2800" b="1" dirty="0" smtClean="0">
                <a:latin typeface="Century Gothic" pitchFamily="34" charset="0"/>
              </a:rPr>
            </a:br>
            <a:endParaRPr lang="fr-FR" sz="2800" b="1" dirty="0">
              <a:latin typeface="Century Gothic" pitchFamily="34" charset="0"/>
            </a:endParaRPr>
          </a:p>
        </p:txBody>
      </p:sp>
      <p:sp>
        <p:nvSpPr>
          <p:cNvPr id="4" name="ZoneTexte 3"/>
          <p:cNvSpPr txBox="1"/>
          <p:nvPr/>
        </p:nvSpPr>
        <p:spPr>
          <a:xfrm>
            <a:off x="683568" y="2060848"/>
            <a:ext cx="7920000" cy="2308324"/>
          </a:xfrm>
          <a:prstGeom prst="rect">
            <a:avLst/>
          </a:prstGeom>
          <a:solidFill>
            <a:schemeClr val="accent1"/>
          </a:solidFill>
        </p:spPr>
        <p:txBody>
          <a:bodyPr wrap="square" rtlCol="0">
            <a:spAutoFit/>
          </a:bodyPr>
          <a:lstStyle/>
          <a:p>
            <a:pPr algn="ctr">
              <a:lnSpc>
                <a:spcPct val="200000"/>
              </a:lnSpc>
            </a:pPr>
            <a:r>
              <a:rPr lang="fr-FR" b="1" dirty="0" smtClean="0">
                <a:solidFill>
                  <a:schemeClr val="bg1"/>
                </a:solidFill>
                <a:latin typeface="Century Gothic" pitchFamily="34" charset="0"/>
              </a:rPr>
              <a:t>Travail d’écriture:</a:t>
            </a:r>
          </a:p>
          <a:p>
            <a:pPr algn="ctr">
              <a:lnSpc>
                <a:spcPct val="200000"/>
              </a:lnSpc>
            </a:pPr>
            <a:r>
              <a:rPr lang="fr-FR" b="1" dirty="0" smtClean="0">
                <a:solidFill>
                  <a:schemeClr val="bg1"/>
                </a:solidFill>
                <a:latin typeface="Century Gothic" pitchFamily="34" charset="0"/>
              </a:rPr>
              <a:t>Mettez-vous à la place d’un des personnages représenté dans les affiches ci-dessous . En utilisant certains des termes de la grille de mots croisés, exprimez ce que vous ressentez , et dites pourquoi. </a:t>
            </a:r>
            <a:endParaRPr lang="fr-FR" b="1"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p:nvPr/>
        </p:nvPicPr>
        <p:blipFill>
          <a:blip r:embed="rId2" cstate="print"/>
          <a:srcRect/>
          <a:stretch>
            <a:fillRect/>
          </a:stretch>
        </p:blipFill>
        <p:spPr bwMode="auto">
          <a:xfrm>
            <a:off x="1259632" y="764704"/>
            <a:ext cx="6552728" cy="4536504"/>
          </a:xfrm>
          <a:prstGeom prst="rect">
            <a:avLst/>
          </a:prstGeom>
          <a:noFill/>
          <a:ln w="9525">
            <a:solidFill>
              <a:schemeClr val="accent1"/>
            </a:solidFill>
            <a:miter lim="800000"/>
            <a:headEnd/>
            <a:tailEnd/>
          </a:ln>
        </p:spPr>
      </p:pic>
      <p:sp>
        <p:nvSpPr>
          <p:cNvPr id="6" name="Rectangle 5"/>
          <p:cNvSpPr/>
          <p:nvPr/>
        </p:nvSpPr>
        <p:spPr>
          <a:xfrm>
            <a:off x="4139952" y="5373216"/>
            <a:ext cx="3422732" cy="338554"/>
          </a:xfrm>
          <a:prstGeom prst="rect">
            <a:avLst/>
          </a:prstGeom>
        </p:spPr>
        <p:txBody>
          <a:bodyPr wrap="none">
            <a:spAutoFit/>
          </a:bodyPr>
          <a:lstStyle/>
          <a:p>
            <a:r>
              <a:rPr lang="fr-FR" sz="1600" b="1" dirty="0" smtClean="0">
                <a:solidFill>
                  <a:srgbClr val="0070C0"/>
                </a:solidFill>
                <a:latin typeface="Century Gothic" pitchFamily="34" charset="0"/>
              </a:rPr>
              <a:t>http://wildlynnah.over-blog.com</a:t>
            </a:r>
            <a:endParaRPr lang="fr-FR" sz="1600" b="1" dirty="0">
              <a:solidFill>
                <a:srgbClr val="0070C0"/>
              </a:solidFill>
              <a:latin typeface="Century Gothic"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Séance 1 : lancement</a:t>
            </a:r>
            <a:br>
              <a:rPr lang="fr-FR" dirty="0" smtClean="0"/>
            </a:br>
            <a:r>
              <a:rPr lang="fr-FR" dirty="0" smtClean="0"/>
              <a:t>silence, on tourne !</a:t>
            </a:r>
            <a:endParaRPr lang="fr-FR" dirty="0"/>
          </a:p>
        </p:txBody>
      </p:sp>
      <p:sp>
        <p:nvSpPr>
          <p:cNvPr id="3" name="Espace réservé du texte 2"/>
          <p:cNvSpPr>
            <a:spLocks noGrp="1"/>
          </p:cNvSpPr>
          <p:nvPr>
            <p:ph type="body" idx="1"/>
          </p:nvPr>
        </p:nvSpPr>
        <p:spPr/>
        <p:txBody>
          <a:bodyPr/>
          <a:lstStyle/>
          <a:p>
            <a:endParaRPr lang="fr-F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p:nvPr/>
        </p:nvPicPr>
        <p:blipFill>
          <a:blip r:embed="rId2" cstate="print"/>
          <a:srcRect l="8524" t="11719" r="8469" b="9115"/>
          <a:stretch>
            <a:fillRect/>
          </a:stretch>
        </p:blipFill>
        <p:spPr bwMode="auto">
          <a:xfrm>
            <a:off x="179512" y="188640"/>
            <a:ext cx="4786866" cy="3232297"/>
          </a:xfrm>
          <a:prstGeom prst="rect">
            <a:avLst/>
          </a:prstGeom>
          <a:noFill/>
          <a:ln w="9525">
            <a:solidFill>
              <a:srgbClr val="C00000"/>
            </a:solidFill>
            <a:miter lim="800000"/>
            <a:headEnd/>
            <a:tailEnd/>
          </a:ln>
        </p:spPr>
      </p:pic>
      <p:sp>
        <p:nvSpPr>
          <p:cNvPr id="1025" name="Rectangle 1"/>
          <p:cNvSpPr>
            <a:spLocks noChangeArrowheads="1"/>
          </p:cNvSpPr>
          <p:nvPr/>
        </p:nvSpPr>
        <p:spPr bwMode="auto">
          <a:xfrm>
            <a:off x="5004048" y="1052736"/>
            <a:ext cx="2952328" cy="64633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63563" algn="l"/>
              </a:tabLst>
            </a:pPr>
            <a:r>
              <a:rPr kumimoji="0" lang="fr-FR" sz="1200" b="1" i="0" u="none" strike="noStrike" cap="none" normalizeH="0" baseline="0" dirty="0" smtClean="0">
                <a:ln>
                  <a:noFill/>
                </a:ln>
                <a:effectLst/>
                <a:latin typeface="Century Gothic" pitchFamily="34" charset="0"/>
                <a:ea typeface="Calibri" pitchFamily="34" charset="0"/>
                <a:cs typeface="Times New Roman" pitchFamily="18" charset="0"/>
                <a:hlinkClick r:id="rId3"/>
              </a:rPr>
              <a:t>http://theinspirationroom.com/daily/print/2008/5/aware-verbal-abuse-fist.jpg</a:t>
            </a:r>
            <a:endParaRPr kumimoji="0" lang="fr-FR" sz="1200" b="1" i="0" u="none" strike="noStrike" cap="none" normalizeH="0" baseline="0" dirty="0" smtClean="0">
              <a:ln>
                <a:noFill/>
              </a:ln>
              <a:effectLst/>
              <a:latin typeface="Century Gothic" pitchFamily="34" charset="0"/>
            </a:endParaRPr>
          </a:p>
        </p:txBody>
      </p:sp>
      <p:pic>
        <p:nvPicPr>
          <p:cNvPr id="1026" name="Picture 2"/>
          <p:cNvPicPr>
            <a:picLocks noChangeAspect="1" noChangeArrowheads="1"/>
          </p:cNvPicPr>
          <p:nvPr/>
        </p:nvPicPr>
        <p:blipFill>
          <a:blip r:embed="rId4" cstate="print"/>
          <a:srcRect/>
          <a:stretch>
            <a:fillRect/>
          </a:stretch>
        </p:blipFill>
        <p:spPr bwMode="auto">
          <a:xfrm>
            <a:off x="4490020" y="3286136"/>
            <a:ext cx="4474468" cy="3373749"/>
          </a:xfrm>
          <a:prstGeom prst="rect">
            <a:avLst/>
          </a:prstGeom>
          <a:noFill/>
          <a:ln w="9525">
            <a:solidFill>
              <a:srgbClr val="C00000"/>
            </a:solidFill>
            <a:miter lim="800000"/>
            <a:headEnd/>
            <a:tailEnd/>
          </a:ln>
        </p:spPr>
      </p:pic>
      <p:sp>
        <p:nvSpPr>
          <p:cNvPr id="6" name="Rectangle 5"/>
          <p:cNvSpPr/>
          <p:nvPr/>
        </p:nvSpPr>
        <p:spPr>
          <a:xfrm>
            <a:off x="2460651" y="4725144"/>
            <a:ext cx="2039341" cy="276999"/>
          </a:xfrm>
          <a:prstGeom prst="rect">
            <a:avLst/>
          </a:prstGeom>
        </p:spPr>
        <p:txBody>
          <a:bodyPr wrap="none">
            <a:spAutoFit/>
          </a:bodyPr>
          <a:lstStyle/>
          <a:p>
            <a:r>
              <a:rPr lang="fr-FR" sz="1200" b="1" dirty="0" smtClean="0">
                <a:solidFill>
                  <a:srgbClr val="00B0F0"/>
                </a:solidFill>
                <a:latin typeface="Century Gothic" pitchFamily="34" charset="0"/>
              </a:rPr>
              <a:t>actualite.nouvelobs.com</a:t>
            </a:r>
            <a:endParaRPr lang="fr-FR" sz="1200" b="1" dirty="0">
              <a:solidFill>
                <a:srgbClr val="00B0F0"/>
              </a:solidFill>
              <a:latin typeface="Century Gothic"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67744" y="1772816"/>
            <a:ext cx="6172200" cy="2053590"/>
          </a:xfrm>
        </p:spPr>
        <p:txBody>
          <a:bodyPr/>
          <a:lstStyle/>
          <a:p>
            <a:r>
              <a:rPr lang="fr-FR" dirty="0" smtClean="0"/>
              <a:t>Séance  3</a:t>
            </a:r>
            <a:endParaRPr lang="fr-FR" dirty="0"/>
          </a:p>
        </p:txBody>
      </p:sp>
      <p:sp>
        <p:nvSpPr>
          <p:cNvPr id="3" name="Espace réservé du texte 2"/>
          <p:cNvSpPr>
            <a:spLocks noGrp="1"/>
          </p:cNvSpPr>
          <p:nvPr>
            <p:ph type="body" idx="1"/>
          </p:nvPr>
        </p:nvSpPr>
        <p:spPr>
          <a:xfrm>
            <a:off x="2339752" y="4365104"/>
            <a:ext cx="6172200" cy="1371600"/>
          </a:xfrm>
        </p:spPr>
        <p:txBody>
          <a:bodyPr/>
          <a:lstStyle/>
          <a:p>
            <a:r>
              <a:rPr lang="fr-FR" dirty="0" smtClean="0"/>
              <a:t>LES DISCOURS POLITIQUES, DES TRIBUNES POUR CONVAINCRE?</a:t>
            </a:r>
            <a:endParaRPr lang="fr-F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pied de page 5"/>
          <p:cNvSpPr>
            <a:spLocks noGrp="1"/>
          </p:cNvSpPr>
          <p:nvPr>
            <p:ph type="ftr" sz="quarter" idx="11"/>
          </p:nvPr>
        </p:nvSpPr>
        <p:spPr>
          <a:xfrm>
            <a:off x="0" y="6400800"/>
            <a:ext cx="2895600" cy="457200"/>
          </a:xfrm>
          <a:noFill/>
        </p:spPr>
        <p:txBody>
          <a:bodyPr anchor="t"/>
          <a:lstStyle/>
          <a:p>
            <a:pPr algn="l" eaLnBrk="0" hangingPunct="0"/>
            <a:r>
              <a:rPr lang="fr-FR" sz="800" b="1">
                <a:latin typeface="Arial" charset="0"/>
              </a:rPr>
              <a:t>MCLOUIS-G.PRIVAT  Réseau LP 2012</a:t>
            </a:r>
          </a:p>
        </p:txBody>
      </p:sp>
      <p:sp>
        <p:nvSpPr>
          <p:cNvPr id="3075" name="Rectangle 1026"/>
          <p:cNvSpPr>
            <a:spLocks noGrp="1" noChangeArrowheads="1"/>
          </p:cNvSpPr>
          <p:nvPr>
            <p:ph type="title" idx="4294967295"/>
          </p:nvPr>
        </p:nvSpPr>
        <p:spPr>
          <a:xfrm>
            <a:off x="467544" y="1196752"/>
            <a:ext cx="7772400" cy="1143000"/>
          </a:xfrm>
          <a:noFill/>
          <a:ln/>
        </p:spPr>
        <p:txBody>
          <a:bodyPr wrap="none" anchor="ctr"/>
          <a:lstStyle/>
          <a:p>
            <a:pPr algn="ctr"/>
            <a:r>
              <a:rPr lang="fr-FR" sz="4000" b="1" dirty="0" smtClean="0">
                <a:solidFill>
                  <a:schemeClr val="tx1"/>
                </a:solidFill>
                <a:latin typeface="Comic Sans MS" pitchFamily="66" charset="0"/>
              </a:rPr>
              <a:t> </a:t>
            </a:r>
            <a:endParaRPr lang="fr-FR" sz="4000" b="1" dirty="0">
              <a:solidFill>
                <a:schemeClr val="tx1"/>
              </a:solidFill>
              <a:latin typeface="Comic Sans MS" pitchFamily="66" charset="0"/>
            </a:endParaRPr>
          </a:p>
        </p:txBody>
      </p:sp>
      <p:sp>
        <p:nvSpPr>
          <p:cNvPr id="3089" name="Text Box 17"/>
          <p:cNvSpPr txBox="1">
            <a:spLocks noChangeArrowheads="1"/>
          </p:cNvSpPr>
          <p:nvPr/>
        </p:nvSpPr>
        <p:spPr bwMode="auto">
          <a:xfrm>
            <a:off x="468313" y="2060575"/>
            <a:ext cx="8032750" cy="457200"/>
          </a:xfrm>
          <a:prstGeom prst="rect">
            <a:avLst/>
          </a:prstGeom>
          <a:noFill/>
          <a:ln w="9525">
            <a:noFill/>
            <a:miter lim="800000"/>
            <a:headEnd/>
            <a:tailEnd/>
          </a:ln>
          <a:effectLst/>
        </p:spPr>
        <p:txBody>
          <a:bodyPr>
            <a:spAutoFit/>
          </a:bodyPr>
          <a:lstStyle/>
          <a:p>
            <a:endParaRPr lang="fr-FR" sz="2400">
              <a:latin typeface="Times New Roman" pitchFamily="18" charset="0"/>
            </a:endParaRPr>
          </a:p>
        </p:txBody>
      </p:sp>
      <p:sp>
        <p:nvSpPr>
          <p:cNvPr id="3091" name="Text Box 19"/>
          <p:cNvSpPr txBox="1">
            <a:spLocks noChangeArrowheads="1"/>
          </p:cNvSpPr>
          <p:nvPr/>
        </p:nvSpPr>
        <p:spPr bwMode="auto">
          <a:xfrm>
            <a:off x="1258888" y="2276475"/>
            <a:ext cx="7272337" cy="2282825"/>
          </a:xfrm>
          <a:prstGeom prst="rect">
            <a:avLst/>
          </a:prstGeom>
          <a:noFill/>
          <a:ln w="9525">
            <a:noFill/>
            <a:miter lim="800000"/>
            <a:headEnd/>
            <a:tailEnd/>
          </a:ln>
          <a:effectLst/>
        </p:spPr>
        <p:txBody>
          <a:bodyPr>
            <a:spAutoFit/>
          </a:bodyPr>
          <a:lstStyle/>
          <a:p>
            <a:pPr>
              <a:spcBef>
                <a:spcPct val="50000"/>
              </a:spcBef>
              <a:buFontTx/>
              <a:buChar char="•"/>
            </a:pPr>
            <a:r>
              <a:rPr lang="fr-FR" sz="2400">
                <a:latin typeface="Times New Roman" pitchFamily="18" charset="0"/>
              </a:rPr>
              <a:t> </a:t>
            </a:r>
            <a:r>
              <a:rPr lang="fr-FR" sz="2400">
                <a:latin typeface="Comic Sans MS" pitchFamily="66" charset="0"/>
              </a:rPr>
              <a:t>«</a:t>
            </a:r>
            <a:r>
              <a:rPr lang="fr-FR" sz="2400" b="1">
                <a:latin typeface="Comic Sans MS" pitchFamily="66" charset="0"/>
              </a:rPr>
              <a:t> </a:t>
            </a:r>
            <a:r>
              <a:rPr lang="fr-FR" sz="2400">
                <a:latin typeface="Comic Sans MS" pitchFamily="66" charset="0"/>
              </a:rPr>
              <a:t>Allocution de François MITTERRAND lors des obsèques de P. Bérégovoy » </a:t>
            </a:r>
          </a:p>
          <a:p>
            <a:pPr>
              <a:spcBef>
                <a:spcPct val="50000"/>
              </a:spcBef>
            </a:pPr>
            <a:r>
              <a:rPr lang="fr-FR" sz="2400" i="1">
                <a:latin typeface="Comic Sans MS" pitchFamily="66" charset="0"/>
              </a:rPr>
              <a:t>(</a:t>
            </a:r>
            <a:r>
              <a:rPr lang="fr-FR" sz="1600" i="1">
                <a:latin typeface="Comic Sans MS" pitchFamily="66" charset="0"/>
              </a:rPr>
              <a:t>Tle PRO Foucher, page 148)</a:t>
            </a:r>
            <a:r>
              <a:rPr lang="fr-FR" sz="2400" i="1">
                <a:latin typeface="Comic Sans MS" pitchFamily="66" charset="0"/>
              </a:rPr>
              <a:t> </a:t>
            </a:r>
          </a:p>
          <a:p>
            <a:pPr>
              <a:spcBef>
                <a:spcPct val="50000"/>
              </a:spcBef>
            </a:pPr>
            <a:r>
              <a:rPr lang="fr-FR" sz="2400" i="1">
                <a:latin typeface="Comic Sans MS" pitchFamily="66" charset="0"/>
              </a:rPr>
              <a:t>. « </a:t>
            </a:r>
            <a:r>
              <a:rPr lang="fr-FR" sz="2400">
                <a:latin typeface="Comic Sans MS" pitchFamily="66" charset="0"/>
              </a:rPr>
              <a:t>Allocution de François Mitterrand » .  (www.ina.fr/video)</a:t>
            </a:r>
            <a:endParaRPr lang="fr-FR" sz="2000">
              <a:latin typeface="Comic Sans MS" pitchFamily="66" charset="0"/>
            </a:endParaRPr>
          </a:p>
        </p:txBody>
      </p:sp>
      <p:sp>
        <p:nvSpPr>
          <p:cNvPr id="6" name="Titre 1"/>
          <p:cNvSpPr txBox="1">
            <a:spLocks/>
          </p:cNvSpPr>
          <p:nvPr/>
        </p:nvSpPr>
        <p:spPr>
          <a:xfrm>
            <a:off x="899592" y="634678"/>
            <a:ext cx="7467600" cy="634082"/>
          </a:xfrm>
          <a:prstGeom prst="rect">
            <a:avLst/>
          </a:prstGeom>
          <a:solidFill>
            <a:schemeClr val="accent3">
              <a:lumMod val="20000"/>
              <a:lumOff val="80000"/>
            </a:schemeClr>
          </a:solidFill>
          <a:ln>
            <a:solidFill>
              <a:schemeClr val="accent3"/>
            </a:solidFill>
          </a:ln>
        </p:spPr>
        <p:txBody>
          <a:bodyPr/>
          <a:lstStyle/>
          <a:p>
            <a:pPr lvl="0" algn="ctr">
              <a:spcBef>
                <a:spcPct val="0"/>
              </a:spcBef>
            </a:pPr>
            <a:r>
              <a:rPr lang="fr-FR" sz="3000" cap="small" dirty="0" smtClean="0">
                <a:solidFill>
                  <a:schemeClr val="accent1">
                    <a:lumMod val="75000"/>
                  </a:schemeClr>
                </a:solidFill>
                <a:latin typeface="+mj-lt"/>
                <a:ea typeface="+mj-ea"/>
                <a:cs typeface="+mj-cs"/>
              </a:rPr>
              <a:t>Texte1</a:t>
            </a:r>
            <a:r>
              <a:rPr lang="fr-FR" sz="3200" b="1" dirty="0" smtClean="0">
                <a:latin typeface="Comic Sans MS" pitchFamily="66" charset="0"/>
              </a:rPr>
              <a:t> </a:t>
            </a:r>
            <a:endParaRPr kumimoji="0" lang="fr-FR" sz="3000" b="0" i="0" u="none" strike="noStrike" kern="1200" cap="small" spc="0" normalizeH="0" baseline="0" noProof="0" dirty="0">
              <a:ln>
                <a:noFill/>
              </a:ln>
              <a:solidFill>
                <a:schemeClr val="accent1">
                  <a:lumMod val="75000"/>
                </a:schemeClr>
              </a:solidFill>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fr-FR" sz="1800" b="1" i="1">
                <a:solidFill>
                  <a:schemeClr val="tx1"/>
                </a:solidFill>
              </a:rPr>
              <a:t>Allocution du président François Mitterrand lors des obsèques de Pierre Bérégovoy ,ancien Premier ministre ,qui s’est suicidé.</a:t>
            </a:r>
          </a:p>
        </p:txBody>
      </p:sp>
      <p:sp>
        <p:nvSpPr>
          <p:cNvPr id="118787" name="Rectangle 3"/>
          <p:cNvSpPr>
            <a:spLocks noGrp="1" noChangeArrowheads="1"/>
          </p:cNvSpPr>
          <p:nvPr>
            <p:ph type="body" idx="1"/>
          </p:nvPr>
        </p:nvSpPr>
        <p:spPr>
          <a:noFill/>
        </p:spPr>
        <p:txBody>
          <a:bodyPr>
            <a:normAutofit lnSpcReduction="10000"/>
          </a:bodyPr>
          <a:lstStyle/>
          <a:p>
            <a:pPr algn="just">
              <a:lnSpc>
                <a:spcPct val="80000"/>
              </a:lnSpc>
              <a:buFont typeface="Wingdings" pitchFamily="2" charset="2"/>
              <a:buNone/>
            </a:pPr>
            <a:r>
              <a:rPr lang="fr-FR" sz="1800"/>
              <a:t>    </a:t>
            </a:r>
            <a:r>
              <a:rPr lang="fr-FR" sz="1800">
                <a:solidFill>
                  <a:schemeClr val="folHlink"/>
                </a:solidFill>
              </a:rPr>
              <a:t>«</a:t>
            </a:r>
            <a:r>
              <a:rPr lang="fr-FR" sz="1800"/>
              <a:t>  Je parle au nom de la France , lorsque j’exprime ici le chagrin que nous cause la mort d’un homme dont chacun savait ou percevait la qualité rare faite de courage,de désintéressement ,de dévouement au bien public.</a:t>
            </a:r>
          </a:p>
          <a:p>
            <a:pPr algn="just">
              <a:lnSpc>
                <a:spcPct val="80000"/>
              </a:lnSpc>
            </a:pPr>
            <a:endParaRPr lang="fr-FR" sz="1800"/>
          </a:p>
          <a:p>
            <a:pPr algn="just">
              <a:lnSpc>
                <a:spcPct val="80000"/>
              </a:lnSpc>
              <a:buFont typeface="Wingdings" pitchFamily="2" charset="2"/>
              <a:buNone/>
            </a:pPr>
            <a:r>
              <a:rPr lang="fr-FR" sz="1800"/>
              <a:t>      Je parle au nom de la France , lorsque je dis devant son cercueil qu’avec Pierre Bérégovoy elle a perdu l’un de ses meilleurs serviteurs et , qu’elle en prend conscience sous le choc d’un drame où se mêlent grandeur  et désespoir , la grandeur de celui qui choisit son destin, le désespoir de celui qui souffre d’injustice à n’en pouvoir se plaindre , à n’en pouvoir crier .(…) .</a:t>
            </a:r>
          </a:p>
          <a:p>
            <a:pPr algn="just">
              <a:lnSpc>
                <a:spcPct val="80000"/>
              </a:lnSpc>
            </a:pPr>
            <a:endParaRPr lang="fr-FR" sz="1800"/>
          </a:p>
          <a:p>
            <a:pPr algn="just">
              <a:lnSpc>
                <a:spcPct val="80000"/>
              </a:lnSpc>
              <a:buFont typeface="Wingdings" pitchFamily="2" charset="2"/>
              <a:buNone/>
            </a:pPr>
            <a:r>
              <a:rPr lang="fr-FR" sz="1800"/>
              <a:t>     Toutes les explications du monde ne justifieront pas que l’on ait pu livrer aux chiens  * l’honneur d’un homme et finalement sa vie au prix d’un double manquement de ses accusateurs aux lois fondamentales de notre République, celles qui protègent la dignité et la liberté de chacun d’entre nous . »</a:t>
            </a:r>
          </a:p>
          <a:p>
            <a:pPr algn="just">
              <a:lnSpc>
                <a:spcPct val="80000"/>
              </a:lnSpc>
              <a:buFont typeface="Wingdings" pitchFamily="2" charset="2"/>
              <a:buNone/>
            </a:pPr>
            <a:endParaRPr lang="fr-FR" sz="1800"/>
          </a:p>
          <a:p>
            <a:pPr algn="just">
              <a:lnSpc>
                <a:spcPct val="80000"/>
              </a:lnSpc>
              <a:buFont typeface="Wingdings" pitchFamily="2" charset="2"/>
              <a:buNone/>
            </a:pPr>
            <a:r>
              <a:rPr lang="fr-FR" sz="1800"/>
              <a:t>* </a:t>
            </a:r>
            <a:r>
              <a:rPr lang="fr-FR" sz="1400" i="1"/>
              <a:t>F. Mitterrand vise ici les journalistes</a:t>
            </a:r>
            <a:r>
              <a:rPr lang="fr-FR" sz="1800"/>
              <a:t>							</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LLOCUTION DE MITTERRAND Obsèques de Bérégovoy.wmv">
            <a:hlinkClick r:id="" action="ppaction://media"/>
          </p:cNvPr>
          <p:cNvPicPr>
            <a:picLocks noGrp="1" noRot="1" noChangeAspect="1"/>
          </p:cNvPicPr>
          <p:nvPr>
            <p:ph sz="quarter" idx="1"/>
            <a:videoFile r:link="rId1"/>
          </p:nvPr>
        </p:nvPicPr>
        <p:blipFill>
          <a:blip r:embed="rId3" cstate="print"/>
          <a:stretch>
            <a:fillRect/>
          </a:stretch>
        </p:blipFill>
        <p:spPr>
          <a:xfrm>
            <a:off x="1331640" y="1700808"/>
            <a:ext cx="5472608" cy="4130270"/>
          </a:xfrm>
          <a:prstGeom prst="rect">
            <a:avLst/>
          </a:prstGeom>
        </p:spPr>
      </p:pic>
      <p:sp>
        <p:nvSpPr>
          <p:cNvPr id="5" name="Rectangle 2"/>
          <p:cNvSpPr>
            <a:spLocks noGrp="1" noChangeArrowheads="1"/>
          </p:cNvSpPr>
          <p:nvPr>
            <p:ph type="title"/>
          </p:nvPr>
        </p:nvSpPr>
        <p:spPr/>
        <p:txBody>
          <a:bodyPr/>
          <a:lstStyle/>
          <a:p>
            <a:r>
              <a:rPr lang="fr-FR" sz="2000" b="1" i="1" dirty="0">
                <a:solidFill>
                  <a:schemeClr val="tx1"/>
                </a:solidFill>
              </a:rPr>
              <a:t>Allocution du président François Mitterrand lors des obsèques de Pierre Bérégovoy ,ancien Premier ministre ,qui s’est suicidé.</a:t>
            </a:r>
          </a:p>
        </p:txBody>
      </p:sp>
      <p:sp>
        <p:nvSpPr>
          <p:cNvPr id="6" name="ZoneTexte 5"/>
          <p:cNvSpPr txBox="1"/>
          <p:nvPr/>
        </p:nvSpPr>
        <p:spPr>
          <a:xfrm>
            <a:off x="5436096" y="6309320"/>
            <a:ext cx="3096344" cy="369332"/>
          </a:xfrm>
          <a:prstGeom prst="rect">
            <a:avLst/>
          </a:prstGeom>
          <a:noFill/>
          <a:ln>
            <a:solidFill>
              <a:schemeClr val="accent1"/>
            </a:solidFill>
          </a:ln>
        </p:spPr>
        <p:txBody>
          <a:bodyPr wrap="square" rtlCol="0">
            <a:spAutoFit/>
          </a:bodyPr>
          <a:lstStyle/>
          <a:p>
            <a:r>
              <a:rPr lang="fr-FR" dirty="0" smtClean="0"/>
              <a:t>Source : </a:t>
            </a:r>
            <a:r>
              <a:rPr lang="fr-FR" dirty="0" smtClean="0">
                <a:hlinkClick r:id="rId4"/>
              </a:rPr>
              <a:t>www.ina.fr/vidéo</a:t>
            </a:r>
            <a:endParaRPr lang="fr-FR"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467544" y="404664"/>
            <a:ext cx="8136904" cy="1008112"/>
          </a:xfrm>
          <a:solidFill>
            <a:schemeClr val="accent3">
              <a:lumMod val="40000"/>
              <a:lumOff val="60000"/>
            </a:schemeClr>
          </a:solidFill>
          <a:ln>
            <a:solidFill>
              <a:schemeClr val="accent3"/>
            </a:solidFill>
          </a:ln>
        </p:spPr>
        <p:txBody>
          <a:bodyPr>
            <a:normAutofit fontScale="90000"/>
          </a:bodyPr>
          <a:lstStyle/>
          <a:p>
            <a:r>
              <a:rPr lang="fr-FR" sz="1600" b="1" dirty="0">
                <a:latin typeface="+mn-lt"/>
              </a:rPr>
              <a:t>GROUPE 1</a:t>
            </a:r>
            <a:r>
              <a:rPr lang="fr-FR" sz="3800" b="1" dirty="0">
                <a:latin typeface="+mn-lt"/>
              </a:rPr>
              <a:t> ACTIVITES </a:t>
            </a:r>
            <a:br>
              <a:rPr lang="fr-FR" sz="3800" b="1" dirty="0">
                <a:latin typeface="+mn-lt"/>
              </a:rPr>
            </a:br>
            <a:r>
              <a:rPr lang="fr-FR" sz="1600" b="1" dirty="0">
                <a:solidFill>
                  <a:schemeClr val="tx1"/>
                </a:solidFill>
                <a:latin typeface="+mn-lt"/>
              </a:rPr>
              <a:t>« Allocution de François MITTERRAND lors des obsèques de P. </a:t>
            </a:r>
            <a:r>
              <a:rPr lang="fr-FR" sz="1600" b="1" dirty="0" smtClean="0">
                <a:solidFill>
                  <a:schemeClr val="tx1"/>
                </a:solidFill>
                <a:latin typeface="+mn-lt"/>
              </a:rPr>
              <a:t>Bérégovoy» + </a:t>
            </a:r>
            <a:r>
              <a:rPr lang="fr-FR" sz="1600" b="1" dirty="0">
                <a:solidFill>
                  <a:schemeClr val="tx1"/>
                </a:solidFill>
                <a:latin typeface="+mn-lt"/>
              </a:rPr>
              <a:t>vidéo</a:t>
            </a:r>
            <a:r>
              <a:rPr lang="fr-FR" sz="1600" dirty="0">
                <a:latin typeface="+mn-lt"/>
              </a:rPr>
              <a:t/>
            </a:r>
            <a:br>
              <a:rPr lang="fr-FR" sz="1600" dirty="0">
                <a:latin typeface="+mn-lt"/>
              </a:rPr>
            </a:br>
            <a:endParaRPr lang="fr-FR" sz="1600" dirty="0">
              <a:latin typeface="+mn-lt"/>
            </a:endParaRPr>
          </a:p>
        </p:txBody>
      </p:sp>
      <p:sp>
        <p:nvSpPr>
          <p:cNvPr id="129027" name="Rectangle 3"/>
          <p:cNvSpPr>
            <a:spLocks noGrp="1" noChangeArrowheads="1"/>
          </p:cNvSpPr>
          <p:nvPr>
            <p:ph type="body" idx="1"/>
          </p:nvPr>
        </p:nvSpPr>
        <p:spPr>
          <a:xfrm>
            <a:off x="395536" y="1772816"/>
            <a:ext cx="8229600" cy="4492625"/>
          </a:xfrm>
        </p:spPr>
        <p:txBody>
          <a:bodyPr>
            <a:normAutofit fontScale="92500" lnSpcReduction="10000"/>
          </a:bodyPr>
          <a:lstStyle/>
          <a:p>
            <a:pPr>
              <a:lnSpc>
                <a:spcPct val="80000"/>
              </a:lnSpc>
              <a:buFont typeface="Wingdings" pitchFamily="2" charset="2"/>
              <a:buNone/>
            </a:pPr>
            <a:r>
              <a:rPr lang="fr-FR" sz="1400" b="1" u="sng" dirty="0"/>
              <a:t>1 la situation de communication :caractériser le lieu et le moment de la parole</a:t>
            </a:r>
            <a:r>
              <a:rPr lang="fr-FR" sz="1400" dirty="0"/>
              <a:t> :</a:t>
            </a:r>
          </a:p>
          <a:p>
            <a:pPr>
              <a:lnSpc>
                <a:spcPct val="80000"/>
              </a:lnSpc>
              <a:buFont typeface="Wingdings" pitchFamily="2" charset="2"/>
              <a:buNone/>
            </a:pPr>
            <a:r>
              <a:rPr lang="fr-FR" sz="1400" dirty="0"/>
              <a:t>Activités 1 </a:t>
            </a:r>
          </a:p>
          <a:p>
            <a:pPr>
              <a:lnSpc>
                <a:spcPct val="80000"/>
              </a:lnSpc>
            </a:pPr>
            <a:r>
              <a:rPr lang="fr-FR" sz="1400" dirty="0"/>
              <a:t>Lecture du document 1 (texte et vidéo); les mettre en relation .et répondre à la première question .</a:t>
            </a:r>
          </a:p>
          <a:p>
            <a:pPr>
              <a:lnSpc>
                <a:spcPct val="80000"/>
              </a:lnSpc>
            </a:pPr>
            <a:endParaRPr lang="fr-FR" sz="1400" dirty="0"/>
          </a:p>
          <a:p>
            <a:pPr>
              <a:lnSpc>
                <a:spcPct val="80000"/>
              </a:lnSpc>
              <a:buFont typeface="Wingdings" pitchFamily="2" charset="2"/>
              <a:buNone/>
            </a:pPr>
            <a:r>
              <a:rPr lang="fr-FR" sz="1400" b="1" u="sng" dirty="0"/>
              <a:t>2  La rhétorique et la mise en scène :identifier  et analyser les effets de soulignement et d’effacement dans le discours écrit/vidéo</a:t>
            </a:r>
            <a:r>
              <a:rPr lang="fr-FR" sz="1400" b="1" dirty="0"/>
              <a:t> </a:t>
            </a:r>
          </a:p>
          <a:p>
            <a:pPr>
              <a:lnSpc>
                <a:spcPct val="80000"/>
              </a:lnSpc>
              <a:buFont typeface="Wingdings" pitchFamily="2" charset="2"/>
              <a:buNone/>
            </a:pPr>
            <a:r>
              <a:rPr lang="fr-FR" sz="1400" dirty="0"/>
              <a:t>Activités 2 </a:t>
            </a:r>
          </a:p>
          <a:p>
            <a:pPr>
              <a:lnSpc>
                <a:spcPct val="80000"/>
              </a:lnSpc>
            </a:pPr>
            <a:r>
              <a:rPr lang="fr-FR" sz="1400" dirty="0"/>
              <a:t>Répondre aux questions  2 et 3.</a:t>
            </a:r>
          </a:p>
          <a:p>
            <a:pPr>
              <a:lnSpc>
                <a:spcPct val="80000"/>
              </a:lnSpc>
              <a:buFont typeface="Wingdings" pitchFamily="2" charset="2"/>
              <a:buNone/>
            </a:pPr>
            <a:r>
              <a:rPr lang="fr-FR" sz="1400" dirty="0"/>
              <a:t>Activités 3</a:t>
            </a:r>
          </a:p>
          <a:p>
            <a:pPr>
              <a:lnSpc>
                <a:spcPct val="80000"/>
              </a:lnSpc>
            </a:pPr>
            <a:r>
              <a:rPr lang="fr-FR" sz="1400" b="1" u="sng" dirty="0"/>
              <a:t>L’énonciation </a:t>
            </a:r>
            <a:r>
              <a:rPr lang="fr-FR" sz="1400" dirty="0"/>
              <a:t>Répondre à la question 4 .</a:t>
            </a:r>
          </a:p>
          <a:p>
            <a:pPr>
              <a:lnSpc>
                <a:spcPct val="80000"/>
              </a:lnSpc>
            </a:pPr>
            <a:r>
              <a:rPr lang="fr-FR" sz="1400" b="1" u="sng" dirty="0"/>
              <a:t>Les figures de style</a:t>
            </a:r>
            <a:r>
              <a:rPr lang="fr-FR" sz="1400" b="1" dirty="0"/>
              <a:t> </a:t>
            </a:r>
          </a:p>
          <a:p>
            <a:pPr>
              <a:lnSpc>
                <a:spcPct val="80000"/>
              </a:lnSpc>
              <a:buFont typeface="Wingdings" pitchFamily="2" charset="2"/>
              <a:buNone/>
            </a:pPr>
            <a:r>
              <a:rPr lang="fr-FR" sz="1400" dirty="0"/>
              <a:t>Activités 4</a:t>
            </a:r>
          </a:p>
          <a:p>
            <a:pPr>
              <a:lnSpc>
                <a:spcPct val="80000"/>
              </a:lnSpc>
            </a:pPr>
            <a:r>
              <a:rPr lang="fr-FR" sz="1400" dirty="0"/>
              <a:t>Répondre à la question 5 .</a:t>
            </a:r>
          </a:p>
          <a:p>
            <a:pPr>
              <a:lnSpc>
                <a:spcPct val="80000"/>
              </a:lnSpc>
            </a:pPr>
            <a:endParaRPr lang="fr-FR" sz="1400" dirty="0"/>
          </a:p>
          <a:p>
            <a:pPr>
              <a:lnSpc>
                <a:spcPct val="80000"/>
              </a:lnSpc>
              <a:buFont typeface="Wingdings" pitchFamily="2" charset="2"/>
              <a:buNone/>
            </a:pPr>
            <a:r>
              <a:rPr lang="fr-FR" sz="1400" b="1" u="sng" dirty="0"/>
              <a:t>5 Interprétation</a:t>
            </a:r>
            <a:r>
              <a:rPr lang="fr-FR" sz="1400" dirty="0"/>
              <a:t> </a:t>
            </a:r>
          </a:p>
          <a:p>
            <a:pPr>
              <a:lnSpc>
                <a:spcPct val="80000"/>
              </a:lnSpc>
              <a:buFont typeface="Wingdings" pitchFamily="2" charset="2"/>
              <a:buNone/>
            </a:pPr>
            <a:r>
              <a:rPr lang="fr-FR" sz="1400" dirty="0"/>
              <a:t>Activités 5</a:t>
            </a:r>
          </a:p>
          <a:p>
            <a:pPr>
              <a:lnSpc>
                <a:spcPct val="80000"/>
              </a:lnSpc>
            </a:pPr>
            <a:r>
              <a:rPr lang="fr-FR" sz="1400" dirty="0"/>
              <a:t>Répondre à la question 6</a:t>
            </a:r>
          </a:p>
          <a:p>
            <a:pPr>
              <a:lnSpc>
                <a:spcPct val="80000"/>
              </a:lnSpc>
              <a:buFont typeface="Wingdings" pitchFamily="2" charset="2"/>
              <a:buNone/>
            </a:pPr>
            <a:r>
              <a:rPr lang="fr-FR" sz="1400" b="1" u="sng" dirty="0"/>
              <a:t>6 Synthèse</a:t>
            </a:r>
            <a:r>
              <a:rPr lang="fr-FR" sz="1400" u="sng" dirty="0"/>
              <a:t> </a:t>
            </a:r>
          </a:p>
          <a:p>
            <a:pPr>
              <a:lnSpc>
                <a:spcPct val="80000"/>
              </a:lnSpc>
              <a:buFont typeface="Wingdings" pitchFamily="2" charset="2"/>
              <a:buNone/>
            </a:pPr>
            <a:r>
              <a:rPr lang="fr-FR" sz="1400" dirty="0"/>
              <a:t>Activités 6</a:t>
            </a:r>
          </a:p>
          <a:p>
            <a:pPr>
              <a:lnSpc>
                <a:spcPct val="80000"/>
              </a:lnSpc>
            </a:pPr>
            <a:r>
              <a:rPr lang="fr-FR" sz="1400" dirty="0"/>
              <a:t>Compléter le tableau à l’aide des analyses précédentes .</a:t>
            </a:r>
          </a:p>
          <a:p>
            <a:pPr>
              <a:lnSpc>
                <a:spcPct val="80000"/>
              </a:lnSpc>
              <a:buFont typeface="Wingdings" pitchFamily="2" charset="2"/>
              <a:buNone/>
            </a:pPr>
            <a:endParaRPr lang="fr-FR" sz="1400" dirty="0"/>
          </a:p>
          <a:p>
            <a:pPr>
              <a:lnSpc>
                <a:spcPct val="80000"/>
              </a:lnSpc>
              <a:buFont typeface="Wingdings" pitchFamily="2" charset="2"/>
              <a:buNone/>
            </a:pPr>
            <a:endParaRPr lang="fr-FR" sz="1400" b="1"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a:xfrm>
            <a:off x="539552" y="476672"/>
            <a:ext cx="7848600" cy="719609"/>
          </a:xfrm>
          <a:solidFill>
            <a:schemeClr val="accent3">
              <a:lumMod val="40000"/>
              <a:lumOff val="60000"/>
            </a:schemeClr>
          </a:solidFill>
          <a:ln>
            <a:solidFill>
              <a:schemeClr val="accent3"/>
            </a:solidFill>
          </a:ln>
        </p:spPr>
        <p:txBody>
          <a:bodyPr>
            <a:normAutofit fontScale="90000"/>
          </a:bodyPr>
          <a:lstStyle/>
          <a:p>
            <a:r>
              <a:rPr lang="fr-FR" sz="4600" b="1" dirty="0">
                <a:solidFill>
                  <a:schemeClr val="accent1"/>
                </a:solidFill>
                <a:latin typeface="+mn-lt"/>
              </a:rPr>
              <a:t>   </a:t>
            </a:r>
            <a:r>
              <a:rPr lang="fr-FR" sz="3600" b="1" dirty="0">
                <a:solidFill>
                  <a:schemeClr val="accent2"/>
                </a:solidFill>
                <a:latin typeface="+mn-lt"/>
              </a:rPr>
              <a:t>Texte 1/vidéo: questions</a:t>
            </a:r>
          </a:p>
        </p:txBody>
      </p:sp>
      <p:sp>
        <p:nvSpPr>
          <p:cNvPr id="47107" name="Rectangle 3"/>
          <p:cNvSpPr>
            <a:spLocks noGrp="1" noChangeArrowheads="1"/>
          </p:cNvSpPr>
          <p:nvPr>
            <p:ph type="body" idx="4294967295"/>
          </p:nvPr>
        </p:nvSpPr>
        <p:spPr>
          <a:xfrm>
            <a:off x="539750" y="1412875"/>
            <a:ext cx="7920038" cy="4537075"/>
          </a:xfrm>
          <a:noFill/>
          <a:ln/>
        </p:spPr>
        <p:txBody>
          <a:bodyPr/>
          <a:lstStyle/>
          <a:p>
            <a:pPr marL="400050" indent="-400050">
              <a:lnSpc>
                <a:spcPct val="80000"/>
              </a:lnSpc>
              <a:buFont typeface="Wingdings" pitchFamily="2" charset="2"/>
              <a:buNone/>
            </a:pPr>
            <a:r>
              <a:rPr lang="fr-FR" sz="1800" dirty="0">
                <a:latin typeface="Comic Sans MS" pitchFamily="66" charset="0"/>
              </a:rPr>
              <a:t>1 .Dans quel contexte cette allocution est –elle </a:t>
            </a:r>
            <a:r>
              <a:rPr lang="fr-FR" sz="1800" dirty="0" err="1">
                <a:latin typeface="Comic Sans MS" pitchFamily="66" charset="0"/>
              </a:rPr>
              <a:t>prononcée?Relevez</a:t>
            </a:r>
            <a:r>
              <a:rPr lang="fr-FR" sz="1800" dirty="0">
                <a:latin typeface="Comic Sans MS" pitchFamily="66" charset="0"/>
              </a:rPr>
              <a:t> les termes et expressions qui le montrent.</a:t>
            </a:r>
          </a:p>
          <a:p>
            <a:pPr marL="400050" indent="-400050">
              <a:lnSpc>
                <a:spcPct val="80000"/>
              </a:lnSpc>
              <a:buFont typeface="Wingdings" pitchFamily="2" charset="2"/>
              <a:buNone/>
            </a:pPr>
            <a:r>
              <a:rPr lang="fr-FR" sz="1800" dirty="0">
                <a:latin typeface="Comic Sans MS" pitchFamily="66" charset="0"/>
              </a:rPr>
              <a:t> </a:t>
            </a:r>
          </a:p>
          <a:p>
            <a:pPr marL="400050" indent="-400050">
              <a:lnSpc>
                <a:spcPct val="80000"/>
              </a:lnSpc>
              <a:buFont typeface="Wingdings" pitchFamily="2" charset="2"/>
              <a:buNone/>
            </a:pPr>
            <a:r>
              <a:rPr lang="fr-FR" sz="1800" dirty="0">
                <a:latin typeface="Comic Sans MS" pitchFamily="66" charset="0"/>
              </a:rPr>
              <a:t>2 .Surlignez de couleurs différentes  les procédés utilisés par</a:t>
            </a:r>
          </a:p>
          <a:p>
            <a:pPr marL="400050" indent="-400050">
              <a:lnSpc>
                <a:spcPct val="80000"/>
              </a:lnSpc>
              <a:buFont typeface="Wingdings" pitchFamily="2" charset="2"/>
              <a:buNone/>
            </a:pPr>
            <a:r>
              <a:rPr lang="fr-FR" sz="1800" dirty="0">
                <a:latin typeface="Comic Sans MS" pitchFamily="66" charset="0"/>
              </a:rPr>
              <a:t>    F .Mitterrand . Nommez ces procédés(les reporter dans le tableau en respectant les couleurs utilisées). Analysez-les. </a:t>
            </a:r>
          </a:p>
          <a:p>
            <a:pPr marL="400050" indent="-400050">
              <a:lnSpc>
                <a:spcPct val="80000"/>
              </a:lnSpc>
              <a:buFont typeface="Wingdings" pitchFamily="2" charset="2"/>
              <a:buNone/>
            </a:pPr>
            <a:r>
              <a:rPr lang="fr-FR" sz="1800" dirty="0">
                <a:latin typeface="Comic Sans MS" pitchFamily="66" charset="0"/>
              </a:rPr>
              <a:t>    Document vidéo : relevez et analysez le débit , le volume ,le ton et  la gestuelle de F. Mitterrand.</a:t>
            </a:r>
          </a:p>
          <a:p>
            <a:pPr marL="400050" indent="-400050">
              <a:lnSpc>
                <a:spcPct val="80000"/>
              </a:lnSpc>
              <a:buFont typeface="Wingdings" pitchFamily="2" charset="2"/>
              <a:buNone/>
            </a:pPr>
            <a:endParaRPr lang="fr-FR" sz="1800" dirty="0">
              <a:latin typeface="Comic Sans MS" pitchFamily="66" charset="0"/>
            </a:endParaRPr>
          </a:p>
          <a:p>
            <a:pPr marL="400050" indent="-400050">
              <a:lnSpc>
                <a:spcPct val="80000"/>
              </a:lnSpc>
              <a:buFont typeface="Wingdings" pitchFamily="2" charset="2"/>
              <a:buNone/>
            </a:pPr>
            <a:r>
              <a:rPr lang="fr-FR" sz="1800" dirty="0">
                <a:latin typeface="Comic Sans MS" pitchFamily="66" charset="0"/>
              </a:rPr>
              <a:t> 4. Relevez les pronoms personnels utilisés. Qu’en déduisez-vous?</a:t>
            </a:r>
          </a:p>
          <a:p>
            <a:pPr marL="400050" indent="-400050">
              <a:lnSpc>
                <a:spcPct val="80000"/>
              </a:lnSpc>
              <a:buFont typeface="Wingdings" pitchFamily="2" charset="2"/>
              <a:buNone/>
            </a:pPr>
            <a:endParaRPr lang="fr-FR" sz="1800" dirty="0">
              <a:latin typeface="Comic Sans MS" pitchFamily="66" charset="0"/>
            </a:endParaRPr>
          </a:p>
          <a:p>
            <a:pPr marL="400050" indent="-400050">
              <a:lnSpc>
                <a:spcPct val="80000"/>
              </a:lnSpc>
              <a:buFont typeface="Wingdings" pitchFamily="2" charset="2"/>
              <a:buNone/>
            </a:pPr>
            <a:r>
              <a:rPr lang="fr-FR" sz="1800" dirty="0">
                <a:latin typeface="Comic Sans MS" pitchFamily="66" charset="0"/>
              </a:rPr>
              <a:t> 5. Une image est particulièrement forte : identifiez-la et analysez-la. </a:t>
            </a:r>
          </a:p>
          <a:p>
            <a:pPr marL="400050" indent="-400050">
              <a:lnSpc>
                <a:spcPct val="80000"/>
              </a:lnSpc>
              <a:buFont typeface="Wingdings" pitchFamily="2" charset="2"/>
              <a:buNone/>
            </a:pPr>
            <a:endParaRPr lang="fr-FR" sz="1800" dirty="0">
              <a:latin typeface="Comic Sans MS" pitchFamily="66" charset="0"/>
            </a:endParaRPr>
          </a:p>
          <a:p>
            <a:pPr marL="400050" indent="-400050">
              <a:lnSpc>
                <a:spcPct val="80000"/>
              </a:lnSpc>
              <a:buFont typeface="Wingdings" pitchFamily="2" charset="2"/>
              <a:buNone/>
            </a:pPr>
            <a:r>
              <a:rPr lang="fr-FR" sz="1800" dirty="0">
                <a:latin typeface="Comic Sans MS" pitchFamily="66" charset="0"/>
              </a:rPr>
              <a:t> 6 .Quels sont les effets recherchés par </a:t>
            </a:r>
            <a:r>
              <a:rPr lang="fr-FR" sz="1800" dirty="0" err="1">
                <a:latin typeface="Comic Sans MS" pitchFamily="66" charset="0"/>
              </a:rPr>
              <a:t>F.Mitterrand</a:t>
            </a:r>
            <a:r>
              <a:rPr lang="fr-FR" sz="1800" dirty="0">
                <a:latin typeface="Comic Sans MS" pitchFamily="66" charset="0"/>
              </a:rPr>
              <a:t> ?</a:t>
            </a:r>
          </a:p>
          <a:p>
            <a:pPr marL="400050" indent="-400050">
              <a:lnSpc>
                <a:spcPct val="80000"/>
              </a:lnSpc>
              <a:buFont typeface="Wingdings" pitchFamily="2" charset="2"/>
              <a:buNone/>
            </a:pPr>
            <a:endParaRPr lang="fr-FR" sz="1800" dirty="0">
              <a:latin typeface="Comic Sans MS" pitchFamily="66" charset="0"/>
            </a:endParaRPr>
          </a:p>
          <a:p>
            <a:pPr marL="400050" indent="-400050">
              <a:lnSpc>
                <a:spcPct val="80000"/>
              </a:lnSpc>
              <a:buFont typeface="Wingdings" pitchFamily="2" charset="2"/>
              <a:buNone/>
            </a:pPr>
            <a:r>
              <a:rPr lang="fr-FR" sz="1800" dirty="0">
                <a:latin typeface="Comic Sans MS" pitchFamily="66" charset="0"/>
              </a:rPr>
              <a:t> 7 . Complétez le tableau 1.</a:t>
            </a:r>
          </a:p>
          <a:p>
            <a:pPr marL="400050" indent="-400050">
              <a:lnSpc>
                <a:spcPct val="80000"/>
              </a:lnSpc>
              <a:buFont typeface="Wingdings" pitchFamily="2" charset="2"/>
              <a:buNone/>
            </a:pPr>
            <a:endParaRPr lang="fr-FR" sz="1800" dirty="0">
              <a:latin typeface="Comic Sans MS" pitchFamily="66"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68313" y="404664"/>
            <a:ext cx="8135937" cy="432842"/>
          </a:xfrm>
          <a:solidFill>
            <a:schemeClr val="accent3">
              <a:lumMod val="40000"/>
              <a:lumOff val="60000"/>
            </a:schemeClr>
          </a:solidFill>
          <a:ln>
            <a:solidFill>
              <a:schemeClr val="accent3"/>
            </a:solidFill>
          </a:ln>
        </p:spPr>
        <p:txBody>
          <a:bodyPr>
            <a:normAutofit fontScale="90000"/>
          </a:bodyPr>
          <a:lstStyle/>
          <a:p>
            <a:r>
              <a:rPr lang="fr-FR" sz="2400" dirty="0">
                <a:solidFill>
                  <a:schemeClr val="accent2"/>
                </a:solidFill>
                <a:latin typeface="+mn-lt"/>
              </a:rPr>
              <a:t>T1</a:t>
            </a:r>
            <a:r>
              <a:rPr lang="fr-FR" sz="2800" b="1" dirty="0">
                <a:solidFill>
                  <a:schemeClr val="accent2"/>
                </a:solidFill>
                <a:latin typeface="+mn-lt"/>
              </a:rPr>
              <a:t>Orateur</a:t>
            </a:r>
            <a:r>
              <a:rPr lang="fr-FR" sz="2800" b="1" dirty="0" smtClean="0">
                <a:solidFill>
                  <a:schemeClr val="accent2"/>
                </a:solidFill>
                <a:latin typeface="+mn-lt"/>
              </a:rPr>
              <a:t>, parole </a:t>
            </a:r>
            <a:r>
              <a:rPr lang="fr-FR" sz="2800" b="1" dirty="0">
                <a:solidFill>
                  <a:schemeClr val="accent2"/>
                </a:solidFill>
                <a:latin typeface="+mn-lt"/>
              </a:rPr>
              <a:t>politique</a:t>
            </a:r>
            <a:r>
              <a:rPr lang="fr-FR" sz="2800" b="1" dirty="0" smtClean="0">
                <a:solidFill>
                  <a:schemeClr val="accent2"/>
                </a:solidFill>
                <a:latin typeface="+mn-lt"/>
              </a:rPr>
              <a:t>, mise </a:t>
            </a:r>
            <a:r>
              <a:rPr lang="fr-FR" sz="2800" b="1" dirty="0">
                <a:solidFill>
                  <a:schemeClr val="accent2"/>
                </a:solidFill>
                <a:latin typeface="+mn-lt"/>
              </a:rPr>
              <a:t>en Spectacle</a:t>
            </a:r>
          </a:p>
        </p:txBody>
      </p:sp>
      <p:graphicFrame>
        <p:nvGraphicFramePr>
          <p:cNvPr id="50607" name="Group 431"/>
          <p:cNvGraphicFramePr>
            <a:graphicFrameLocks noGrp="1"/>
          </p:cNvGraphicFramePr>
          <p:nvPr/>
        </p:nvGraphicFramePr>
        <p:xfrm>
          <a:off x="539552" y="1196752"/>
          <a:ext cx="7848600" cy="4306888"/>
        </p:xfrm>
        <a:graphic>
          <a:graphicData uri="http://schemas.openxmlformats.org/drawingml/2006/table">
            <a:tbl>
              <a:tblPr/>
              <a:tblGrid>
                <a:gridCol w="1728787"/>
                <a:gridCol w="1295400"/>
                <a:gridCol w="1854200"/>
                <a:gridCol w="1746250"/>
                <a:gridCol w="1223963"/>
              </a:tblGrid>
              <a:tr h="644525">
                <a:tc rowSpan="2">
                  <a:txBody>
                    <a:body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fr-FR" sz="1100" b="1" i="0" u="none" strike="noStrike" cap="none" normalizeH="0" baseline="0" dirty="0" smtClean="0">
                        <a:ln>
                          <a:noFill/>
                        </a:ln>
                        <a:solidFill>
                          <a:schemeClr val="tx1"/>
                        </a:solidFill>
                        <a:effectLst/>
                        <a:latin typeface="Arial"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fr-FR" sz="1100" b="1" i="0" u="none" strike="noStrike" cap="none" normalizeH="0" baseline="0" dirty="0" smtClean="0">
                          <a:ln>
                            <a:noFill/>
                          </a:ln>
                          <a:solidFill>
                            <a:schemeClr val="tx1"/>
                          </a:solidFill>
                          <a:effectLst/>
                          <a:latin typeface="Arial" charset="0"/>
                          <a:cs typeface="Times New Roman" pitchFamily="18" charset="0"/>
                        </a:rPr>
                        <a:t>Qui parle ?</a:t>
                      </a:r>
                      <a:endParaRPr kumimoji="0" lang="fr-FR" sz="2200" b="1"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fr-FR" sz="1100" b="1" i="0" u="none" strike="noStrike" cap="none" normalizeH="0" baseline="0" smtClean="0">
                        <a:ln>
                          <a:noFill/>
                        </a:ln>
                        <a:solidFill>
                          <a:schemeClr val="tx1"/>
                        </a:solidFill>
                        <a:effectLst/>
                        <a:latin typeface="Arial"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fr-FR" sz="1100" b="1" i="0" u="none" strike="noStrike" cap="none" normalizeH="0" baseline="0" smtClean="0">
                          <a:ln>
                            <a:noFill/>
                          </a:ln>
                          <a:solidFill>
                            <a:schemeClr val="tx1"/>
                          </a:solidFill>
                          <a:effectLst/>
                          <a:latin typeface="Arial" charset="0"/>
                          <a:cs typeface="Times New Roman" pitchFamily="18" charset="0"/>
                        </a:rPr>
                        <a:t>Où est-il ? Quand ?</a:t>
                      </a:r>
                      <a:endParaRPr kumimoji="0" lang="fr-FR" sz="2200" b="1"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fr-FR" sz="1100" b="1" i="0" u="none" strike="noStrike" cap="none" normalizeH="0" baseline="0" smtClean="0">
                        <a:ln>
                          <a:noFill/>
                        </a:ln>
                        <a:solidFill>
                          <a:schemeClr val="tx1"/>
                        </a:solidFill>
                        <a:effectLst/>
                        <a:latin typeface="Arial"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fr-FR" sz="1100" b="1" i="0" u="none" strike="noStrike" cap="none" normalizeH="0" baseline="0" smtClean="0">
                          <a:ln>
                            <a:noFill/>
                          </a:ln>
                          <a:solidFill>
                            <a:schemeClr val="tx1"/>
                          </a:solidFill>
                          <a:effectLst/>
                          <a:latin typeface="Arial" charset="0"/>
                          <a:cs typeface="Times New Roman" pitchFamily="18" charset="0"/>
                        </a:rPr>
                        <a:t>De quoi parle-t-il ?</a:t>
                      </a:r>
                      <a:endParaRPr kumimoji="0" lang="fr-FR" sz="2200" b="1"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fr-FR" sz="1100" b="1" i="0" u="none" strike="noStrike" cap="none" normalizeH="0" baseline="0" smtClean="0">
                        <a:ln>
                          <a:noFill/>
                        </a:ln>
                        <a:solidFill>
                          <a:schemeClr val="tx1"/>
                        </a:solidFill>
                        <a:effectLst/>
                        <a:latin typeface="Arial"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fr-FR" sz="1100" b="1" i="0" u="none" strike="noStrike" cap="none" normalizeH="0" baseline="0" smtClean="0">
                          <a:ln>
                            <a:noFill/>
                          </a:ln>
                          <a:solidFill>
                            <a:schemeClr val="tx1"/>
                          </a:solidFill>
                          <a:effectLst/>
                          <a:latin typeface="Arial" charset="0"/>
                          <a:cs typeface="Times New Roman" pitchFamily="18" charset="0"/>
                        </a:rPr>
                        <a:t>Comment en parle-t-il ?</a:t>
                      </a: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fr-FR" sz="1000" b="1"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r>
              <a:tr h="474663">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fr-FR" sz="1100" b="1" i="0" u="none" strike="noStrike" cap="none" normalizeH="0" baseline="0" smtClean="0">
                          <a:ln>
                            <a:noFill/>
                          </a:ln>
                          <a:solidFill>
                            <a:schemeClr val="tx1"/>
                          </a:solidFill>
                          <a:effectLst/>
                          <a:latin typeface="Arial" charset="0"/>
                          <a:cs typeface="Times New Roman" pitchFamily="18" charset="0"/>
                        </a:rPr>
                        <a:t>Procédés: comment en parle-t-il ?</a:t>
                      </a:r>
                      <a:endParaRPr kumimoji="0" lang="fr-FR" sz="1000" b="1"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fr-FR" sz="1100" b="1" i="0" u="none" strike="noStrike" cap="none" normalizeH="0" baseline="0" smtClean="0">
                          <a:ln>
                            <a:noFill/>
                          </a:ln>
                          <a:solidFill>
                            <a:schemeClr val="tx1"/>
                          </a:solidFill>
                          <a:effectLst/>
                          <a:latin typeface="Arial" charset="0"/>
                          <a:cs typeface="Times New Roman" pitchFamily="18" charset="0"/>
                        </a:rPr>
                        <a:t>Sur quel ton ?</a:t>
                      </a:r>
                      <a:endParaRPr kumimoji="0" lang="fr-FR" sz="2200" b="1"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877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0560" name="Rectangle 384"/>
          <p:cNvSpPr>
            <a:spLocks noChangeArrowheads="1"/>
          </p:cNvSpPr>
          <p:nvPr/>
        </p:nvSpPr>
        <p:spPr bwMode="auto">
          <a:xfrm>
            <a:off x="0" y="4143375"/>
            <a:ext cx="9144000" cy="0"/>
          </a:xfrm>
          <a:prstGeom prst="rect">
            <a:avLst/>
          </a:prstGeom>
          <a:noFill/>
          <a:ln w="9525">
            <a:noFill/>
            <a:miter lim="800000"/>
            <a:headEnd/>
            <a:tailEnd/>
          </a:ln>
          <a:effectLst/>
        </p:spPr>
        <p:txBody>
          <a:bodyPr wrap="none" anchor="ctr">
            <a:spAutoFit/>
          </a:bodyPr>
          <a:lstStyle/>
          <a:p>
            <a:pPr eaLnBrk="0" hangingPunct="0"/>
            <a:endParaRPr lang="fr-FR" sz="2400">
              <a:latin typeface="Times New Roman" pitchFamily="18" charset="0"/>
            </a:endParaRPr>
          </a:p>
        </p:txBody>
      </p:sp>
      <p:sp>
        <p:nvSpPr>
          <p:cNvPr id="50582" name="Text Box 406"/>
          <p:cNvSpPr txBox="1">
            <a:spLocks noChangeArrowheads="1"/>
          </p:cNvSpPr>
          <p:nvPr/>
        </p:nvSpPr>
        <p:spPr bwMode="auto">
          <a:xfrm>
            <a:off x="395536" y="5708104"/>
            <a:ext cx="7867650" cy="457200"/>
          </a:xfrm>
          <a:prstGeom prst="rect">
            <a:avLst/>
          </a:prstGeom>
          <a:noFill/>
          <a:ln w="9525">
            <a:noFill/>
            <a:miter lim="800000"/>
            <a:headEnd/>
            <a:tailEnd/>
          </a:ln>
          <a:effectLst/>
        </p:spPr>
        <p:txBody>
          <a:bodyPr>
            <a:spAutoFit/>
          </a:bodyPr>
          <a:lstStyle/>
          <a:p>
            <a:r>
              <a:rPr lang="fr-FR" sz="2400" dirty="0">
                <a:latin typeface="Comic Sans MS" pitchFamily="66" charset="0"/>
              </a:rPr>
              <a:t>Visée:</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fr-FR" sz="1800" b="1" i="1">
                <a:solidFill>
                  <a:schemeClr val="tx1"/>
                </a:solidFill>
              </a:rPr>
              <a:t>Allocution du président François Mitterrand lors des obsèques de Pierre Bérégovoy ,ancien Premier ministre ,qui s’est suicidé.</a:t>
            </a:r>
          </a:p>
        </p:txBody>
      </p:sp>
      <p:sp>
        <p:nvSpPr>
          <p:cNvPr id="143363" name="Rectangle 3"/>
          <p:cNvSpPr>
            <a:spLocks noGrp="1" noChangeArrowheads="1"/>
          </p:cNvSpPr>
          <p:nvPr>
            <p:ph type="body" idx="1"/>
          </p:nvPr>
        </p:nvSpPr>
        <p:spPr>
          <a:noFill/>
        </p:spPr>
        <p:txBody>
          <a:bodyPr>
            <a:normAutofit lnSpcReduction="10000"/>
          </a:bodyPr>
          <a:lstStyle/>
          <a:p>
            <a:pPr algn="just">
              <a:lnSpc>
                <a:spcPct val="80000"/>
              </a:lnSpc>
              <a:buFont typeface="Wingdings" pitchFamily="2" charset="2"/>
              <a:buNone/>
            </a:pPr>
            <a:r>
              <a:rPr lang="fr-FR" sz="1800"/>
              <a:t>    </a:t>
            </a:r>
            <a:r>
              <a:rPr lang="fr-FR" sz="1800">
                <a:solidFill>
                  <a:schemeClr val="folHlink"/>
                </a:solidFill>
              </a:rPr>
              <a:t>«  Je parle au nom de la France , lorsque</a:t>
            </a:r>
            <a:r>
              <a:rPr lang="fr-FR" sz="1800"/>
              <a:t> j’exprime ici le chagrin que nous cause la mort d’un homme dont chacun savait ou percevait la qualité rare faite de </a:t>
            </a:r>
            <a:r>
              <a:rPr lang="fr-FR" sz="1800">
                <a:solidFill>
                  <a:srgbClr val="00FFFF"/>
                </a:solidFill>
              </a:rPr>
              <a:t>courage,de désintéressement ,de dévouement au bien public</a:t>
            </a:r>
            <a:r>
              <a:rPr lang="fr-FR" sz="1800"/>
              <a:t>.</a:t>
            </a:r>
          </a:p>
          <a:p>
            <a:pPr algn="just">
              <a:lnSpc>
                <a:spcPct val="80000"/>
              </a:lnSpc>
            </a:pPr>
            <a:endParaRPr lang="fr-FR" sz="1800"/>
          </a:p>
          <a:p>
            <a:pPr algn="just">
              <a:lnSpc>
                <a:spcPct val="80000"/>
              </a:lnSpc>
              <a:buFont typeface="Wingdings" pitchFamily="2" charset="2"/>
              <a:buNone/>
            </a:pPr>
            <a:r>
              <a:rPr lang="fr-FR" sz="1800"/>
              <a:t>      </a:t>
            </a:r>
            <a:r>
              <a:rPr lang="fr-FR" sz="1800">
                <a:solidFill>
                  <a:schemeClr val="folHlink"/>
                </a:solidFill>
              </a:rPr>
              <a:t>Je parle au nom de la France , lorsque</a:t>
            </a:r>
            <a:r>
              <a:rPr lang="fr-FR" sz="1800"/>
              <a:t> je dis devant son cercueil qu’avec Pierre Bérégovoy elle a perdu l’un de ses meilleurs serviteurs et , qu’elle en prend conscience sous le choc d’un drame </a:t>
            </a:r>
            <a:r>
              <a:rPr lang="fr-FR" sz="1800">
                <a:solidFill>
                  <a:srgbClr val="FF0000"/>
                </a:solidFill>
              </a:rPr>
              <a:t>où se mêlent grandeur  et</a:t>
            </a:r>
            <a:r>
              <a:rPr lang="fr-FR" sz="1800"/>
              <a:t> </a:t>
            </a:r>
            <a:r>
              <a:rPr lang="fr-FR" sz="1800">
                <a:solidFill>
                  <a:srgbClr val="FF0000"/>
                </a:solidFill>
              </a:rPr>
              <a:t>désespoir , la grandeur de celui qui choisit son destin, le désespoir de celui</a:t>
            </a:r>
            <a:r>
              <a:rPr lang="fr-FR" sz="1800"/>
              <a:t> </a:t>
            </a:r>
            <a:r>
              <a:rPr lang="fr-FR" sz="1800">
                <a:solidFill>
                  <a:srgbClr val="FF0000"/>
                </a:solidFill>
              </a:rPr>
              <a:t>qui souffre</a:t>
            </a:r>
            <a:r>
              <a:rPr lang="fr-FR" sz="1800"/>
              <a:t> d’injustice </a:t>
            </a:r>
            <a:r>
              <a:rPr lang="fr-FR" sz="1800">
                <a:solidFill>
                  <a:schemeClr val="folHlink"/>
                </a:solidFill>
              </a:rPr>
              <a:t>à n’en pouvoir</a:t>
            </a:r>
            <a:r>
              <a:rPr lang="fr-FR" sz="1800"/>
              <a:t> se plaindre , </a:t>
            </a:r>
            <a:r>
              <a:rPr lang="fr-FR" sz="1800">
                <a:solidFill>
                  <a:schemeClr val="folHlink"/>
                </a:solidFill>
              </a:rPr>
              <a:t>à n’en pouvoir</a:t>
            </a:r>
            <a:r>
              <a:rPr lang="fr-FR" sz="1800"/>
              <a:t> crier .(…) .</a:t>
            </a:r>
          </a:p>
          <a:p>
            <a:pPr algn="just">
              <a:lnSpc>
                <a:spcPct val="80000"/>
              </a:lnSpc>
            </a:pPr>
            <a:endParaRPr lang="fr-FR" sz="1800"/>
          </a:p>
          <a:p>
            <a:pPr algn="just">
              <a:lnSpc>
                <a:spcPct val="80000"/>
              </a:lnSpc>
              <a:buFont typeface="Wingdings" pitchFamily="2" charset="2"/>
              <a:buNone/>
            </a:pPr>
            <a:r>
              <a:rPr lang="fr-FR" sz="1800"/>
              <a:t>     Toutes les explications du monde ne justifieront pas que l’on ait pu </a:t>
            </a:r>
            <a:r>
              <a:rPr lang="fr-FR" sz="1800">
                <a:solidFill>
                  <a:srgbClr val="0033CC"/>
                </a:solidFill>
              </a:rPr>
              <a:t>livrer aux</a:t>
            </a:r>
            <a:r>
              <a:rPr lang="fr-FR" sz="1800"/>
              <a:t> </a:t>
            </a:r>
            <a:r>
              <a:rPr lang="fr-FR" sz="1800">
                <a:solidFill>
                  <a:srgbClr val="0033CC"/>
                </a:solidFill>
              </a:rPr>
              <a:t>chiens </a:t>
            </a:r>
            <a:r>
              <a:rPr lang="fr-FR" sz="1800"/>
              <a:t> * l’honneur d’un homme et finalement sa vie au prix d’un double manquement de ses accusateurs aux lois fondamentales de notre République, celles qui protègent la dignité et la liberté de chacun d’entre nous . »</a:t>
            </a:r>
          </a:p>
          <a:p>
            <a:pPr algn="just">
              <a:lnSpc>
                <a:spcPct val="80000"/>
              </a:lnSpc>
              <a:buFont typeface="Wingdings" pitchFamily="2" charset="2"/>
              <a:buNone/>
            </a:pPr>
            <a:endParaRPr lang="fr-FR" sz="1800"/>
          </a:p>
          <a:p>
            <a:pPr algn="just">
              <a:lnSpc>
                <a:spcPct val="80000"/>
              </a:lnSpc>
              <a:buFont typeface="Wingdings" pitchFamily="2" charset="2"/>
              <a:buNone/>
            </a:pPr>
            <a:r>
              <a:rPr lang="fr-FR" sz="1800"/>
              <a:t>* </a:t>
            </a:r>
            <a:r>
              <a:rPr lang="fr-FR" sz="1400" i="1"/>
              <a:t>F. Mitterrand vise ici les journalistes</a:t>
            </a:r>
            <a:r>
              <a:rPr lang="fr-FR" sz="1800"/>
              <a:t>							</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68313" y="260648"/>
            <a:ext cx="8135937" cy="504850"/>
          </a:xfrm>
          <a:solidFill>
            <a:schemeClr val="accent3">
              <a:lumMod val="40000"/>
              <a:lumOff val="60000"/>
            </a:schemeClr>
          </a:solidFill>
          <a:ln>
            <a:solidFill>
              <a:schemeClr val="accent3"/>
            </a:solidFill>
          </a:ln>
        </p:spPr>
        <p:txBody>
          <a:bodyPr>
            <a:normAutofit fontScale="90000"/>
          </a:bodyPr>
          <a:lstStyle/>
          <a:p>
            <a:r>
              <a:rPr lang="fr-FR" sz="2400" dirty="0" smtClean="0">
                <a:solidFill>
                  <a:schemeClr val="accent2"/>
                </a:solidFill>
                <a:latin typeface="+mn-lt"/>
              </a:rPr>
              <a:t>T1 </a:t>
            </a:r>
            <a:r>
              <a:rPr lang="fr-FR" sz="2800" b="1" dirty="0" smtClean="0">
                <a:solidFill>
                  <a:schemeClr val="accent2"/>
                </a:solidFill>
                <a:latin typeface="+mn-lt"/>
              </a:rPr>
              <a:t>Orateur, parole </a:t>
            </a:r>
            <a:r>
              <a:rPr lang="fr-FR" sz="2800" b="1" dirty="0">
                <a:solidFill>
                  <a:schemeClr val="accent2"/>
                </a:solidFill>
                <a:latin typeface="+mn-lt"/>
              </a:rPr>
              <a:t>politique</a:t>
            </a:r>
            <a:r>
              <a:rPr lang="fr-FR" sz="2800" b="1" dirty="0" smtClean="0">
                <a:solidFill>
                  <a:schemeClr val="accent2"/>
                </a:solidFill>
                <a:latin typeface="+mn-lt"/>
              </a:rPr>
              <a:t>, mise </a:t>
            </a:r>
            <a:r>
              <a:rPr lang="fr-FR" sz="2800" b="1" dirty="0">
                <a:solidFill>
                  <a:schemeClr val="accent2"/>
                </a:solidFill>
                <a:latin typeface="+mn-lt"/>
              </a:rPr>
              <a:t>en Spectacle</a:t>
            </a:r>
          </a:p>
        </p:txBody>
      </p:sp>
      <p:graphicFrame>
        <p:nvGraphicFramePr>
          <p:cNvPr id="109620" name="Group 52"/>
          <p:cNvGraphicFramePr>
            <a:graphicFrameLocks noGrp="1"/>
          </p:cNvGraphicFramePr>
          <p:nvPr/>
        </p:nvGraphicFramePr>
        <p:xfrm>
          <a:off x="539552" y="1052736"/>
          <a:ext cx="7416800" cy="4547616"/>
        </p:xfrm>
        <a:graphic>
          <a:graphicData uri="http://schemas.openxmlformats.org/drawingml/2006/table">
            <a:tbl>
              <a:tblPr/>
              <a:tblGrid>
                <a:gridCol w="1566862"/>
                <a:gridCol w="1358900"/>
                <a:gridCol w="1684338"/>
                <a:gridCol w="1649412"/>
                <a:gridCol w="1157288"/>
              </a:tblGrid>
              <a:tr h="568325">
                <a:tc rowSpan="2">
                  <a:txBody>
                    <a:body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fr-FR" sz="1100" b="1" i="0" u="none" strike="noStrike" cap="none" normalizeH="0" baseline="0" dirty="0" smtClean="0">
                        <a:ln>
                          <a:noFill/>
                        </a:ln>
                        <a:solidFill>
                          <a:schemeClr val="tx1"/>
                        </a:solidFill>
                        <a:effectLst/>
                        <a:latin typeface="Arial"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fr-FR" sz="1100" b="1" i="0" u="none" strike="noStrike" cap="none" normalizeH="0" baseline="0" dirty="0" smtClean="0">
                          <a:ln>
                            <a:noFill/>
                          </a:ln>
                          <a:solidFill>
                            <a:schemeClr val="tx1"/>
                          </a:solidFill>
                          <a:effectLst/>
                          <a:latin typeface="Arial" charset="0"/>
                          <a:cs typeface="Times New Roman" pitchFamily="18" charset="0"/>
                        </a:rPr>
                        <a:t>Qui parle ?</a:t>
                      </a:r>
                      <a:endParaRPr kumimoji="0" lang="fr-FR" sz="2200" b="1"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fr-FR" sz="1100" b="1" i="0" u="none" strike="noStrike" cap="none" normalizeH="0" baseline="0" dirty="0" smtClean="0">
                        <a:ln>
                          <a:noFill/>
                        </a:ln>
                        <a:solidFill>
                          <a:schemeClr val="tx1"/>
                        </a:solidFill>
                        <a:effectLst/>
                        <a:latin typeface="Arial"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fr-FR" sz="1100" b="1" i="0" u="none" strike="noStrike" cap="none" normalizeH="0" baseline="0" dirty="0" smtClean="0">
                          <a:ln>
                            <a:noFill/>
                          </a:ln>
                          <a:solidFill>
                            <a:schemeClr val="tx1"/>
                          </a:solidFill>
                          <a:effectLst/>
                          <a:latin typeface="Arial" charset="0"/>
                          <a:cs typeface="Times New Roman" pitchFamily="18" charset="0"/>
                        </a:rPr>
                        <a:t>Où est-il ? Quand ?</a:t>
                      </a:r>
                      <a:endParaRPr kumimoji="0" lang="fr-FR" sz="2200" b="1"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fr-FR" sz="1100" b="1" i="0" u="none" strike="noStrike" cap="none" normalizeH="0" baseline="0" dirty="0" smtClean="0">
                        <a:ln>
                          <a:noFill/>
                        </a:ln>
                        <a:solidFill>
                          <a:schemeClr val="tx1"/>
                        </a:solidFill>
                        <a:effectLst/>
                        <a:latin typeface="Arial"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fr-FR" sz="1100" b="1" i="0" u="none" strike="noStrike" cap="none" normalizeH="0" baseline="0" dirty="0" smtClean="0">
                          <a:ln>
                            <a:noFill/>
                          </a:ln>
                          <a:solidFill>
                            <a:schemeClr val="tx1"/>
                          </a:solidFill>
                          <a:effectLst/>
                          <a:latin typeface="Arial" charset="0"/>
                          <a:cs typeface="Times New Roman" pitchFamily="18" charset="0"/>
                        </a:rPr>
                        <a:t>De quoi parle-t-il ?</a:t>
                      </a:r>
                      <a:endParaRPr kumimoji="0" lang="fr-FR" sz="2200" b="1"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fr-FR" sz="1100" b="1" i="0" u="none" strike="noStrike" cap="none" normalizeH="0" baseline="0" smtClean="0">
                        <a:ln>
                          <a:noFill/>
                        </a:ln>
                        <a:solidFill>
                          <a:schemeClr val="tx1"/>
                        </a:solidFill>
                        <a:effectLst/>
                        <a:latin typeface="Arial"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fr-FR" sz="1100" b="1" i="0" u="none" strike="noStrike" cap="none" normalizeH="0" baseline="0" smtClean="0">
                          <a:ln>
                            <a:noFill/>
                          </a:ln>
                          <a:solidFill>
                            <a:schemeClr val="tx1"/>
                          </a:solidFill>
                          <a:effectLst/>
                          <a:latin typeface="Arial" charset="0"/>
                          <a:cs typeface="Times New Roman" pitchFamily="18" charset="0"/>
                        </a:rPr>
                        <a:t>Comment en parle-t-il ?</a:t>
                      </a: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fr-FR" sz="1000" b="1"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r>
              <a:tr h="419100">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fr-FR" sz="1100" b="1" i="0" u="none" strike="noStrike" cap="none" normalizeH="0" baseline="0" smtClean="0">
                          <a:ln>
                            <a:noFill/>
                          </a:ln>
                          <a:solidFill>
                            <a:schemeClr val="tx1"/>
                          </a:solidFill>
                          <a:effectLst/>
                          <a:latin typeface="Arial" charset="0"/>
                          <a:cs typeface="Times New Roman" pitchFamily="18" charset="0"/>
                        </a:rPr>
                        <a:t>Procédés: comment en parle-t-il ?</a:t>
                      </a:r>
                      <a:endParaRPr kumimoji="0" lang="fr-FR" sz="1000" b="1"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fr-FR" sz="1100" b="1" i="0" u="none" strike="noStrike" cap="none" normalizeH="0" baseline="0" smtClean="0">
                          <a:ln>
                            <a:noFill/>
                          </a:ln>
                          <a:solidFill>
                            <a:schemeClr val="tx1"/>
                          </a:solidFill>
                          <a:effectLst/>
                          <a:latin typeface="Arial" charset="0"/>
                          <a:cs typeface="Times New Roman" pitchFamily="18" charset="0"/>
                        </a:rPr>
                        <a:t>Sur quel ton ?</a:t>
                      </a:r>
                      <a:endParaRPr kumimoji="0" lang="fr-FR" sz="2200" b="1"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782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smtClean="0">
                          <a:ln>
                            <a:noFill/>
                          </a:ln>
                          <a:solidFill>
                            <a:srgbClr val="FF0000"/>
                          </a:solidFill>
                          <a:effectLst/>
                          <a:latin typeface="Arial" charset="0"/>
                        </a:rPr>
                        <a:t>François Mitterrand </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400" b="0" i="0" u="none" strike="noStrike" cap="none" normalizeH="0" baseline="0" smtClean="0">
                        <a:ln>
                          <a:noFill/>
                        </a:ln>
                        <a:solidFill>
                          <a:srgbClr val="FF0000"/>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smtClean="0">
                          <a:ln>
                            <a:noFill/>
                          </a:ln>
                          <a:solidFill>
                            <a:srgbClr val="FF0000"/>
                          </a:solidFill>
                          <a:effectLst/>
                          <a:latin typeface="Arial" charset="0"/>
                        </a:rPr>
                        <a:t>Président de la République française</a:t>
                      </a:r>
                      <a:r>
                        <a:rPr kumimoji="0" lang="fr-FR" sz="2600" b="0" i="0" u="none" strike="noStrike" cap="none" normalizeH="0" baseline="0" smtClean="0">
                          <a:ln>
                            <a:noFill/>
                          </a:ln>
                          <a:solidFill>
                            <a:srgbClr val="FF0000"/>
                          </a:solidFill>
                          <a:effectLst/>
                          <a:latin typeface="Arial" charset="0"/>
                        </a:rPr>
                        <a:t> </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rgbClr val="FF0000"/>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2"/>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800" b="0" i="0" u="none" strike="noStrike" cap="none" normalizeH="0" baseline="0" smtClean="0">
                          <a:ln>
                            <a:noFill/>
                          </a:ln>
                          <a:solidFill>
                            <a:srgbClr val="FF0000"/>
                          </a:solidFill>
                          <a:effectLst/>
                          <a:latin typeface="Arial" charset="0"/>
                        </a:rPr>
                        <a:t>3 </a:t>
                      </a:r>
                      <a:r>
                        <a:rPr kumimoji="0" lang="fr-FR" sz="1400" b="0" i="0" u="none" strike="noStrike" cap="none" normalizeH="0" baseline="0" smtClean="0">
                          <a:ln>
                            <a:noFill/>
                          </a:ln>
                          <a:solidFill>
                            <a:srgbClr val="FF0000"/>
                          </a:solidFill>
                          <a:effectLst/>
                          <a:latin typeface="Arial" charset="0"/>
                        </a:rPr>
                        <a:t>mai 1993 lors des obsèques de P.Bérégovoy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dirty="0" smtClean="0">
                          <a:ln>
                            <a:noFill/>
                          </a:ln>
                          <a:solidFill>
                            <a:srgbClr val="FF0000"/>
                          </a:solidFill>
                          <a:effectLst/>
                          <a:latin typeface="Arial" charset="0"/>
                        </a:rPr>
                        <a:t>Des qualités de </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dirty="0" err="1" smtClean="0">
                          <a:ln>
                            <a:noFill/>
                          </a:ln>
                          <a:solidFill>
                            <a:srgbClr val="FF0000"/>
                          </a:solidFill>
                          <a:effectLst/>
                          <a:latin typeface="Arial" charset="0"/>
                        </a:rPr>
                        <a:t>P.Bérégovoy</a:t>
                      </a:r>
                      <a:r>
                        <a:rPr kumimoji="0" lang="fr-FR" sz="1400" b="0" i="0" u="none" strike="noStrike" cap="none" normalizeH="0" baseline="0" dirty="0" smtClean="0">
                          <a:ln>
                            <a:noFill/>
                          </a:ln>
                          <a:solidFill>
                            <a:srgbClr val="FF0000"/>
                          </a:solidFill>
                          <a:effectLst/>
                          <a:latin typeface="Arial" charset="0"/>
                        </a:rPr>
                        <a:t> .</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dirty="0" smtClean="0">
                          <a:ln>
                            <a:noFill/>
                          </a:ln>
                          <a:solidFill>
                            <a:srgbClr val="FF0000"/>
                          </a:solidFill>
                          <a:effectLst/>
                          <a:latin typeface="Arial" charset="0"/>
                        </a:rPr>
                        <a:t>Des causes de son suicide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800" b="0" i="0" u="none" strike="noStrike" cap="none" normalizeH="0" baseline="0" smtClean="0">
                          <a:ln>
                            <a:noFill/>
                          </a:ln>
                          <a:solidFill>
                            <a:srgbClr val="FF0000"/>
                          </a:solidFill>
                          <a:effectLst/>
                          <a:latin typeface="Arial" charset="0"/>
                        </a:rPr>
                        <a:t>Anaphore</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800" b="0" i="0" u="none" strike="noStrike" cap="none" normalizeH="0" baseline="0" smtClean="0">
                          <a:ln>
                            <a:noFill/>
                          </a:ln>
                          <a:solidFill>
                            <a:srgbClr val="FF0000"/>
                          </a:solidFill>
                          <a:effectLst/>
                          <a:latin typeface="Arial" charset="0"/>
                        </a:rPr>
                        <a:t>Répétition</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800" b="0" i="0" u="none" strike="noStrike" cap="none" normalizeH="0" baseline="0" smtClean="0">
                          <a:ln>
                            <a:noFill/>
                          </a:ln>
                          <a:solidFill>
                            <a:srgbClr val="FF0000"/>
                          </a:solidFill>
                          <a:effectLst/>
                          <a:latin typeface="Arial" charset="0"/>
                        </a:rPr>
                        <a:t>Énumération</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800" b="0" i="0" u="none" strike="noStrike" cap="none" normalizeH="0" baseline="0" smtClean="0">
                          <a:ln>
                            <a:noFill/>
                          </a:ln>
                          <a:solidFill>
                            <a:srgbClr val="FF0000"/>
                          </a:solidFill>
                          <a:effectLst/>
                          <a:latin typeface="Arial" charset="0"/>
                        </a:rPr>
                        <a:t>Opposition </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800" b="0" i="0" u="none" strike="noStrike" cap="none" normalizeH="0" baseline="0" smtClean="0">
                          <a:ln>
                            <a:noFill/>
                          </a:ln>
                          <a:solidFill>
                            <a:srgbClr val="FF0000"/>
                          </a:solidFill>
                          <a:effectLst/>
                          <a:latin typeface="Arial" charset="0"/>
                        </a:rPr>
                        <a:t>Antithèse</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800" b="0" i="0" u="none" strike="noStrike" cap="none" normalizeH="0" baseline="0" smtClean="0">
                          <a:ln>
                            <a:noFill/>
                          </a:ln>
                          <a:solidFill>
                            <a:srgbClr val="FF0000"/>
                          </a:solidFill>
                          <a:effectLst/>
                          <a:latin typeface="Arial" charset="0"/>
                        </a:rPr>
                        <a:t>Métaphore</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800" b="0" i="0" u="none" strike="noStrike" cap="none" normalizeH="0" baseline="0" smtClean="0">
                          <a:ln>
                            <a:noFill/>
                          </a:ln>
                          <a:solidFill>
                            <a:srgbClr val="FF0000"/>
                          </a:solidFill>
                          <a:effectLst/>
                          <a:latin typeface="Arial" charset="0"/>
                        </a:rPr>
                        <a:t>Hyperbole</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800" b="0" i="0" u="none" strike="noStrike" cap="none" normalizeH="0" baseline="0" smtClean="0">
                          <a:ln>
                            <a:noFill/>
                          </a:ln>
                          <a:solidFill>
                            <a:srgbClr val="FF0000"/>
                          </a:solidFill>
                          <a:effectLst/>
                          <a:latin typeface="Arial" charset="0"/>
                        </a:rPr>
                        <a:t>Champ lexical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800" b="1" i="0" u="none" strike="noStrike" cap="none" normalizeH="0" baseline="0" dirty="0" smtClean="0">
                          <a:ln>
                            <a:noFill/>
                          </a:ln>
                          <a:solidFill>
                            <a:srgbClr val="FF0000"/>
                          </a:solidFill>
                          <a:effectLst/>
                          <a:latin typeface="Arial" charset="0"/>
                        </a:rPr>
                        <a:t>Émotion </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800" b="1" i="0" u="none" strike="noStrike" cap="none" normalizeH="0" baseline="0" dirty="0" smtClean="0">
                          <a:ln>
                            <a:noFill/>
                          </a:ln>
                          <a:solidFill>
                            <a:srgbClr val="FF0000"/>
                          </a:solidFill>
                          <a:effectLst/>
                          <a:latin typeface="Arial" charset="0"/>
                        </a:rPr>
                        <a:t>Tragique</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1" i="0" u="none" strike="noStrike" cap="none" normalizeH="0" baseline="0" dirty="0" smtClean="0">
                          <a:ln>
                            <a:noFill/>
                          </a:ln>
                          <a:solidFill>
                            <a:srgbClr val="FF0000"/>
                          </a:solidFill>
                          <a:effectLst/>
                          <a:latin typeface="Arial" charset="0"/>
                        </a:rPr>
                        <a:t>Pathétique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9593" name="Rectangle 25"/>
          <p:cNvSpPr>
            <a:spLocks noChangeArrowheads="1"/>
          </p:cNvSpPr>
          <p:nvPr/>
        </p:nvSpPr>
        <p:spPr bwMode="auto">
          <a:xfrm>
            <a:off x="0" y="4143375"/>
            <a:ext cx="9144000" cy="0"/>
          </a:xfrm>
          <a:prstGeom prst="rect">
            <a:avLst/>
          </a:prstGeom>
          <a:noFill/>
          <a:ln w="9525">
            <a:noFill/>
            <a:miter lim="800000"/>
            <a:headEnd/>
            <a:tailEnd/>
          </a:ln>
          <a:effectLst/>
        </p:spPr>
        <p:txBody>
          <a:bodyPr wrap="none" anchor="ctr">
            <a:spAutoFit/>
          </a:bodyPr>
          <a:lstStyle/>
          <a:p>
            <a:pPr eaLnBrk="0" hangingPunct="0"/>
            <a:endParaRPr lang="fr-FR" sz="2400">
              <a:latin typeface="Times New Roman" pitchFamily="18" charset="0"/>
            </a:endParaRPr>
          </a:p>
        </p:txBody>
      </p:sp>
      <p:sp>
        <p:nvSpPr>
          <p:cNvPr id="109594" name="Text Box 26"/>
          <p:cNvSpPr txBox="1">
            <a:spLocks noChangeArrowheads="1"/>
          </p:cNvSpPr>
          <p:nvPr/>
        </p:nvSpPr>
        <p:spPr bwMode="auto">
          <a:xfrm>
            <a:off x="467544" y="5667970"/>
            <a:ext cx="7867650" cy="641350"/>
          </a:xfrm>
          <a:prstGeom prst="rect">
            <a:avLst/>
          </a:prstGeom>
          <a:noFill/>
          <a:ln w="9525">
            <a:noFill/>
            <a:miter lim="800000"/>
            <a:headEnd/>
            <a:tailEnd/>
          </a:ln>
          <a:effectLst/>
        </p:spPr>
        <p:txBody>
          <a:bodyPr>
            <a:spAutoFit/>
          </a:bodyPr>
          <a:lstStyle/>
          <a:p>
            <a:r>
              <a:rPr lang="fr-FR" dirty="0" err="1">
                <a:latin typeface="Comic Sans MS" pitchFamily="66" charset="0"/>
              </a:rPr>
              <a:t>Visée:</a:t>
            </a:r>
            <a:r>
              <a:rPr lang="fr-FR" dirty="0" err="1">
                <a:solidFill>
                  <a:srgbClr val="FF0000"/>
                </a:solidFill>
                <a:latin typeface="Comic Sans MS" pitchFamily="66" charset="0"/>
              </a:rPr>
              <a:t>mise</a:t>
            </a:r>
            <a:r>
              <a:rPr lang="fr-FR" dirty="0">
                <a:solidFill>
                  <a:srgbClr val="FF0000"/>
                </a:solidFill>
                <a:latin typeface="Comic Sans MS" pitchFamily="66" charset="0"/>
              </a:rPr>
              <a:t> en valeurs des propos et accuser les responsables du suicide de P.</a:t>
            </a:r>
            <a:r>
              <a:rPr lang="fr-FR" dirty="0" err="1">
                <a:solidFill>
                  <a:srgbClr val="FF0000"/>
                </a:solidFill>
                <a:latin typeface="Comic Sans MS" pitchFamily="66" charset="0"/>
              </a:rPr>
              <a:t>Bérégovoy;rendre</a:t>
            </a:r>
            <a:r>
              <a:rPr lang="fr-FR" dirty="0">
                <a:solidFill>
                  <a:srgbClr val="FF0000"/>
                </a:solidFill>
                <a:latin typeface="Comic Sans MS" pitchFamily="66" charset="0"/>
              </a:rPr>
              <a:t> hommage à l’homme .</a:t>
            </a:r>
            <a:endParaRPr lang="fr-FR" dirty="0">
              <a:latin typeface="Comic Sans MS" pitchFamily="66"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Séance 1, premier exemple :</a:t>
            </a:r>
            <a:endParaRPr lang="fr-FR"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Espace réservé du pied de page 4"/>
          <p:cNvSpPr txBox="1">
            <a:spLocks noGrp="1"/>
          </p:cNvSpPr>
          <p:nvPr/>
        </p:nvSpPr>
        <p:spPr bwMode="auto">
          <a:xfrm>
            <a:off x="0" y="6400800"/>
            <a:ext cx="2895600" cy="457200"/>
          </a:xfrm>
          <a:prstGeom prst="rect">
            <a:avLst/>
          </a:prstGeom>
          <a:noFill/>
          <a:ln w="9525">
            <a:noFill/>
            <a:miter lim="800000"/>
            <a:headEnd/>
            <a:tailEnd/>
          </a:ln>
        </p:spPr>
        <p:txBody>
          <a:bodyPr/>
          <a:lstStyle/>
          <a:p>
            <a:pPr eaLnBrk="0" hangingPunct="0"/>
            <a:r>
              <a:rPr lang="fr-FR" sz="800" b="1" dirty="0"/>
              <a:t>MC LOUIS-G.PRIVAT  Réseau LP 2012</a:t>
            </a:r>
          </a:p>
        </p:txBody>
      </p:sp>
      <p:sp>
        <p:nvSpPr>
          <p:cNvPr id="137219" name="Rectangle 2"/>
          <p:cNvSpPr>
            <a:spLocks noGrp="1" noChangeArrowheads="1"/>
          </p:cNvSpPr>
          <p:nvPr>
            <p:ph type="ctrTitle" idx="4294967295"/>
          </p:nvPr>
        </p:nvSpPr>
        <p:spPr>
          <a:xfrm>
            <a:off x="611560" y="764704"/>
            <a:ext cx="7772400" cy="576064"/>
          </a:xfrm>
          <a:solidFill>
            <a:schemeClr val="accent3">
              <a:lumMod val="20000"/>
              <a:lumOff val="80000"/>
            </a:schemeClr>
          </a:solidFill>
          <a:ln>
            <a:solidFill>
              <a:schemeClr val="accent3"/>
            </a:solidFill>
          </a:ln>
        </p:spPr>
        <p:txBody>
          <a:bodyPr anchor="ctr">
            <a:normAutofit fontScale="90000"/>
          </a:bodyPr>
          <a:lstStyle/>
          <a:p>
            <a:pPr algn="ctr"/>
            <a:r>
              <a:rPr lang="fr-FR" sz="4000" dirty="0">
                <a:solidFill>
                  <a:schemeClr val="bg2">
                    <a:lumMod val="25000"/>
                  </a:schemeClr>
                </a:solidFill>
                <a:latin typeface="+mn-lt"/>
              </a:rPr>
              <a:t>Texte 2</a:t>
            </a:r>
            <a:r>
              <a:rPr lang="fr-FR" sz="2900" dirty="0">
                <a:solidFill>
                  <a:schemeClr val="bg2">
                    <a:lumMod val="25000"/>
                  </a:schemeClr>
                </a:solidFill>
                <a:latin typeface="+mn-lt"/>
              </a:rPr>
              <a:t> </a:t>
            </a:r>
          </a:p>
        </p:txBody>
      </p:sp>
      <p:sp>
        <p:nvSpPr>
          <p:cNvPr id="137220" name="Text Box 4"/>
          <p:cNvSpPr txBox="1">
            <a:spLocks noChangeArrowheads="1"/>
          </p:cNvSpPr>
          <p:nvPr/>
        </p:nvSpPr>
        <p:spPr bwMode="auto">
          <a:xfrm>
            <a:off x="900113" y="2924175"/>
            <a:ext cx="7343775" cy="1370013"/>
          </a:xfrm>
          <a:prstGeom prst="rect">
            <a:avLst/>
          </a:prstGeom>
          <a:noFill/>
          <a:ln w="9525">
            <a:noFill/>
            <a:miter lim="800000"/>
            <a:headEnd/>
            <a:tailEnd/>
          </a:ln>
          <a:effectLst/>
        </p:spPr>
        <p:txBody>
          <a:bodyPr>
            <a:spAutoFit/>
          </a:bodyPr>
          <a:lstStyle/>
          <a:p>
            <a:pPr>
              <a:spcBef>
                <a:spcPct val="50000"/>
              </a:spcBef>
            </a:pPr>
            <a:r>
              <a:rPr lang="fr-FR" sz="2400" b="1">
                <a:solidFill>
                  <a:srgbClr val="009900"/>
                </a:solidFill>
                <a:latin typeface="Times New Roman" pitchFamily="18" charset="0"/>
              </a:rPr>
              <a:t> </a:t>
            </a:r>
            <a:r>
              <a:rPr lang="fr-FR" sz="2400" b="1">
                <a:latin typeface="Comic Sans MS" pitchFamily="66" charset="0"/>
              </a:rPr>
              <a:t>«Yes we can » discours de campagne de Barack OBAMA</a:t>
            </a:r>
            <a:r>
              <a:rPr lang="fr-FR" sz="2400" b="1" i="1">
                <a:latin typeface="Comic Sans MS" pitchFamily="66" charset="0"/>
              </a:rPr>
              <a:t>.</a:t>
            </a:r>
          </a:p>
          <a:p>
            <a:pPr>
              <a:spcBef>
                <a:spcPct val="50000"/>
              </a:spcBef>
            </a:pPr>
            <a:r>
              <a:rPr lang="fr-FR" sz="2400" i="1">
                <a:latin typeface="Comic Sans MS" pitchFamily="66" charset="0"/>
              </a:rPr>
              <a:t>(</a:t>
            </a:r>
            <a:r>
              <a:rPr lang="fr-FR" sz="1600" i="1">
                <a:latin typeface="Comic Sans MS" pitchFamily="66" charset="0"/>
              </a:rPr>
              <a:t>Tle PRO, Foucher, nouveaux cahiers, pages145/146)</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3"/>
          <p:cNvSpPr>
            <a:spLocks noGrp="1" noChangeArrowheads="1"/>
          </p:cNvSpPr>
          <p:nvPr>
            <p:ph type="body" idx="1"/>
          </p:nvPr>
        </p:nvSpPr>
        <p:spPr>
          <a:xfrm>
            <a:off x="323528" y="692696"/>
            <a:ext cx="8229600" cy="5544269"/>
          </a:xfrm>
        </p:spPr>
        <p:txBody>
          <a:bodyPr>
            <a:normAutofit fontScale="92500" lnSpcReduction="10000"/>
          </a:bodyPr>
          <a:lstStyle/>
          <a:p>
            <a:pPr>
              <a:buFont typeface="Wingdings" pitchFamily="2" charset="2"/>
              <a:buNone/>
            </a:pPr>
            <a:endParaRPr lang="fr-FR" sz="1400" dirty="0" smtClean="0">
              <a:latin typeface="Comic Sans MS" pitchFamily="66" charset="0"/>
            </a:endParaRPr>
          </a:p>
          <a:p>
            <a:pPr>
              <a:buFont typeface="Wingdings" pitchFamily="2" charset="2"/>
              <a:buNone/>
            </a:pPr>
            <a:r>
              <a:rPr lang="fr-FR" sz="1400" dirty="0" smtClean="0">
                <a:latin typeface="Comic Sans MS" pitchFamily="66" charset="0"/>
              </a:rPr>
              <a:t>« YES WE CAN »</a:t>
            </a:r>
          </a:p>
          <a:p>
            <a:pPr>
              <a:buFont typeface="Wingdings" pitchFamily="2" charset="2"/>
              <a:buNone/>
            </a:pPr>
            <a:endParaRPr lang="fr-FR" sz="1400" dirty="0" smtClean="0">
              <a:latin typeface="Comic Sans MS" pitchFamily="66" charset="0"/>
            </a:endParaRPr>
          </a:p>
          <a:p>
            <a:pPr>
              <a:buFont typeface="Wingdings" pitchFamily="2" charset="2"/>
              <a:buNone/>
            </a:pPr>
            <a:r>
              <a:rPr lang="fr-FR" sz="1400" dirty="0" smtClean="0">
                <a:latin typeface="Comic Sans MS" pitchFamily="66" charset="0"/>
              </a:rPr>
              <a:t>Lorsque </a:t>
            </a:r>
            <a:r>
              <a:rPr lang="fr-FR" sz="1400" dirty="0">
                <a:latin typeface="Comic Sans MS" pitchFamily="66" charset="0"/>
              </a:rPr>
              <a:t>nous avons surmonté des épreuves apparemment insurmontables ; lorsqu’on nous a dit que nous n’étions pas prêts, ou qu’il ne fallait pas essayer, ou que nous ne pouvions pas, des générations d’américains ont répondu par un simple credo qui résume l’esprit d’un peuple </a:t>
            </a:r>
          </a:p>
          <a:p>
            <a:pPr>
              <a:buFont typeface="Wingdings" pitchFamily="2" charset="2"/>
              <a:buNone/>
            </a:pPr>
            <a:r>
              <a:rPr lang="fr-FR" sz="1400" dirty="0">
                <a:latin typeface="Comic Sans MS" pitchFamily="66" charset="0"/>
              </a:rPr>
              <a:t>Oui, nous pouvons.</a:t>
            </a:r>
          </a:p>
          <a:p>
            <a:pPr>
              <a:buFont typeface="Wingdings" pitchFamily="2" charset="2"/>
              <a:buNone/>
            </a:pPr>
            <a:r>
              <a:rPr lang="fr-FR" sz="1400" dirty="0">
                <a:latin typeface="Comic Sans MS" pitchFamily="66" charset="0"/>
              </a:rPr>
              <a:t>Ce credo était inscrit dans les documents fondateurs qui déclaraient la destinée d’un pays.</a:t>
            </a:r>
          </a:p>
          <a:p>
            <a:pPr>
              <a:buFont typeface="Wingdings" pitchFamily="2" charset="2"/>
              <a:buNone/>
            </a:pPr>
            <a:r>
              <a:rPr lang="fr-FR" sz="1400" dirty="0">
                <a:latin typeface="Comic Sans MS" pitchFamily="66" charset="0"/>
              </a:rPr>
              <a:t>Oui, nous pouvons.</a:t>
            </a:r>
          </a:p>
          <a:p>
            <a:pPr>
              <a:buFont typeface="Wingdings" pitchFamily="2" charset="2"/>
              <a:buNone/>
            </a:pPr>
            <a:r>
              <a:rPr lang="fr-FR" sz="1400" dirty="0">
                <a:latin typeface="Comic Sans MS" pitchFamily="66" charset="0"/>
              </a:rPr>
              <a:t>Il a été murmuré par les esclaves et les abolitionnistes ouvrant une  voie de lumière vers la liberté dans la plus ténébreuse des nuits.</a:t>
            </a:r>
          </a:p>
          <a:p>
            <a:pPr>
              <a:buFont typeface="Wingdings" pitchFamily="2" charset="2"/>
              <a:buNone/>
            </a:pPr>
            <a:r>
              <a:rPr lang="fr-FR" sz="1400" dirty="0">
                <a:latin typeface="Comic Sans MS" pitchFamily="66" charset="0"/>
              </a:rPr>
              <a:t>Oui, nous pouvons.</a:t>
            </a:r>
          </a:p>
          <a:p>
            <a:pPr>
              <a:buFont typeface="Wingdings" pitchFamily="2" charset="2"/>
              <a:buNone/>
            </a:pPr>
            <a:r>
              <a:rPr lang="fr-FR" sz="1400" dirty="0">
                <a:latin typeface="Comic Sans MS" pitchFamily="66" charset="0"/>
              </a:rPr>
              <a:t>Il a été chanté par les immigrants qui quittaient de lointains rivages et par les pionniers qui progressaient vers l’ouest en dépit d’une nature impitoyable.</a:t>
            </a:r>
          </a:p>
          <a:p>
            <a:pPr>
              <a:buFont typeface="Wingdings" pitchFamily="2" charset="2"/>
              <a:buNone/>
            </a:pPr>
            <a:r>
              <a:rPr lang="fr-FR" sz="1400" dirty="0">
                <a:latin typeface="Comic Sans MS" pitchFamily="66" charset="0"/>
              </a:rPr>
              <a:t>Oui, nous pouvons.</a:t>
            </a:r>
          </a:p>
          <a:p>
            <a:pPr>
              <a:buFont typeface="Wingdings" pitchFamily="2" charset="2"/>
              <a:buNone/>
            </a:pPr>
            <a:r>
              <a:rPr lang="fr-FR" sz="1400" dirty="0">
                <a:latin typeface="Comic Sans MS" pitchFamily="66" charset="0"/>
              </a:rPr>
              <a:t>Ce fut l’appel des ouvriers qui se syndiquaient ; des femmes qui luttaient pour le droit de vote ; d’un président qui fit de la lune notre nouvelle frontière ; et d’un KING (en anglais, un roi, mais dans le cas d’espèce il s’agit de Martin Luther King) qui nous a conduits au sommet de la montagne et nous a montré le chemin de la Terre promise.</a:t>
            </a:r>
          </a:p>
          <a:p>
            <a:pPr>
              <a:buFont typeface="Wingdings" pitchFamily="2" charset="2"/>
              <a:buNone/>
            </a:pPr>
            <a:r>
              <a:rPr lang="fr-FR" sz="1400" dirty="0">
                <a:latin typeface="Comic Sans MS" pitchFamily="66" charset="0"/>
              </a:rPr>
              <a:t>Oui, nous pouvons la justice et l’égalité .Oui, nous pouvons les chances et la </a:t>
            </a:r>
            <a:r>
              <a:rPr lang="fr-FR" sz="1400" dirty="0" err="1">
                <a:latin typeface="Comic Sans MS" pitchFamily="66" charset="0"/>
              </a:rPr>
              <a:t>prospérité.Oui</a:t>
            </a:r>
            <a:r>
              <a:rPr lang="fr-FR" sz="1400" dirty="0">
                <a:latin typeface="Comic Sans MS" pitchFamily="66" charset="0"/>
              </a:rPr>
              <a:t>, nous pouvons guérir cette </a:t>
            </a:r>
            <a:r>
              <a:rPr lang="fr-FR" sz="1400" dirty="0" err="1">
                <a:latin typeface="Comic Sans MS" pitchFamily="66" charset="0"/>
              </a:rPr>
              <a:t>nation.Oui</a:t>
            </a:r>
            <a:r>
              <a:rPr lang="fr-FR" sz="1400" dirty="0">
                <a:latin typeface="Comic Sans MS" pitchFamily="66" charset="0"/>
              </a:rPr>
              <a:t>, nous pouvons réparer ce monde.</a:t>
            </a:r>
          </a:p>
          <a:p>
            <a:pPr>
              <a:buFont typeface="Wingdings" pitchFamily="2" charset="2"/>
              <a:buNone/>
            </a:pPr>
            <a:r>
              <a:rPr lang="fr-FR" sz="1400" dirty="0">
                <a:latin typeface="Comic Sans MS" pitchFamily="66" charset="0"/>
              </a:rPr>
              <a:t>Oui, nous pouvons.</a:t>
            </a:r>
          </a:p>
          <a:p>
            <a:pPr>
              <a:buFont typeface="Wingdings" pitchFamily="2" charset="2"/>
              <a:buNone/>
            </a:pPr>
            <a:endParaRPr lang="fr-FR" sz="1400" dirty="0">
              <a:latin typeface="Comic Sans MS" pitchFamily="66" charset="0"/>
            </a:endParaRPr>
          </a:p>
          <a:p>
            <a:pPr>
              <a:buFont typeface="Wingdings" pitchFamily="2" charset="2"/>
              <a:buNone/>
            </a:pPr>
            <a:r>
              <a:rPr lang="fr-FR" sz="1000" i="1" dirty="0">
                <a:latin typeface="Comic Sans MS" pitchFamily="66" charset="0"/>
              </a:rPr>
              <a:t>Barack Obama, discours de campagne dans le New Hampshire, 10 janvier 2008.</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395536" y="260648"/>
            <a:ext cx="7467600" cy="580926"/>
          </a:xfrm>
          <a:solidFill>
            <a:schemeClr val="accent3">
              <a:lumMod val="40000"/>
              <a:lumOff val="60000"/>
            </a:schemeClr>
          </a:solidFill>
          <a:ln>
            <a:solidFill>
              <a:schemeClr val="accent3"/>
            </a:solidFill>
          </a:ln>
        </p:spPr>
        <p:txBody>
          <a:bodyPr/>
          <a:lstStyle/>
          <a:p>
            <a:r>
              <a:rPr lang="fr-FR" sz="1800" b="1" dirty="0"/>
              <a:t>GROUPE 2 </a:t>
            </a:r>
            <a:r>
              <a:rPr lang="fr-FR" b="1" dirty="0"/>
              <a:t> ACTIVITES</a:t>
            </a:r>
          </a:p>
        </p:txBody>
      </p:sp>
      <p:sp>
        <p:nvSpPr>
          <p:cNvPr id="145411" name="Rectangle 3"/>
          <p:cNvSpPr>
            <a:spLocks noGrp="1" noChangeArrowheads="1"/>
          </p:cNvSpPr>
          <p:nvPr>
            <p:ph type="body" idx="1"/>
          </p:nvPr>
        </p:nvSpPr>
        <p:spPr>
          <a:xfrm>
            <a:off x="467544" y="1196752"/>
            <a:ext cx="7467600" cy="4873752"/>
          </a:xfrm>
        </p:spPr>
        <p:txBody>
          <a:bodyPr/>
          <a:lstStyle/>
          <a:p>
            <a:pPr>
              <a:buFont typeface="Wingdings" pitchFamily="2" charset="2"/>
              <a:buNone/>
            </a:pPr>
            <a:r>
              <a:rPr lang="fr-FR" sz="1600" u="sng" dirty="0"/>
              <a:t> </a:t>
            </a:r>
            <a:r>
              <a:rPr lang="fr-FR" sz="1600" b="1" u="sng" dirty="0"/>
              <a:t>1 .la situation de communication et le contexte politique  :caractériser le lieu et le moment de la parole</a:t>
            </a:r>
          </a:p>
          <a:p>
            <a:pPr>
              <a:buFont typeface="Wingdings" pitchFamily="2" charset="2"/>
              <a:buNone/>
            </a:pPr>
            <a:r>
              <a:rPr lang="fr-FR" sz="1600" dirty="0"/>
              <a:t>Activités 1</a:t>
            </a:r>
          </a:p>
          <a:p>
            <a:r>
              <a:rPr lang="fr-FR" sz="1600" dirty="0"/>
              <a:t>Complétez les deux premières colonnes du tableau.</a:t>
            </a:r>
          </a:p>
          <a:p>
            <a:pPr>
              <a:buFont typeface="Wingdings" pitchFamily="2" charset="2"/>
              <a:buNone/>
            </a:pPr>
            <a:r>
              <a:rPr lang="fr-FR" sz="1600" b="1" u="sng" dirty="0"/>
              <a:t>2 . La rhétorique</a:t>
            </a:r>
            <a:r>
              <a:rPr lang="fr-FR" sz="1600" b="1" dirty="0"/>
              <a:t> : </a:t>
            </a:r>
            <a:r>
              <a:rPr lang="fr-FR" sz="1600" b="1" u="sng" dirty="0"/>
              <a:t>les procédés</a:t>
            </a:r>
            <a:r>
              <a:rPr lang="fr-FR" sz="1600" u="sng" dirty="0"/>
              <a:t> </a:t>
            </a:r>
          </a:p>
          <a:p>
            <a:pPr>
              <a:buFont typeface="Wingdings" pitchFamily="2" charset="2"/>
              <a:buNone/>
            </a:pPr>
            <a:r>
              <a:rPr lang="fr-FR" sz="1600" dirty="0"/>
              <a:t>Activités 2</a:t>
            </a:r>
          </a:p>
          <a:p>
            <a:r>
              <a:rPr lang="fr-FR" sz="1600" dirty="0"/>
              <a:t>Répondre aux questions 1 et2.</a:t>
            </a:r>
          </a:p>
          <a:p>
            <a:r>
              <a:rPr lang="fr-FR" sz="1600" dirty="0"/>
              <a:t>L’énonciation :répondre à la  question 3 .</a:t>
            </a:r>
          </a:p>
          <a:p>
            <a:r>
              <a:rPr lang="fr-FR" sz="1600" dirty="0"/>
              <a:t>Activités </a:t>
            </a:r>
          </a:p>
          <a:p>
            <a:r>
              <a:rPr lang="fr-FR" sz="1600" dirty="0"/>
              <a:t>Organisation du discours et stratégie mise en place : répondre à la question 4.</a:t>
            </a:r>
          </a:p>
          <a:p>
            <a:pPr>
              <a:buFont typeface="Wingdings" pitchFamily="2" charset="2"/>
              <a:buNone/>
            </a:pPr>
            <a:r>
              <a:rPr lang="fr-FR" sz="1600" b="1" u="sng" dirty="0"/>
              <a:t>3 . Interprétation</a:t>
            </a:r>
            <a:r>
              <a:rPr lang="fr-FR" sz="1600" dirty="0"/>
              <a:t> </a:t>
            </a:r>
          </a:p>
          <a:p>
            <a:r>
              <a:rPr lang="fr-FR" sz="1600" dirty="0"/>
              <a:t>Répondre à la question 5.</a:t>
            </a:r>
          </a:p>
          <a:p>
            <a:pPr>
              <a:buFont typeface="Wingdings" pitchFamily="2" charset="2"/>
              <a:buNone/>
            </a:pPr>
            <a:r>
              <a:rPr lang="fr-FR" sz="1600" b="1" u="sng" dirty="0"/>
              <a:t>4 .Synthèse</a:t>
            </a:r>
            <a:r>
              <a:rPr lang="fr-FR" sz="1600" dirty="0"/>
              <a:t>  </a:t>
            </a:r>
          </a:p>
          <a:p>
            <a:r>
              <a:rPr lang="fr-FR" sz="1600" dirty="0"/>
              <a:t>Complétez le tableau.</a:t>
            </a:r>
          </a:p>
          <a:p>
            <a:endParaRPr lang="fr-FR" sz="1600" dirty="0"/>
          </a:p>
          <a:p>
            <a:endParaRPr lang="fr-FR" sz="1600" dirty="0"/>
          </a:p>
          <a:p>
            <a:pPr>
              <a:buFont typeface="Wingdings" pitchFamily="2" charset="2"/>
              <a:buNone/>
            </a:pPr>
            <a:endParaRPr lang="fr-FR" sz="1600"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404664"/>
            <a:ext cx="7643192" cy="648072"/>
          </a:xfrm>
          <a:solidFill>
            <a:schemeClr val="accent3">
              <a:lumMod val="20000"/>
              <a:lumOff val="80000"/>
            </a:schemeClr>
          </a:solidFill>
          <a:ln>
            <a:solidFill>
              <a:schemeClr val="accent3"/>
            </a:solidFill>
          </a:ln>
        </p:spPr>
        <p:txBody>
          <a:bodyPr/>
          <a:lstStyle/>
          <a:p>
            <a:r>
              <a:rPr lang="fr-FR" sz="3400" dirty="0">
                <a:solidFill>
                  <a:schemeClr val="accent2"/>
                </a:solidFill>
                <a:latin typeface="+mn-lt"/>
              </a:rPr>
              <a:t>TEXTE 2 : questions</a:t>
            </a:r>
          </a:p>
        </p:txBody>
      </p:sp>
      <p:sp>
        <p:nvSpPr>
          <p:cNvPr id="149507" name="Rectangle 3"/>
          <p:cNvSpPr>
            <a:spLocks noGrp="1" noChangeArrowheads="1"/>
          </p:cNvSpPr>
          <p:nvPr>
            <p:ph type="body" idx="1"/>
          </p:nvPr>
        </p:nvSpPr>
        <p:spPr>
          <a:xfrm>
            <a:off x="457200" y="1231925"/>
            <a:ext cx="8229600" cy="5005387"/>
          </a:xfrm>
          <a:noFill/>
          <a:ln/>
        </p:spPr>
        <p:txBody>
          <a:bodyPr/>
          <a:lstStyle/>
          <a:p>
            <a:pPr>
              <a:buFont typeface="Wingdings" pitchFamily="2" charset="2"/>
              <a:buNone/>
            </a:pPr>
            <a:r>
              <a:rPr lang="fr-FR" sz="2600" dirty="0"/>
              <a:t> 1 .Surlignez en couleurs  les différents procédés utilisés par </a:t>
            </a:r>
            <a:r>
              <a:rPr lang="fr-FR" sz="2600" dirty="0" err="1"/>
              <a:t>B.Obama</a:t>
            </a:r>
            <a:r>
              <a:rPr lang="fr-FR" sz="2600" dirty="0"/>
              <a:t> .</a:t>
            </a:r>
          </a:p>
          <a:p>
            <a:pPr>
              <a:buFont typeface="Wingdings" pitchFamily="2" charset="2"/>
              <a:buNone/>
            </a:pPr>
            <a:r>
              <a:rPr lang="fr-FR" sz="2600" dirty="0"/>
              <a:t> 2 .Identifiez ces procédés puis reportez-les dans le tableau .Quels effets produisent-ils ?</a:t>
            </a:r>
          </a:p>
          <a:p>
            <a:pPr>
              <a:buFont typeface="Wingdings" pitchFamily="2" charset="2"/>
              <a:buNone/>
            </a:pPr>
            <a:r>
              <a:rPr lang="fr-FR" sz="2600" dirty="0"/>
              <a:t> 3 .Dans ce discours </a:t>
            </a:r>
            <a:r>
              <a:rPr lang="fr-FR" sz="2600" dirty="0" err="1"/>
              <a:t>B.Obama</a:t>
            </a:r>
            <a:r>
              <a:rPr lang="fr-FR" sz="2600" dirty="0"/>
              <a:t> utilise le pronom « nous » .Combien de fois ?Pourquoi ?</a:t>
            </a:r>
          </a:p>
          <a:p>
            <a:pPr>
              <a:buFont typeface="Wingdings" pitchFamily="2" charset="2"/>
              <a:buNone/>
            </a:pPr>
            <a:r>
              <a:rPr lang="fr-FR" sz="2600" dirty="0"/>
              <a:t> 4 . Qu’évoque </a:t>
            </a:r>
            <a:r>
              <a:rPr lang="fr-FR" sz="2600" dirty="0" err="1"/>
              <a:t>B.Obama</a:t>
            </a:r>
            <a:r>
              <a:rPr lang="fr-FR" sz="2600" dirty="0"/>
              <a:t> dans son discours ?Dans quel ordre ?Par quels moyens interpelle-t-il son auditoire  ?</a:t>
            </a:r>
          </a:p>
          <a:p>
            <a:pPr>
              <a:buFont typeface="Wingdings" pitchFamily="2" charset="2"/>
              <a:buNone/>
            </a:pPr>
            <a:r>
              <a:rPr lang="fr-FR" sz="2600" dirty="0"/>
              <a:t> 5  .Quelle est l’intention de </a:t>
            </a:r>
            <a:r>
              <a:rPr lang="fr-FR" sz="2600" dirty="0" err="1"/>
              <a:t>B.Obama</a:t>
            </a:r>
            <a:r>
              <a:rPr lang="fr-FR" sz="2600" dirty="0"/>
              <a:t>?</a:t>
            </a:r>
          </a:p>
          <a:p>
            <a:pPr>
              <a:buFont typeface="Wingdings" pitchFamily="2" charset="2"/>
              <a:buNone/>
            </a:pPr>
            <a:r>
              <a:rPr lang="fr-FR" sz="2600" dirty="0"/>
              <a:t> 6 . Complétez le tableau 2.</a:t>
            </a:r>
          </a:p>
          <a:p>
            <a:endParaRPr lang="fr-FR" sz="2600" dirty="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457200" y="274638"/>
            <a:ext cx="7467600" cy="562074"/>
          </a:xfrm>
        </p:spPr>
        <p:txBody>
          <a:bodyPr/>
          <a:lstStyle/>
          <a:p>
            <a:r>
              <a:rPr lang="fr-FR" sz="2000" b="1" dirty="0"/>
              <a:t>Correction questions et activités</a:t>
            </a:r>
            <a:r>
              <a:rPr lang="fr-FR" b="1" dirty="0"/>
              <a:t> </a:t>
            </a:r>
          </a:p>
        </p:txBody>
      </p:sp>
      <p:sp>
        <p:nvSpPr>
          <p:cNvPr id="125955" name="Rectangle 3"/>
          <p:cNvSpPr>
            <a:spLocks noGrp="1" noChangeArrowheads="1"/>
          </p:cNvSpPr>
          <p:nvPr>
            <p:ph type="body" idx="1"/>
          </p:nvPr>
        </p:nvSpPr>
        <p:spPr/>
        <p:txBody>
          <a:bodyPr>
            <a:normAutofit lnSpcReduction="10000"/>
          </a:bodyPr>
          <a:lstStyle/>
          <a:p>
            <a:pPr>
              <a:lnSpc>
                <a:spcPct val="80000"/>
              </a:lnSpc>
              <a:buFont typeface="Wingdings" pitchFamily="2" charset="2"/>
              <a:buNone/>
            </a:pPr>
            <a:r>
              <a:rPr lang="fr-FR" sz="1300" b="1"/>
              <a:t>« Yes we can » </a:t>
            </a:r>
            <a:endParaRPr lang="fr-FR" sz="1300"/>
          </a:p>
          <a:p>
            <a:pPr>
              <a:lnSpc>
                <a:spcPct val="80000"/>
              </a:lnSpc>
              <a:buFont typeface="Wingdings" pitchFamily="2" charset="2"/>
              <a:buNone/>
            </a:pPr>
            <a:r>
              <a:rPr lang="fr-FR" sz="1300">
                <a:solidFill>
                  <a:srgbClr val="00FF99"/>
                </a:solidFill>
              </a:rPr>
              <a:t>       Lorsque </a:t>
            </a:r>
            <a:r>
              <a:rPr lang="fr-FR" sz="1300" u="sng">
                <a:solidFill>
                  <a:srgbClr val="00FF99"/>
                </a:solidFill>
              </a:rPr>
              <a:t>nous</a:t>
            </a:r>
            <a:r>
              <a:rPr lang="fr-FR" sz="1300"/>
              <a:t> avons surmonté des épreuves apparemment insurmontables ; </a:t>
            </a:r>
            <a:r>
              <a:rPr lang="fr-FR" sz="1300">
                <a:solidFill>
                  <a:srgbClr val="00FF99"/>
                </a:solidFill>
              </a:rPr>
              <a:t>lorsqu’on </a:t>
            </a:r>
            <a:r>
              <a:rPr lang="fr-FR" sz="1300" u="sng">
                <a:solidFill>
                  <a:srgbClr val="00FF99"/>
                </a:solidFill>
              </a:rPr>
              <a:t>nou</a:t>
            </a:r>
            <a:r>
              <a:rPr lang="fr-FR" sz="1300">
                <a:solidFill>
                  <a:srgbClr val="00FF99"/>
                </a:solidFill>
              </a:rPr>
              <a:t>s</a:t>
            </a:r>
            <a:r>
              <a:rPr lang="fr-FR" sz="1300"/>
              <a:t> a dit que </a:t>
            </a:r>
            <a:r>
              <a:rPr lang="fr-FR" sz="1300" u="sng"/>
              <a:t>nous</a:t>
            </a:r>
            <a:r>
              <a:rPr lang="fr-FR" sz="1300"/>
              <a:t> n’étions pas prêts, ou qu’il ne fallait pas essayer, ou que </a:t>
            </a:r>
            <a:r>
              <a:rPr lang="fr-FR" sz="1300" u="sng"/>
              <a:t>nous</a:t>
            </a:r>
            <a:r>
              <a:rPr lang="fr-FR" sz="1300"/>
              <a:t> ne pouvions pas, des générations d’américains ont répondu par un simple credo qui résume l’esprit d’un peuple </a:t>
            </a:r>
          </a:p>
          <a:p>
            <a:pPr>
              <a:lnSpc>
                <a:spcPct val="80000"/>
              </a:lnSpc>
              <a:buFont typeface="Wingdings" pitchFamily="2" charset="2"/>
              <a:buNone/>
            </a:pPr>
            <a:r>
              <a:rPr lang="fr-FR" sz="1300">
                <a:solidFill>
                  <a:srgbClr val="FF0000"/>
                </a:solidFill>
              </a:rPr>
              <a:t>        Oui, </a:t>
            </a:r>
            <a:r>
              <a:rPr lang="fr-FR" sz="1300" u="sng">
                <a:solidFill>
                  <a:srgbClr val="FF0000"/>
                </a:solidFill>
              </a:rPr>
              <a:t>nous</a:t>
            </a:r>
            <a:r>
              <a:rPr lang="fr-FR" sz="1300">
                <a:solidFill>
                  <a:srgbClr val="FF0000"/>
                </a:solidFill>
              </a:rPr>
              <a:t> pouvons</a:t>
            </a:r>
            <a:r>
              <a:rPr lang="fr-FR" sz="1300"/>
              <a:t>.</a:t>
            </a:r>
          </a:p>
          <a:p>
            <a:pPr>
              <a:lnSpc>
                <a:spcPct val="80000"/>
              </a:lnSpc>
              <a:buFont typeface="Wingdings" pitchFamily="2" charset="2"/>
              <a:buNone/>
            </a:pPr>
            <a:r>
              <a:rPr lang="fr-FR" sz="1300"/>
              <a:t>       Ce credo était inscrit dans les documents fondateurs qui déclaraient la destinée d’un pays.</a:t>
            </a:r>
          </a:p>
          <a:p>
            <a:pPr>
              <a:lnSpc>
                <a:spcPct val="80000"/>
              </a:lnSpc>
              <a:buFont typeface="Wingdings" pitchFamily="2" charset="2"/>
              <a:buNone/>
            </a:pPr>
            <a:r>
              <a:rPr lang="fr-FR" sz="1300">
                <a:solidFill>
                  <a:srgbClr val="FF0000"/>
                </a:solidFill>
              </a:rPr>
              <a:t>      Oui, </a:t>
            </a:r>
            <a:r>
              <a:rPr lang="fr-FR" sz="1300" u="sng">
                <a:solidFill>
                  <a:srgbClr val="FF0000"/>
                </a:solidFill>
              </a:rPr>
              <a:t>nous </a:t>
            </a:r>
            <a:r>
              <a:rPr lang="fr-FR" sz="1300">
                <a:solidFill>
                  <a:srgbClr val="FF0000"/>
                </a:solidFill>
              </a:rPr>
              <a:t>pouvons</a:t>
            </a:r>
            <a:r>
              <a:rPr lang="fr-FR" sz="1300"/>
              <a:t>.</a:t>
            </a:r>
          </a:p>
          <a:p>
            <a:pPr>
              <a:lnSpc>
                <a:spcPct val="80000"/>
              </a:lnSpc>
              <a:buFont typeface="Wingdings" pitchFamily="2" charset="2"/>
              <a:buNone/>
            </a:pPr>
            <a:r>
              <a:rPr lang="fr-FR" sz="1300"/>
              <a:t>      </a:t>
            </a:r>
            <a:r>
              <a:rPr lang="fr-FR" sz="1300">
                <a:solidFill>
                  <a:srgbClr val="0000CC"/>
                </a:solidFill>
              </a:rPr>
              <a:t>Il a été</a:t>
            </a:r>
            <a:r>
              <a:rPr lang="fr-FR" sz="1300"/>
              <a:t> murmuré par </a:t>
            </a:r>
            <a:r>
              <a:rPr lang="fr-FR" sz="1300">
                <a:solidFill>
                  <a:schemeClr val="accent2"/>
                </a:solidFill>
              </a:rPr>
              <a:t>les esclaves et les abolitionnistes</a:t>
            </a:r>
            <a:r>
              <a:rPr lang="fr-FR" sz="1300"/>
              <a:t> ouvrant une  voie de lumière vers la liberté dans la plus ténébreuse des nuits.</a:t>
            </a:r>
          </a:p>
          <a:p>
            <a:pPr>
              <a:lnSpc>
                <a:spcPct val="80000"/>
              </a:lnSpc>
              <a:buFont typeface="Wingdings" pitchFamily="2" charset="2"/>
              <a:buNone/>
            </a:pPr>
            <a:r>
              <a:rPr lang="fr-FR" sz="1300">
                <a:solidFill>
                  <a:srgbClr val="FF0000"/>
                </a:solidFill>
              </a:rPr>
              <a:t>       Oui, </a:t>
            </a:r>
            <a:r>
              <a:rPr lang="fr-FR" sz="1300" u="sng">
                <a:solidFill>
                  <a:srgbClr val="FF0000"/>
                </a:solidFill>
              </a:rPr>
              <a:t>nous</a:t>
            </a:r>
            <a:r>
              <a:rPr lang="fr-FR" sz="1300">
                <a:solidFill>
                  <a:srgbClr val="FF0000"/>
                </a:solidFill>
              </a:rPr>
              <a:t> pouvons</a:t>
            </a:r>
            <a:r>
              <a:rPr lang="fr-FR" sz="1300"/>
              <a:t>.</a:t>
            </a:r>
          </a:p>
          <a:p>
            <a:pPr>
              <a:lnSpc>
                <a:spcPct val="80000"/>
              </a:lnSpc>
              <a:buFont typeface="Wingdings" pitchFamily="2" charset="2"/>
              <a:buNone/>
            </a:pPr>
            <a:r>
              <a:rPr lang="fr-FR" sz="1300"/>
              <a:t>      </a:t>
            </a:r>
            <a:r>
              <a:rPr lang="fr-FR" sz="1300">
                <a:solidFill>
                  <a:srgbClr val="0000CC"/>
                </a:solidFill>
              </a:rPr>
              <a:t>Il a été</a:t>
            </a:r>
            <a:r>
              <a:rPr lang="fr-FR" sz="1300"/>
              <a:t> chanté par les </a:t>
            </a:r>
            <a:r>
              <a:rPr lang="fr-FR" sz="1300">
                <a:solidFill>
                  <a:schemeClr val="accent2"/>
                </a:solidFill>
              </a:rPr>
              <a:t>immigrants </a:t>
            </a:r>
            <a:r>
              <a:rPr lang="fr-FR" sz="1300"/>
              <a:t>qui quittaient de lointains rivages et les </a:t>
            </a:r>
            <a:r>
              <a:rPr lang="fr-FR" sz="1300">
                <a:solidFill>
                  <a:schemeClr val="tx2"/>
                </a:solidFill>
              </a:rPr>
              <a:t>pionniers </a:t>
            </a:r>
            <a:r>
              <a:rPr lang="fr-FR" sz="1300"/>
              <a:t>qui progressaient vers l’ouest en dépit d’une nature impitoyable. </a:t>
            </a:r>
          </a:p>
          <a:p>
            <a:pPr>
              <a:lnSpc>
                <a:spcPct val="80000"/>
              </a:lnSpc>
              <a:buFont typeface="Wingdings" pitchFamily="2" charset="2"/>
              <a:buNone/>
            </a:pPr>
            <a:r>
              <a:rPr lang="fr-FR" sz="1300">
                <a:solidFill>
                  <a:srgbClr val="FF0000"/>
                </a:solidFill>
              </a:rPr>
              <a:t>      Oui, nous pouvons</a:t>
            </a:r>
            <a:r>
              <a:rPr lang="fr-FR" sz="1300"/>
              <a:t>.</a:t>
            </a:r>
          </a:p>
          <a:p>
            <a:pPr>
              <a:lnSpc>
                <a:spcPct val="80000"/>
              </a:lnSpc>
              <a:buFont typeface="Wingdings" pitchFamily="2" charset="2"/>
              <a:buNone/>
            </a:pPr>
            <a:r>
              <a:rPr lang="fr-FR" sz="1300"/>
              <a:t>      Ce fut l’appel des</a:t>
            </a:r>
            <a:r>
              <a:rPr lang="fr-FR" sz="1300">
                <a:solidFill>
                  <a:srgbClr val="009900"/>
                </a:solidFill>
              </a:rPr>
              <a:t> ouvriers</a:t>
            </a:r>
            <a:r>
              <a:rPr lang="fr-FR" sz="1300"/>
              <a:t> qui se syndiquaient ; des </a:t>
            </a:r>
            <a:r>
              <a:rPr lang="fr-FR" sz="1300">
                <a:solidFill>
                  <a:schemeClr val="accent2"/>
                </a:solidFill>
              </a:rPr>
              <a:t>femmes </a:t>
            </a:r>
            <a:r>
              <a:rPr lang="fr-FR" sz="1300"/>
              <a:t>qui luttaient pour le droit de vote ; d’un président qui fit de la lune notre nouvelle frontière ; et d’un KING (en anglais, un roi, mais dans le cas d’espèce il s’agit de Martin Luther King) qui </a:t>
            </a:r>
            <a:r>
              <a:rPr lang="fr-FR" sz="1300" u="sng"/>
              <a:t>nous</a:t>
            </a:r>
            <a:r>
              <a:rPr lang="fr-FR" sz="1300"/>
              <a:t> a conduits au sommet de la montagne et </a:t>
            </a:r>
            <a:r>
              <a:rPr lang="fr-FR" sz="1300" u="sng"/>
              <a:t>nous</a:t>
            </a:r>
            <a:r>
              <a:rPr lang="fr-FR" sz="1300"/>
              <a:t> a montré le chemin de la Terre promise.</a:t>
            </a:r>
          </a:p>
          <a:p>
            <a:pPr>
              <a:lnSpc>
                <a:spcPct val="80000"/>
              </a:lnSpc>
              <a:buFont typeface="Wingdings" pitchFamily="2" charset="2"/>
              <a:buNone/>
            </a:pPr>
            <a:r>
              <a:rPr lang="fr-FR" sz="1300">
                <a:solidFill>
                  <a:srgbClr val="FF0000"/>
                </a:solidFill>
              </a:rPr>
              <a:t>      Oui, </a:t>
            </a:r>
            <a:r>
              <a:rPr lang="fr-FR" sz="1300" u="sng">
                <a:solidFill>
                  <a:srgbClr val="FF0000"/>
                </a:solidFill>
              </a:rPr>
              <a:t>nous</a:t>
            </a:r>
            <a:r>
              <a:rPr lang="fr-FR" sz="1300">
                <a:solidFill>
                  <a:srgbClr val="FF0000"/>
                </a:solidFill>
              </a:rPr>
              <a:t> pouvons</a:t>
            </a:r>
            <a:r>
              <a:rPr lang="fr-FR" sz="1300"/>
              <a:t> la justice et l’égalité .</a:t>
            </a:r>
            <a:r>
              <a:rPr lang="fr-FR" sz="1300">
                <a:solidFill>
                  <a:srgbClr val="FF0000"/>
                </a:solidFill>
              </a:rPr>
              <a:t>Oui, </a:t>
            </a:r>
            <a:r>
              <a:rPr lang="fr-FR" sz="1300" u="sng">
                <a:solidFill>
                  <a:srgbClr val="FF0000"/>
                </a:solidFill>
              </a:rPr>
              <a:t>nous</a:t>
            </a:r>
            <a:r>
              <a:rPr lang="fr-FR" sz="1300">
                <a:solidFill>
                  <a:srgbClr val="FF0000"/>
                </a:solidFill>
              </a:rPr>
              <a:t> pouvons</a:t>
            </a:r>
            <a:r>
              <a:rPr lang="fr-FR" sz="1300"/>
              <a:t> les chances et la </a:t>
            </a:r>
            <a:r>
              <a:rPr lang="fr-FR" sz="1300">
                <a:solidFill>
                  <a:srgbClr val="FF0000"/>
                </a:solidFill>
              </a:rPr>
              <a:t>prospérité.Oui, </a:t>
            </a:r>
            <a:r>
              <a:rPr lang="fr-FR" sz="1300" u="sng">
                <a:solidFill>
                  <a:srgbClr val="FF0000"/>
                </a:solidFill>
              </a:rPr>
              <a:t>nous</a:t>
            </a:r>
            <a:r>
              <a:rPr lang="fr-FR" sz="1300"/>
              <a:t> </a:t>
            </a:r>
            <a:r>
              <a:rPr lang="fr-FR" sz="1300">
                <a:solidFill>
                  <a:srgbClr val="FF0000"/>
                </a:solidFill>
              </a:rPr>
              <a:t>pouvons</a:t>
            </a:r>
            <a:r>
              <a:rPr lang="fr-FR" sz="1300"/>
              <a:t> guérir cette nation.Oui, </a:t>
            </a:r>
            <a:r>
              <a:rPr lang="fr-FR" sz="1300" u="sng"/>
              <a:t>nous</a:t>
            </a:r>
            <a:r>
              <a:rPr lang="fr-FR" sz="1300"/>
              <a:t> pouvons réparer ce monde.</a:t>
            </a:r>
          </a:p>
          <a:p>
            <a:pPr>
              <a:lnSpc>
                <a:spcPct val="80000"/>
              </a:lnSpc>
              <a:buFont typeface="Wingdings" pitchFamily="2" charset="2"/>
              <a:buNone/>
            </a:pPr>
            <a:r>
              <a:rPr lang="fr-FR" sz="1300">
                <a:solidFill>
                  <a:srgbClr val="FF0000"/>
                </a:solidFill>
              </a:rPr>
              <a:t>      Oui, </a:t>
            </a:r>
            <a:r>
              <a:rPr lang="fr-FR" sz="1300" u="sng">
                <a:solidFill>
                  <a:srgbClr val="FF0000"/>
                </a:solidFill>
              </a:rPr>
              <a:t>nous</a:t>
            </a:r>
            <a:r>
              <a:rPr lang="fr-FR" sz="1300">
                <a:solidFill>
                  <a:srgbClr val="FF0000"/>
                </a:solidFill>
              </a:rPr>
              <a:t> pouvons</a:t>
            </a:r>
            <a:r>
              <a:rPr lang="fr-FR" sz="1300"/>
              <a:t>.</a:t>
            </a:r>
          </a:p>
          <a:p>
            <a:pPr>
              <a:lnSpc>
                <a:spcPct val="80000"/>
              </a:lnSpc>
              <a:buFont typeface="Wingdings" pitchFamily="2" charset="2"/>
              <a:buNone/>
            </a:pPr>
            <a:endParaRPr lang="fr-FR" sz="1300" i="1"/>
          </a:p>
          <a:p>
            <a:pPr>
              <a:lnSpc>
                <a:spcPct val="80000"/>
              </a:lnSpc>
              <a:buFont typeface="Wingdings" pitchFamily="2" charset="2"/>
              <a:buNone/>
            </a:pPr>
            <a:r>
              <a:rPr lang="fr-FR" sz="1300" i="1"/>
              <a:t>Barack Obama, discours de campagne dans le New Hampshire, 10 janvier 2008.</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611560" y="476672"/>
            <a:ext cx="7772400" cy="504278"/>
          </a:xfrm>
          <a:solidFill>
            <a:schemeClr val="accent3">
              <a:lumMod val="20000"/>
              <a:lumOff val="80000"/>
            </a:schemeClr>
          </a:solidFill>
          <a:ln>
            <a:solidFill>
              <a:schemeClr val="accent3"/>
            </a:solidFill>
          </a:ln>
        </p:spPr>
        <p:txBody>
          <a:bodyPr/>
          <a:lstStyle/>
          <a:p>
            <a:r>
              <a:rPr lang="fr-FR" sz="2400" dirty="0">
                <a:solidFill>
                  <a:schemeClr val="accent2"/>
                </a:solidFill>
                <a:latin typeface="+mn-lt"/>
              </a:rPr>
              <a:t>T2 Orateur ,parole politique , mise en spectacle</a:t>
            </a:r>
          </a:p>
        </p:txBody>
      </p:sp>
      <p:graphicFrame>
        <p:nvGraphicFramePr>
          <p:cNvPr id="57426" name="Group 82"/>
          <p:cNvGraphicFramePr>
            <a:graphicFrameLocks noGrp="1"/>
          </p:cNvGraphicFramePr>
          <p:nvPr>
            <p:ph idx="1"/>
          </p:nvPr>
        </p:nvGraphicFramePr>
        <p:xfrm>
          <a:off x="467544" y="1340768"/>
          <a:ext cx="7992888" cy="3960440"/>
        </p:xfrm>
        <a:graphic>
          <a:graphicData uri="http://schemas.openxmlformats.org/drawingml/2006/table">
            <a:tbl>
              <a:tblPr/>
              <a:tblGrid>
                <a:gridCol w="1597625"/>
                <a:gridCol w="1599213"/>
                <a:gridCol w="1599212"/>
                <a:gridCol w="1599213"/>
                <a:gridCol w="1597625"/>
              </a:tblGrid>
              <a:tr h="722349">
                <a:tc row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200" b="1" i="0" u="none" strike="noStrike" cap="none" normalizeH="0" baseline="0" dirty="0" smtClean="0">
                        <a:ln>
                          <a:noFill/>
                        </a:ln>
                        <a:solidFill>
                          <a:schemeClr val="tx1"/>
                        </a:solidFill>
                        <a:effectLst/>
                        <a:latin typeface="+mn-l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200" b="1" i="0" u="none" strike="noStrike" cap="none" normalizeH="0" baseline="0" dirty="0" smtClean="0">
                          <a:ln>
                            <a:noFill/>
                          </a:ln>
                          <a:solidFill>
                            <a:schemeClr val="tx1"/>
                          </a:solidFill>
                          <a:effectLst/>
                          <a:latin typeface="+mn-lt"/>
                        </a:rPr>
                        <a:t>Qui parle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200" b="1" i="0" u="none" strike="noStrike" cap="none" normalizeH="0" baseline="0" dirty="0" smtClean="0">
                        <a:ln>
                          <a:noFill/>
                        </a:ln>
                        <a:solidFill>
                          <a:schemeClr val="tx1"/>
                        </a:solidFill>
                        <a:effectLst/>
                        <a:latin typeface="+mn-l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200" b="1" i="0" u="none" strike="noStrike" cap="none" normalizeH="0" baseline="0" dirty="0" smtClean="0">
                          <a:ln>
                            <a:noFill/>
                          </a:ln>
                          <a:solidFill>
                            <a:schemeClr val="tx1"/>
                          </a:solidFill>
                          <a:effectLst/>
                          <a:latin typeface="+mn-lt"/>
                        </a:rPr>
                        <a:t>Où est- il ?</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200" b="1" i="0" u="none" strike="noStrike" cap="none" normalizeH="0" baseline="0" dirty="0" smtClean="0">
                          <a:ln>
                            <a:noFill/>
                          </a:ln>
                          <a:solidFill>
                            <a:schemeClr val="tx1"/>
                          </a:solidFill>
                          <a:effectLst/>
                          <a:latin typeface="+mn-lt"/>
                        </a:rPr>
                        <a:t>Quand parle-t-il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200" b="1" i="0" u="none" strike="noStrike" cap="none" normalizeH="0" baseline="0" dirty="0" smtClean="0">
                        <a:ln>
                          <a:noFill/>
                        </a:ln>
                        <a:solidFill>
                          <a:schemeClr val="tx1"/>
                        </a:solidFill>
                        <a:effectLst/>
                        <a:latin typeface="+mn-l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200" b="1" i="0" u="none" strike="noStrike" cap="none" normalizeH="0" baseline="0" dirty="0" smtClean="0">
                          <a:ln>
                            <a:noFill/>
                          </a:ln>
                          <a:solidFill>
                            <a:schemeClr val="tx1"/>
                          </a:solidFill>
                          <a:effectLst/>
                          <a:latin typeface="+mn-lt"/>
                        </a:rPr>
                        <a:t>De quoi parle –t-il?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200" b="1" i="0" u="none" strike="noStrike" cap="none" normalizeH="0" baseline="0" dirty="0" smtClean="0">
                        <a:ln>
                          <a:noFill/>
                        </a:ln>
                        <a:solidFill>
                          <a:schemeClr val="tx1"/>
                        </a:solidFill>
                        <a:effectLst/>
                        <a:latin typeface="+mn-l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200" b="1" i="0" u="none" strike="noStrike" cap="none" normalizeH="0" baseline="0" dirty="0" smtClean="0">
                          <a:ln>
                            <a:noFill/>
                          </a:ln>
                          <a:solidFill>
                            <a:schemeClr val="tx1"/>
                          </a:solidFill>
                          <a:effectLst/>
                          <a:latin typeface="+mn-lt"/>
                        </a:rPr>
                        <a:t>Comment en  parle-t-il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r>
              <a:tr h="454749">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200" b="1" i="0" u="none" strike="noStrike" cap="none" normalizeH="0" baseline="0" smtClean="0">
                          <a:ln>
                            <a:noFill/>
                          </a:ln>
                          <a:solidFill>
                            <a:schemeClr val="tx1"/>
                          </a:solidFill>
                          <a:effectLst/>
                          <a:latin typeface="+mn-lt"/>
                        </a:rPr>
                        <a:t>Procédés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200" b="1" i="0" u="none" strike="noStrike" cap="none" normalizeH="0" baseline="0" smtClean="0">
                          <a:ln>
                            <a:noFill/>
                          </a:ln>
                          <a:solidFill>
                            <a:schemeClr val="tx1"/>
                          </a:solidFill>
                          <a:effectLst/>
                          <a:latin typeface="+mn-lt"/>
                        </a:rPr>
                        <a:t>Ton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83342">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200" b="0" i="0" u="none" strike="noStrike" cap="none" normalizeH="0" baseline="0" smtClean="0">
                        <a:ln>
                          <a:noFill/>
                        </a:ln>
                        <a:solidFill>
                          <a:schemeClr val="tx1"/>
                        </a:solidFill>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200" b="0" i="0" u="none" strike="noStrike" cap="none" normalizeH="0" baseline="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200" b="0" i="0" u="none" strike="noStrike" cap="none" normalizeH="0" baseline="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200" b="0" i="0" u="none" strike="noStrike" cap="none" normalizeH="0" baseline="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2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7425" name="Text Box 81"/>
          <p:cNvSpPr txBox="1">
            <a:spLocks noChangeArrowheads="1"/>
          </p:cNvSpPr>
          <p:nvPr/>
        </p:nvSpPr>
        <p:spPr bwMode="auto">
          <a:xfrm>
            <a:off x="539552" y="5661248"/>
            <a:ext cx="7991475" cy="396875"/>
          </a:xfrm>
          <a:prstGeom prst="rect">
            <a:avLst/>
          </a:prstGeom>
          <a:noFill/>
          <a:ln w="9525">
            <a:noFill/>
            <a:miter lim="800000"/>
            <a:headEnd/>
            <a:tailEnd/>
          </a:ln>
          <a:effectLst/>
        </p:spPr>
        <p:txBody>
          <a:bodyPr>
            <a:spAutoFit/>
          </a:bodyPr>
          <a:lstStyle/>
          <a:p>
            <a:pPr>
              <a:spcBef>
                <a:spcPct val="50000"/>
              </a:spcBef>
            </a:pPr>
            <a:r>
              <a:rPr lang="fr-FR" sz="2000"/>
              <a:t>Visée :</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683568" y="404664"/>
            <a:ext cx="7772400" cy="432271"/>
          </a:xfrm>
          <a:solidFill>
            <a:schemeClr val="accent3">
              <a:lumMod val="20000"/>
              <a:lumOff val="80000"/>
            </a:schemeClr>
          </a:solidFill>
          <a:ln>
            <a:solidFill>
              <a:srgbClr val="FFC000"/>
            </a:solidFill>
          </a:ln>
        </p:spPr>
        <p:txBody>
          <a:bodyPr>
            <a:normAutofit fontScale="90000"/>
          </a:bodyPr>
          <a:lstStyle/>
          <a:p>
            <a:r>
              <a:rPr lang="fr-FR" sz="2400" dirty="0">
                <a:solidFill>
                  <a:schemeClr val="accent2"/>
                </a:solidFill>
                <a:latin typeface="Century Gothic" pitchFamily="34" charset="0"/>
              </a:rPr>
              <a:t>T2 Orateur ,parole politique , mise en spectacle</a:t>
            </a:r>
          </a:p>
        </p:txBody>
      </p:sp>
      <p:graphicFrame>
        <p:nvGraphicFramePr>
          <p:cNvPr id="111652" name="Group 36"/>
          <p:cNvGraphicFramePr>
            <a:graphicFrameLocks noGrp="1"/>
          </p:cNvGraphicFramePr>
          <p:nvPr>
            <p:ph idx="1"/>
          </p:nvPr>
        </p:nvGraphicFramePr>
        <p:xfrm>
          <a:off x="611560" y="1268760"/>
          <a:ext cx="7989888" cy="4087499"/>
        </p:xfrm>
        <a:graphic>
          <a:graphicData uri="http://schemas.openxmlformats.org/drawingml/2006/table">
            <a:tbl>
              <a:tblPr/>
              <a:tblGrid>
                <a:gridCol w="1597025"/>
                <a:gridCol w="1598613"/>
                <a:gridCol w="1598612"/>
                <a:gridCol w="1598613"/>
                <a:gridCol w="1597025"/>
              </a:tblGrid>
              <a:tr h="373384">
                <a:tc row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400" b="1" i="0" u="none" strike="noStrike" cap="none" normalizeH="0" baseline="0" dirty="0" smtClean="0">
                        <a:ln>
                          <a:noFill/>
                        </a:ln>
                        <a:solidFill>
                          <a:schemeClr val="tx1"/>
                        </a:solidFill>
                        <a:effectLst/>
                        <a:latin typeface="+mn-l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1" i="0" u="none" strike="noStrike" cap="none" normalizeH="0" baseline="0" dirty="0" smtClean="0">
                          <a:ln>
                            <a:noFill/>
                          </a:ln>
                          <a:solidFill>
                            <a:schemeClr val="tx1"/>
                          </a:solidFill>
                          <a:effectLst/>
                          <a:latin typeface="+mn-lt"/>
                        </a:rPr>
                        <a:t>Qui parle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1" i="0" u="none" strike="noStrike" cap="none" normalizeH="0" baseline="0" dirty="0" smtClean="0">
                          <a:ln>
                            <a:noFill/>
                          </a:ln>
                          <a:solidFill>
                            <a:schemeClr val="tx1"/>
                          </a:solidFill>
                          <a:effectLst/>
                          <a:latin typeface="+mn-lt"/>
                        </a:rPr>
                        <a:t>Où est- il ?</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1" i="0" u="none" strike="noStrike" cap="none" normalizeH="0" baseline="0" dirty="0" smtClean="0">
                          <a:ln>
                            <a:noFill/>
                          </a:ln>
                          <a:solidFill>
                            <a:schemeClr val="tx1"/>
                          </a:solidFill>
                          <a:effectLst/>
                          <a:latin typeface="+mn-lt"/>
                        </a:rPr>
                        <a:t>Quand parle-t-il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1" i="0" u="none" strike="noStrike" cap="none" normalizeH="0" baseline="0" dirty="0" smtClean="0">
                          <a:ln>
                            <a:noFill/>
                          </a:ln>
                          <a:solidFill>
                            <a:schemeClr val="tx1"/>
                          </a:solidFill>
                          <a:effectLst/>
                          <a:latin typeface="+mn-lt"/>
                        </a:rPr>
                        <a:t>De quoi parle –t-il?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1" i="0" u="none" strike="noStrike" cap="none" normalizeH="0" baseline="0" dirty="0" smtClean="0">
                          <a:ln>
                            <a:noFill/>
                          </a:ln>
                          <a:solidFill>
                            <a:schemeClr val="tx1"/>
                          </a:solidFill>
                          <a:effectLst/>
                          <a:latin typeface="+mn-lt"/>
                        </a:rPr>
                        <a:t>Comment en  parle-t-il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r>
              <a:tr h="422275">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1" i="0" u="none" strike="noStrike" cap="none" normalizeH="0" baseline="0" smtClean="0">
                          <a:ln>
                            <a:noFill/>
                          </a:ln>
                          <a:solidFill>
                            <a:schemeClr val="tx1"/>
                          </a:solidFill>
                          <a:effectLst/>
                          <a:latin typeface="+mn-lt"/>
                        </a:rPr>
                        <a:t>Procédés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1" i="0" u="none" strike="noStrike" cap="none" normalizeH="0" baseline="0" smtClean="0">
                          <a:ln>
                            <a:noFill/>
                          </a:ln>
                          <a:solidFill>
                            <a:schemeClr val="tx1"/>
                          </a:solidFill>
                          <a:effectLst/>
                          <a:latin typeface="+mn-lt"/>
                        </a:rPr>
                        <a:t>Ton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369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smtClean="0">
                          <a:ln>
                            <a:noFill/>
                          </a:ln>
                          <a:solidFill>
                            <a:srgbClr val="FF0000"/>
                          </a:solidFill>
                          <a:effectLst/>
                          <a:latin typeface="+mn-lt"/>
                        </a:rPr>
                        <a:t>Barack Obama , candidat démocrate aux présidentielles américaines en 2008.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smtClean="0">
                          <a:ln>
                            <a:noFill/>
                          </a:ln>
                          <a:solidFill>
                            <a:srgbClr val="FF0000"/>
                          </a:solidFill>
                          <a:effectLst/>
                          <a:latin typeface="+mn-lt"/>
                        </a:rPr>
                        <a:t>New Hampshire Etats Unis .</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smtClean="0">
                          <a:ln>
                            <a:noFill/>
                          </a:ln>
                          <a:solidFill>
                            <a:srgbClr val="FF0000"/>
                          </a:solidFill>
                          <a:effectLst/>
                          <a:latin typeface="+mn-lt"/>
                        </a:rPr>
                        <a:t>Pendant les élections aux présidentielles 2008</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400" b="0" i="0" u="none" strike="noStrike" cap="none" normalizeH="0" baseline="0" smtClean="0">
                        <a:ln>
                          <a:noFill/>
                        </a:ln>
                        <a:solidFill>
                          <a:srgbClr val="FF0000"/>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smtClean="0">
                          <a:ln>
                            <a:noFill/>
                          </a:ln>
                          <a:solidFill>
                            <a:srgbClr val="FF0000"/>
                          </a:solidFill>
                          <a:effectLst/>
                          <a:latin typeface="+mn-lt"/>
                        </a:rPr>
                        <a:t>Évocation des grandes étapes historiques , de la construction des États-unis ,des victoires ,des communautés qui par leurs luttes et combats ont repoussé la « frontière » La dernière est son élection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smtClean="0">
                          <a:ln>
                            <a:noFill/>
                          </a:ln>
                          <a:solidFill>
                            <a:srgbClr val="FF0000"/>
                          </a:solidFill>
                          <a:effectLst/>
                          <a:latin typeface="+mn-lt"/>
                        </a:rPr>
                        <a:t>Répétition</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smtClean="0">
                          <a:ln>
                            <a:noFill/>
                          </a:ln>
                          <a:solidFill>
                            <a:srgbClr val="FF0000"/>
                          </a:solidFill>
                          <a:effectLst/>
                          <a:latin typeface="+mn-lt"/>
                        </a:rPr>
                        <a:t>Parallélisme</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smtClean="0">
                          <a:ln>
                            <a:noFill/>
                          </a:ln>
                          <a:solidFill>
                            <a:srgbClr val="FF0000"/>
                          </a:solidFill>
                          <a:effectLst/>
                          <a:latin typeface="+mn-lt"/>
                        </a:rPr>
                        <a:t>Anaphore </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smtClean="0">
                          <a:ln>
                            <a:noFill/>
                          </a:ln>
                          <a:solidFill>
                            <a:srgbClr val="FF0000"/>
                          </a:solidFill>
                          <a:effectLst/>
                          <a:latin typeface="+mn-lt"/>
                        </a:rPr>
                        <a:t>Gradation</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smtClean="0">
                          <a:ln>
                            <a:noFill/>
                          </a:ln>
                          <a:solidFill>
                            <a:srgbClr val="FF0000"/>
                          </a:solidFill>
                          <a:effectLst/>
                          <a:latin typeface="+mn-lt"/>
                        </a:rPr>
                        <a:t> « nous »:puissance collective que représente le citoyen, le peuple américain.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400" b="0" i="0" u="none" strike="noStrike" cap="none" normalizeH="0" baseline="0" dirty="0" smtClean="0">
                          <a:ln>
                            <a:noFill/>
                          </a:ln>
                          <a:solidFill>
                            <a:srgbClr val="FF0000"/>
                          </a:solidFill>
                          <a:effectLst/>
                          <a:latin typeface="+mn-lt"/>
                        </a:rPr>
                        <a:t>Rythme qui s’accélère.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1641" name="Text Box 25"/>
          <p:cNvSpPr txBox="1">
            <a:spLocks noChangeArrowheads="1"/>
          </p:cNvSpPr>
          <p:nvPr/>
        </p:nvSpPr>
        <p:spPr bwMode="auto">
          <a:xfrm>
            <a:off x="539552" y="5516563"/>
            <a:ext cx="7991475" cy="701675"/>
          </a:xfrm>
          <a:prstGeom prst="rect">
            <a:avLst/>
          </a:prstGeom>
          <a:noFill/>
          <a:ln w="9525">
            <a:noFill/>
            <a:miter lim="800000"/>
            <a:headEnd/>
            <a:tailEnd/>
          </a:ln>
          <a:effectLst/>
        </p:spPr>
        <p:txBody>
          <a:bodyPr>
            <a:spAutoFit/>
          </a:bodyPr>
          <a:lstStyle/>
          <a:p>
            <a:pPr>
              <a:spcBef>
                <a:spcPct val="50000"/>
              </a:spcBef>
            </a:pPr>
            <a:r>
              <a:rPr lang="fr-FR" sz="2000"/>
              <a:t>Visée :</a:t>
            </a:r>
            <a:r>
              <a:rPr lang="fr-FR" sz="2000">
                <a:solidFill>
                  <a:srgbClr val="FF0000"/>
                </a:solidFill>
              </a:rPr>
              <a:t>fédérer les américains ; l’élection d’un premier noir à la présidence s’inscrirait dans l’histoire du pays. </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57200" y="548680"/>
            <a:ext cx="8229600" cy="792088"/>
          </a:xfrm>
          <a:solidFill>
            <a:schemeClr val="accent3">
              <a:lumMod val="20000"/>
              <a:lumOff val="80000"/>
            </a:schemeClr>
          </a:solidFill>
          <a:ln>
            <a:solidFill>
              <a:schemeClr val="accent3"/>
            </a:solidFill>
          </a:ln>
        </p:spPr>
        <p:txBody>
          <a:bodyPr/>
          <a:lstStyle/>
          <a:p>
            <a:r>
              <a:rPr lang="fr-FR" dirty="0">
                <a:solidFill>
                  <a:schemeClr val="accent2"/>
                </a:solidFill>
                <a:latin typeface="+mn-lt"/>
              </a:rPr>
              <a:t>BILAN CORPUS </a:t>
            </a:r>
            <a:br>
              <a:rPr lang="fr-FR" dirty="0">
                <a:solidFill>
                  <a:schemeClr val="accent2"/>
                </a:solidFill>
                <a:latin typeface="+mn-lt"/>
              </a:rPr>
            </a:br>
            <a:r>
              <a:rPr lang="fr-FR" sz="1400" b="1" dirty="0">
                <a:solidFill>
                  <a:schemeClr val="tx1"/>
                </a:solidFill>
                <a:latin typeface="+mn-lt"/>
              </a:rPr>
              <a:t>Complétez le tableau.</a:t>
            </a:r>
            <a:r>
              <a:rPr lang="fr-FR" sz="1400" b="1" dirty="0">
                <a:latin typeface="+mn-lt"/>
              </a:rPr>
              <a:t> </a:t>
            </a:r>
          </a:p>
        </p:txBody>
      </p:sp>
      <p:graphicFrame>
        <p:nvGraphicFramePr>
          <p:cNvPr id="63545" name="Group 57"/>
          <p:cNvGraphicFramePr>
            <a:graphicFrameLocks noGrp="1"/>
          </p:cNvGraphicFramePr>
          <p:nvPr>
            <p:ph idx="1"/>
          </p:nvPr>
        </p:nvGraphicFramePr>
        <p:xfrm>
          <a:off x="457200" y="1600200"/>
          <a:ext cx="8229600" cy="3316288"/>
        </p:xfrm>
        <a:graphic>
          <a:graphicData uri="http://schemas.openxmlformats.org/drawingml/2006/table">
            <a:tbl>
              <a:tblPr/>
              <a:tblGrid>
                <a:gridCol w="1646238"/>
                <a:gridCol w="1644650"/>
                <a:gridCol w="1647825"/>
                <a:gridCol w="1644650"/>
                <a:gridCol w="1646237"/>
              </a:tblGrid>
              <a:tr h="110490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500" b="1" i="0" u="none" strike="noStrike" cap="none" normalizeH="0" baseline="0" dirty="0" smtClean="0">
                        <a:ln>
                          <a:noFill/>
                        </a:ln>
                        <a:solidFill>
                          <a:schemeClr val="tx1"/>
                        </a:solidFill>
                        <a:effectLst/>
                        <a:latin typeface="+mn-l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500" b="1" i="0" u="none" strike="noStrike" cap="none" normalizeH="0" baseline="0" dirty="0" smtClean="0">
                          <a:ln>
                            <a:noFill/>
                          </a:ln>
                          <a:solidFill>
                            <a:schemeClr val="tx1"/>
                          </a:solidFill>
                          <a:effectLst/>
                          <a:latin typeface="+mn-lt"/>
                        </a:rPr>
                        <a:t>Orateurs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500" b="1" i="0" u="none" strike="noStrike" cap="none" normalizeH="0" baseline="0" smtClean="0">
                        <a:ln>
                          <a:noFill/>
                        </a:ln>
                        <a:solidFill>
                          <a:schemeClr val="tx1"/>
                        </a:solidFill>
                        <a:effectLst/>
                        <a:latin typeface="+mn-l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500" b="1" i="0" u="none" strike="noStrike" cap="none" normalizeH="0" baseline="0" smtClean="0">
                          <a:ln>
                            <a:noFill/>
                          </a:ln>
                          <a:solidFill>
                            <a:schemeClr val="tx1"/>
                          </a:solidFill>
                          <a:effectLst/>
                          <a:latin typeface="+mn-lt"/>
                        </a:rPr>
                        <a:t>Situation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500" b="1" i="0" u="none" strike="noStrike" cap="none" normalizeH="0" baseline="0" smtClean="0">
                        <a:ln>
                          <a:noFill/>
                        </a:ln>
                        <a:solidFill>
                          <a:schemeClr val="tx1"/>
                        </a:solidFill>
                        <a:effectLst/>
                        <a:latin typeface="+mn-l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500" b="1" i="0" u="none" strike="noStrike" cap="none" normalizeH="0" baseline="0" smtClean="0">
                          <a:ln>
                            <a:noFill/>
                          </a:ln>
                          <a:solidFill>
                            <a:schemeClr val="tx1"/>
                          </a:solidFill>
                          <a:effectLst/>
                          <a:latin typeface="+mn-lt"/>
                        </a:rPr>
                        <a:t>Message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1500" b="1" i="0" u="none" strike="noStrike" cap="none" normalizeH="0" baseline="0" smtClean="0">
                        <a:ln>
                          <a:noFill/>
                        </a:ln>
                        <a:solidFill>
                          <a:schemeClr val="tx1"/>
                        </a:solidFill>
                        <a:effectLst/>
                        <a:latin typeface="+mn-l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500" b="1" i="0" u="none" strike="noStrike" cap="none" normalizeH="0" baseline="0" smtClean="0">
                          <a:ln>
                            <a:noFill/>
                          </a:ln>
                          <a:solidFill>
                            <a:schemeClr val="tx1"/>
                          </a:solidFill>
                          <a:effectLst/>
                          <a:latin typeface="+mn-lt"/>
                        </a:rPr>
                        <a:t>Procédés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fr-FR" sz="1500" b="1" i="0" u="none" strike="noStrike" cap="none" normalizeH="0" baseline="0" smtClean="0">
                          <a:ln>
                            <a:noFill/>
                          </a:ln>
                          <a:solidFill>
                            <a:schemeClr val="tx1"/>
                          </a:solidFill>
                          <a:effectLst/>
                          <a:latin typeface="+mn-lt"/>
                        </a:rPr>
                        <a:t>Mise en scène de la parole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064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049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fr-FR" sz="2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3544" name="Text Box 56"/>
          <p:cNvSpPr txBox="1">
            <a:spLocks noChangeArrowheads="1"/>
          </p:cNvSpPr>
          <p:nvPr/>
        </p:nvSpPr>
        <p:spPr bwMode="auto">
          <a:xfrm>
            <a:off x="468313" y="6453188"/>
            <a:ext cx="2303462" cy="228600"/>
          </a:xfrm>
          <a:prstGeom prst="rect">
            <a:avLst/>
          </a:prstGeom>
          <a:noFill/>
          <a:ln w="9525">
            <a:noFill/>
            <a:miter lim="800000"/>
            <a:headEnd/>
            <a:tailEnd/>
          </a:ln>
          <a:effectLst/>
        </p:spPr>
        <p:txBody>
          <a:bodyPr>
            <a:spAutoFit/>
          </a:bodyPr>
          <a:lstStyle/>
          <a:p>
            <a:pPr>
              <a:spcBef>
                <a:spcPct val="50000"/>
              </a:spcBef>
            </a:pPr>
            <a:r>
              <a:rPr lang="fr-FR" sz="900" i="1"/>
              <a:t>MC LOUIS-G.PRIVAT Réseau2012</a:t>
            </a:r>
            <a:r>
              <a:rPr lang="fr-FR" sz="900"/>
              <a:t> </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67544" y="476672"/>
            <a:ext cx="7467600" cy="508918"/>
          </a:xfrm>
        </p:spPr>
        <p:txBody>
          <a:bodyPr>
            <a:normAutofit fontScale="90000"/>
          </a:bodyPr>
          <a:lstStyle/>
          <a:p>
            <a:r>
              <a:rPr lang="fr-FR" dirty="0"/>
              <a:t>PROLONGEMENTS </a:t>
            </a:r>
          </a:p>
        </p:txBody>
      </p:sp>
      <p:sp>
        <p:nvSpPr>
          <p:cNvPr id="146435" name="Rectangle 3"/>
          <p:cNvSpPr>
            <a:spLocks noGrp="1" noChangeArrowheads="1"/>
          </p:cNvSpPr>
          <p:nvPr>
            <p:ph type="body" idx="1"/>
          </p:nvPr>
        </p:nvSpPr>
        <p:spPr>
          <a:xfrm>
            <a:off x="323528" y="1124744"/>
            <a:ext cx="7859216" cy="5256584"/>
          </a:xfrm>
        </p:spPr>
        <p:txBody>
          <a:bodyPr>
            <a:noAutofit/>
          </a:bodyPr>
          <a:lstStyle/>
          <a:p>
            <a:pPr>
              <a:lnSpc>
                <a:spcPct val="90000"/>
              </a:lnSpc>
              <a:buFont typeface="Wingdings" pitchFamily="2" charset="2"/>
              <a:buNone/>
            </a:pPr>
            <a:r>
              <a:rPr lang="fr-FR" sz="1400" dirty="0"/>
              <a:t>Entraînement type BAC </a:t>
            </a:r>
          </a:p>
          <a:p>
            <a:pPr>
              <a:lnSpc>
                <a:spcPct val="90000"/>
              </a:lnSpc>
              <a:buFont typeface="Wingdings" pitchFamily="2" charset="2"/>
              <a:buNone/>
            </a:pPr>
            <a:r>
              <a:rPr lang="fr-FR" sz="1400" dirty="0"/>
              <a:t>«discours d’investiture de Nelson MANDELA »</a:t>
            </a:r>
          </a:p>
          <a:p>
            <a:pPr>
              <a:lnSpc>
                <a:spcPct val="90000"/>
              </a:lnSpc>
              <a:buFont typeface="Wingdings" pitchFamily="2" charset="2"/>
              <a:buNone/>
            </a:pPr>
            <a:r>
              <a:rPr lang="fr-FR" sz="1400" i="1" dirty="0"/>
              <a:t> (Foucher ,nouveaux cahiers Tle BAC PRO  ,page 146 )</a:t>
            </a:r>
          </a:p>
          <a:p>
            <a:pPr>
              <a:lnSpc>
                <a:spcPct val="90000"/>
              </a:lnSpc>
              <a:buFont typeface="Wingdings" pitchFamily="2" charset="2"/>
              <a:buNone/>
            </a:pPr>
            <a:endParaRPr lang="fr-FR" sz="1400" i="1" dirty="0"/>
          </a:p>
          <a:p>
            <a:pPr>
              <a:lnSpc>
                <a:spcPct val="90000"/>
              </a:lnSpc>
              <a:buFont typeface="Wingdings" pitchFamily="2" charset="2"/>
              <a:buNone/>
            </a:pPr>
            <a:r>
              <a:rPr lang="fr-FR" sz="1400" b="1" dirty="0"/>
              <a:t>COMPETENCES DE LECTURE</a:t>
            </a:r>
            <a:r>
              <a:rPr lang="fr-FR" sz="1400" dirty="0"/>
              <a:t>   :</a:t>
            </a:r>
            <a:r>
              <a:rPr lang="fr-FR" sz="1400" i="1" dirty="0"/>
              <a:t> </a:t>
            </a:r>
          </a:p>
          <a:p>
            <a:pPr>
              <a:lnSpc>
                <a:spcPct val="90000"/>
              </a:lnSpc>
              <a:buFont typeface="Wingdings" pitchFamily="2" charset="2"/>
              <a:buNone/>
            </a:pPr>
            <a:r>
              <a:rPr lang="fr-FR" sz="1400" i="1" dirty="0"/>
              <a:t>A faire </a:t>
            </a:r>
          </a:p>
          <a:p>
            <a:pPr>
              <a:lnSpc>
                <a:spcPct val="90000"/>
              </a:lnSpc>
            </a:pPr>
            <a:r>
              <a:rPr lang="fr-FR" sz="1400" i="1" dirty="0"/>
              <a:t>à la maison </a:t>
            </a:r>
          </a:p>
          <a:p>
            <a:pPr>
              <a:lnSpc>
                <a:spcPct val="90000"/>
              </a:lnSpc>
              <a:buFont typeface="Wingdings" pitchFamily="2" charset="2"/>
              <a:buNone/>
            </a:pPr>
            <a:r>
              <a:rPr lang="fr-FR" sz="1400" b="1" i="1" dirty="0"/>
              <a:t>Présentation du corpus</a:t>
            </a:r>
            <a:r>
              <a:rPr lang="fr-FR" sz="1400" i="1" dirty="0"/>
              <a:t> :</a:t>
            </a:r>
          </a:p>
          <a:p>
            <a:pPr>
              <a:lnSpc>
                <a:spcPct val="90000"/>
              </a:lnSpc>
              <a:buFont typeface="Wingdings" pitchFamily="2" charset="2"/>
              <a:buNone/>
            </a:pPr>
            <a:r>
              <a:rPr lang="fr-FR" sz="1400" i="1" dirty="0"/>
              <a:t>  - Présentez en quelques lignes les trois discours ( </a:t>
            </a:r>
            <a:r>
              <a:rPr lang="fr-FR" sz="1400" i="1" dirty="0" err="1"/>
              <a:t>F.Mitterrand</a:t>
            </a:r>
            <a:r>
              <a:rPr lang="fr-FR" sz="1400" i="1" dirty="0"/>
              <a:t> , </a:t>
            </a:r>
            <a:r>
              <a:rPr lang="fr-FR" sz="1400" i="1" dirty="0" err="1"/>
              <a:t>B.Obama</a:t>
            </a:r>
            <a:r>
              <a:rPr lang="fr-FR" sz="1400" i="1" dirty="0"/>
              <a:t> et </a:t>
            </a:r>
            <a:r>
              <a:rPr lang="fr-FR" sz="1400" i="1" dirty="0" err="1"/>
              <a:t>N.Mandela</a:t>
            </a:r>
            <a:r>
              <a:rPr lang="fr-FR" sz="1400" i="1" dirty="0"/>
              <a:t> )</a:t>
            </a:r>
          </a:p>
          <a:p>
            <a:pPr>
              <a:lnSpc>
                <a:spcPct val="90000"/>
              </a:lnSpc>
            </a:pPr>
            <a:r>
              <a:rPr lang="fr-FR" sz="1400" i="1" dirty="0"/>
              <a:t>En classe </a:t>
            </a:r>
          </a:p>
          <a:p>
            <a:pPr>
              <a:lnSpc>
                <a:spcPct val="90000"/>
              </a:lnSpc>
              <a:buFont typeface="Wingdings" pitchFamily="2" charset="2"/>
              <a:buNone/>
            </a:pPr>
            <a:r>
              <a:rPr lang="fr-FR" sz="1400" b="1" i="1" dirty="0"/>
              <a:t>Répondre à une question d’analyse et d’interprétation</a:t>
            </a:r>
            <a:r>
              <a:rPr lang="fr-FR" sz="1400" i="1" dirty="0"/>
              <a:t> : </a:t>
            </a:r>
          </a:p>
          <a:p>
            <a:pPr>
              <a:lnSpc>
                <a:spcPct val="90000"/>
              </a:lnSpc>
              <a:buFont typeface="Wingdings" pitchFamily="2" charset="2"/>
              <a:buNone/>
            </a:pPr>
            <a:r>
              <a:rPr lang="fr-FR" sz="1400" i="1" dirty="0"/>
              <a:t> -  « une nation arc-en –ciel » :Identifiez et expliquez l’effet d’écriture utilisé par </a:t>
            </a:r>
          </a:p>
          <a:p>
            <a:pPr>
              <a:lnSpc>
                <a:spcPct val="90000"/>
              </a:lnSpc>
              <a:buFont typeface="Wingdings" pitchFamily="2" charset="2"/>
              <a:buNone/>
            </a:pPr>
            <a:r>
              <a:rPr lang="fr-FR" sz="1400" i="1" dirty="0"/>
              <a:t>l’orateur . </a:t>
            </a:r>
          </a:p>
          <a:p>
            <a:pPr>
              <a:lnSpc>
                <a:spcPct val="90000"/>
              </a:lnSpc>
              <a:buFont typeface="Wingdings" pitchFamily="2" charset="2"/>
              <a:buNone/>
            </a:pPr>
            <a:r>
              <a:rPr lang="fr-FR" sz="1400" i="1" dirty="0"/>
              <a:t> - Identifiez ,relevez   dans le texte  deux formules d’insistance et analysez –les </a:t>
            </a:r>
          </a:p>
          <a:p>
            <a:pPr>
              <a:lnSpc>
                <a:spcPct val="90000"/>
              </a:lnSpc>
            </a:pPr>
            <a:r>
              <a:rPr lang="fr-FR" sz="1400" i="1" dirty="0"/>
              <a:t>En classe ou en devoir-maison .</a:t>
            </a:r>
          </a:p>
          <a:p>
            <a:pPr>
              <a:lnSpc>
                <a:spcPct val="90000"/>
              </a:lnSpc>
              <a:buFont typeface="Wingdings" pitchFamily="2" charset="2"/>
              <a:buNone/>
            </a:pPr>
            <a:r>
              <a:rPr lang="fr-FR" sz="1400" b="1" dirty="0"/>
              <a:t>COMPETENCES D’ECRITURE :</a:t>
            </a:r>
          </a:p>
          <a:p>
            <a:pPr>
              <a:lnSpc>
                <a:spcPct val="90000"/>
              </a:lnSpc>
              <a:buFont typeface="Wingdings" pitchFamily="2" charset="2"/>
              <a:buNone/>
            </a:pPr>
            <a:r>
              <a:rPr lang="fr-FR" sz="1400" i="1" dirty="0"/>
              <a:t> Pensez-vous que les hommes politiques par leur éloquence et le contenu de leur discours peuvent influer aujourd’hui de manière positive ou négative sur la marche du monde ?Justifiez et argumentez votre opinion en une quarantaine de lignes .</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39752" y="2420888"/>
            <a:ext cx="6172200" cy="2053590"/>
          </a:xfrm>
        </p:spPr>
        <p:style>
          <a:lnRef idx="1">
            <a:schemeClr val="accent6"/>
          </a:lnRef>
          <a:fillRef idx="2">
            <a:schemeClr val="accent6"/>
          </a:fillRef>
          <a:effectRef idx="1">
            <a:schemeClr val="accent6"/>
          </a:effectRef>
          <a:fontRef idx="minor">
            <a:schemeClr val="dk1"/>
          </a:fontRef>
        </p:style>
        <p:txBody>
          <a:bodyPr/>
          <a:lstStyle/>
          <a:p>
            <a:pPr algn="ctr"/>
            <a:r>
              <a:rPr lang="fr-FR" u="sng" dirty="0" smtClean="0"/>
              <a:t>Séance 4 : </a:t>
            </a:r>
            <a:r>
              <a:rPr lang="fr-FR" dirty="0" smtClean="0"/>
              <a:t/>
            </a:r>
            <a:br>
              <a:rPr lang="fr-FR" dirty="0" smtClean="0"/>
            </a:br>
            <a:r>
              <a:rPr lang="fr-FR" dirty="0" smtClean="0"/>
              <a:t>parler c’est agir sur l’autre…</a:t>
            </a:r>
            <a:br>
              <a:rPr lang="fr-FR" dirty="0" smtClean="0"/>
            </a:br>
            <a:r>
              <a:rPr lang="fr-FR" dirty="0" smtClean="0"/>
              <a:t>De l’émotion à la manipulation</a:t>
            </a:r>
            <a:br>
              <a:rPr lang="fr-FR" dirty="0" smtClean="0"/>
            </a:br>
            <a:endParaRPr lang="fr-FR" dirty="0"/>
          </a:p>
        </p:txBody>
      </p:sp>
      <p:sp>
        <p:nvSpPr>
          <p:cNvPr id="3" name="Espace réservé du texte 2"/>
          <p:cNvSpPr>
            <a:spLocks noGrp="1"/>
          </p:cNvSpPr>
          <p:nvPr>
            <p:ph type="body" idx="1"/>
          </p:nvPr>
        </p:nvSpPr>
        <p:spPr>
          <a:xfrm>
            <a:off x="2771800" y="6093296"/>
            <a:ext cx="6172200" cy="507082"/>
          </a:xfrm>
        </p:spPr>
        <p:style>
          <a:lnRef idx="0">
            <a:schemeClr val="accent5"/>
          </a:lnRef>
          <a:fillRef idx="3">
            <a:schemeClr val="accent5"/>
          </a:fillRef>
          <a:effectRef idx="3">
            <a:schemeClr val="accent5"/>
          </a:effectRef>
          <a:fontRef idx="minor">
            <a:schemeClr val="lt1"/>
          </a:fontRef>
        </p:style>
        <p:txBody>
          <a:bodyPr/>
          <a:lstStyle/>
          <a:p>
            <a:r>
              <a:rPr lang="fr-FR" dirty="0" smtClean="0"/>
              <a:t>L’exemple des émissions de télévision.</a:t>
            </a:r>
            <a:endParaRPr lang="fr-F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63688" y="1988840"/>
            <a:ext cx="6264696" cy="1368152"/>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ctr"/>
            <a:r>
              <a:rPr lang="fr-FR" dirty="0" smtClean="0"/>
              <a:t>Séance 1 :</a:t>
            </a:r>
            <a:br>
              <a:rPr lang="fr-FR" dirty="0" smtClean="0"/>
            </a:br>
            <a:r>
              <a:rPr lang="fr-FR" dirty="0" smtClean="0"/>
              <a:t>(lancement)</a:t>
            </a:r>
            <a:br>
              <a:rPr lang="fr-FR" dirty="0" smtClean="0"/>
            </a:br>
            <a:r>
              <a:rPr lang="fr-FR" dirty="0" smtClean="0"/>
              <a:t>5, 4, 3, 2, 1 … Action !</a:t>
            </a:r>
            <a:endParaRPr lang="fr-FR" dirty="0"/>
          </a:p>
        </p:txBody>
      </p:sp>
      <p:sp>
        <p:nvSpPr>
          <p:cNvPr id="3" name="Espace réservé du texte 2"/>
          <p:cNvSpPr>
            <a:spLocks noGrp="1"/>
          </p:cNvSpPr>
          <p:nvPr>
            <p:ph type="body" idx="1"/>
          </p:nvPr>
        </p:nvSpPr>
        <p:spPr/>
        <p:txBody>
          <a:bodyPr/>
          <a:lstStyle/>
          <a:p>
            <a:pPr algn="r"/>
            <a:r>
              <a:rPr lang="fr-FR" dirty="0" smtClean="0"/>
              <a:t>ORAL</a:t>
            </a:r>
            <a:endParaRPr lang="fr-FR"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467600" cy="634082"/>
          </a:xfrm>
          <a:solidFill>
            <a:schemeClr val="accent3">
              <a:lumMod val="20000"/>
              <a:lumOff val="80000"/>
            </a:schemeClr>
          </a:solidFill>
          <a:ln>
            <a:solidFill>
              <a:schemeClr val="accent3"/>
            </a:solidFill>
          </a:ln>
        </p:spPr>
        <p:txBody>
          <a:bodyPr/>
          <a:lstStyle/>
          <a:p>
            <a:pPr algn="ctr"/>
            <a:r>
              <a:rPr lang="fr-FR" dirty="0" smtClean="0">
                <a:solidFill>
                  <a:schemeClr val="accent1">
                    <a:lumMod val="75000"/>
                  </a:schemeClr>
                </a:solidFill>
              </a:rPr>
              <a:t>CORPUS :</a:t>
            </a:r>
            <a:endParaRPr lang="fr-FR" dirty="0">
              <a:solidFill>
                <a:schemeClr val="accent1">
                  <a:lumMod val="75000"/>
                </a:schemeClr>
              </a:solidFill>
            </a:endParaRPr>
          </a:p>
        </p:txBody>
      </p:sp>
      <p:sp>
        <p:nvSpPr>
          <p:cNvPr id="3" name="Espace réservé du contenu 2"/>
          <p:cNvSpPr>
            <a:spLocks noGrp="1"/>
          </p:cNvSpPr>
          <p:nvPr>
            <p:ph sz="quarter" idx="1"/>
          </p:nvPr>
        </p:nvSpPr>
        <p:spPr>
          <a:xfrm>
            <a:off x="467544" y="1196752"/>
            <a:ext cx="7457256" cy="5277200"/>
          </a:xfrm>
          <a:ln>
            <a:solidFill>
              <a:schemeClr val="accent6"/>
            </a:solidFill>
          </a:ln>
        </p:spPr>
        <p:txBody>
          <a:bodyPr/>
          <a:lstStyle/>
          <a:p>
            <a:r>
              <a:rPr lang="fr-FR" dirty="0" smtClean="0"/>
              <a:t>Extrait, </a:t>
            </a:r>
            <a:r>
              <a:rPr lang="fr-FR" i="1" dirty="0" smtClean="0"/>
              <a:t>« La tambouille de la </a:t>
            </a:r>
            <a:r>
              <a:rPr lang="fr-FR" i="1" dirty="0" err="1" smtClean="0"/>
              <a:t>télé-réalité</a:t>
            </a:r>
            <a:r>
              <a:rPr lang="fr-FR" i="1" dirty="0" smtClean="0"/>
              <a:t> »</a:t>
            </a:r>
            <a:r>
              <a:rPr lang="fr-FR" dirty="0" smtClean="0"/>
              <a:t>, in </a:t>
            </a:r>
            <a:r>
              <a:rPr lang="fr-FR" i="1" u="sng" dirty="0" smtClean="0"/>
              <a:t>le Nouvel Observateur, </a:t>
            </a:r>
            <a:r>
              <a:rPr lang="fr-FR" dirty="0" smtClean="0"/>
              <a:t>Vincent MONNIER, </a:t>
            </a:r>
            <a:r>
              <a:rPr lang="fr-FR" dirty="0" err="1" smtClean="0"/>
              <a:t>Fev</a:t>
            </a:r>
            <a:r>
              <a:rPr lang="fr-FR" dirty="0" smtClean="0"/>
              <a:t>. 2009.</a:t>
            </a:r>
          </a:p>
          <a:p>
            <a:r>
              <a:rPr lang="fr-FR" dirty="0" smtClean="0"/>
              <a:t>Extrait d’un article sur l’émission « </a:t>
            </a:r>
            <a:r>
              <a:rPr lang="fr-FR" i="1" dirty="0" smtClean="0"/>
              <a:t>Ca se discute »</a:t>
            </a:r>
            <a:r>
              <a:rPr lang="fr-FR" dirty="0" smtClean="0"/>
              <a:t>, </a:t>
            </a:r>
            <a:r>
              <a:rPr lang="fr-FR" i="1" u="sng" dirty="0" err="1" smtClean="0"/>
              <a:t>Krinein</a:t>
            </a:r>
            <a:r>
              <a:rPr lang="fr-FR" i="1" u="sng" dirty="0" smtClean="0"/>
              <a:t> magazine, TV et Medias</a:t>
            </a:r>
            <a:r>
              <a:rPr lang="fr-FR" dirty="0" smtClean="0"/>
              <a:t>, Janvier 2006.  </a:t>
            </a:r>
          </a:p>
          <a:p>
            <a:r>
              <a:rPr lang="fr-FR" dirty="0" smtClean="0"/>
              <a:t>Vidéo de Jerry Springer/ Ça va se savoir.</a:t>
            </a:r>
          </a:p>
          <a:p>
            <a:r>
              <a:rPr lang="fr-FR" dirty="0" smtClean="0"/>
              <a:t>Vidéos de témoignages d’anciens de télé réalité</a:t>
            </a:r>
            <a:endParaRPr lang="fr-FR"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467600" cy="562074"/>
          </a:xfrm>
          <a:solidFill>
            <a:schemeClr val="accent3">
              <a:lumMod val="20000"/>
              <a:lumOff val="80000"/>
            </a:schemeClr>
          </a:solidFill>
          <a:ln>
            <a:solidFill>
              <a:schemeClr val="accent3"/>
            </a:solidFill>
          </a:ln>
        </p:spPr>
        <p:txBody>
          <a:bodyPr/>
          <a:lstStyle/>
          <a:p>
            <a:r>
              <a:rPr lang="fr-FR" dirty="0" smtClean="0"/>
              <a:t>Présentation du corpus</a:t>
            </a:r>
            <a:endParaRPr lang="fr-FR" dirty="0"/>
          </a:p>
        </p:txBody>
      </p:sp>
      <p:sp>
        <p:nvSpPr>
          <p:cNvPr id="3" name="Espace réservé du contenu 2"/>
          <p:cNvSpPr>
            <a:spLocks noGrp="1"/>
          </p:cNvSpPr>
          <p:nvPr>
            <p:ph sz="quarter" idx="1"/>
          </p:nvPr>
        </p:nvSpPr>
        <p:spPr>
          <a:xfrm>
            <a:off x="395536" y="1196752"/>
            <a:ext cx="7529264" cy="5277200"/>
          </a:xfrm>
          <a:ln>
            <a:solidFill>
              <a:schemeClr val="accent6"/>
            </a:solidFill>
          </a:ln>
        </p:spPr>
        <p:txBody>
          <a:bodyPr/>
          <a:lstStyle/>
          <a:p>
            <a:r>
              <a:rPr lang="fr-FR" dirty="0" smtClean="0"/>
              <a:t>Présentez le corpus, en trois à six lignes, en montrant sur quoi se fonde son unité.</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467600" cy="490066"/>
          </a:xfrm>
          <a:solidFill>
            <a:schemeClr val="accent3">
              <a:lumMod val="20000"/>
              <a:lumOff val="80000"/>
            </a:schemeClr>
          </a:solidFill>
          <a:ln>
            <a:solidFill>
              <a:schemeClr val="accent3">
                <a:lumMod val="60000"/>
                <a:lumOff val="40000"/>
              </a:schemeClr>
            </a:solidFill>
          </a:ln>
        </p:spPr>
        <p:txBody>
          <a:bodyPr>
            <a:normAutofit fontScale="90000"/>
          </a:bodyPr>
          <a:lstStyle/>
          <a:p>
            <a:r>
              <a:rPr lang="fr-FR" dirty="0" smtClean="0"/>
              <a:t>Synthèse - écriture</a:t>
            </a:r>
            <a:endParaRPr lang="fr-FR" dirty="0"/>
          </a:p>
        </p:txBody>
      </p:sp>
      <p:sp>
        <p:nvSpPr>
          <p:cNvPr id="3" name="Espace réservé du contenu 2"/>
          <p:cNvSpPr>
            <a:spLocks noGrp="1"/>
          </p:cNvSpPr>
          <p:nvPr>
            <p:ph sz="quarter" idx="1"/>
          </p:nvPr>
        </p:nvSpPr>
        <p:spPr>
          <a:xfrm>
            <a:off x="467544" y="1844824"/>
            <a:ext cx="7467600" cy="4269088"/>
          </a:xfrm>
        </p:spPr>
        <p:txBody>
          <a:bodyPr/>
          <a:lstStyle/>
          <a:p>
            <a:pPr>
              <a:buNone/>
            </a:pPr>
            <a:endParaRPr lang="fr-FR" i="1" dirty="0" smtClean="0">
              <a:latin typeface="+mj-lt"/>
            </a:endParaRPr>
          </a:p>
          <a:p>
            <a:pPr algn="ctr">
              <a:buNone/>
            </a:pPr>
            <a:r>
              <a:rPr lang="fr-FR" i="1" dirty="0" smtClean="0">
                <a:latin typeface="+mj-lt"/>
              </a:rPr>
              <a:t>Comment la mise en spectacle de la parole fait-elle naître des émotions (jusqu’à la manipulation) ?</a:t>
            </a:r>
          </a:p>
          <a:p>
            <a:r>
              <a:rPr lang="fr-FR" dirty="0" smtClean="0"/>
              <a:t>Vous répondrez à cette question dans un développement argumenté d’une quarantaine de lignes en vous appuyant sur les textes du corpus et sur vos connaissances personnelles</a:t>
            </a:r>
            <a:endParaRPr lang="fr-FR" i="1" dirty="0">
              <a:latin typeface="+mj-lt"/>
            </a:endParaRPr>
          </a:p>
        </p:txBody>
      </p:sp>
      <p:sp>
        <p:nvSpPr>
          <p:cNvPr id="4" name="ZoneTexte 3"/>
          <p:cNvSpPr txBox="1"/>
          <p:nvPr/>
        </p:nvSpPr>
        <p:spPr>
          <a:xfrm>
            <a:off x="3779912" y="1052736"/>
            <a:ext cx="4824536" cy="369332"/>
          </a:xfrm>
          <a:prstGeom prst="rect">
            <a:avLst/>
          </a:prstGeom>
          <a:solidFill>
            <a:schemeClr val="accent6">
              <a:lumMod val="20000"/>
              <a:lumOff val="80000"/>
            </a:schemeClr>
          </a:solidFill>
          <a:ln>
            <a:solidFill>
              <a:schemeClr val="accent6">
                <a:lumMod val="50000"/>
              </a:schemeClr>
            </a:solidFill>
          </a:ln>
        </p:spPr>
        <p:txBody>
          <a:bodyPr wrap="square" rtlCol="0">
            <a:spAutoFit/>
          </a:bodyPr>
          <a:lstStyle/>
          <a:p>
            <a:pPr algn="ctr"/>
            <a:r>
              <a:rPr lang="fr-FR" b="1" dirty="0" smtClean="0"/>
              <a:t>Évaluation des compétences d’écriture</a:t>
            </a:r>
            <a:endParaRPr lang="fr-FR"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0"/>
            <a:ext cx="7467600" cy="418058"/>
          </a:xfrm>
          <a:solidFill>
            <a:schemeClr val="accent6">
              <a:lumMod val="20000"/>
              <a:lumOff val="80000"/>
            </a:schemeClr>
          </a:solidFill>
        </p:spPr>
        <p:txBody>
          <a:bodyPr>
            <a:normAutofit fontScale="90000"/>
          </a:bodyPr>
          <a:lstStyle/>
          <a:p>
            <a:r>
              <a:rPr lang="fr-FR" dirty="0" smtClean="0"/>
              <a:t>Grille d auto-évaluation </a:t>
            </a:r>
            <a:endParaRPr lang="fr-FR" dirty="0"/>
          </a:p>
        </p:txBody>
      </p:sp>
      <p:graphicFrame>
        <p:nvGraphicFramePr>
          <p:cNvPr id="4" name="Tableau 3"/>
          <p:cNvGraphicFramePr>
            <a:graphicFrameLocks noGrp="1"/>
          </p:cNvGraphicFramePr>
          <p:nvPr/>
        </p:nvGraphicFramePr>
        <p:xfrm>
          <a:off x="251520" y="476672"/>
          <a:ext cx="8208912" cy="6254898"/>
        </p:xfrm>
        <a:graphic>
          <a:graphicData uri="http://schemas.openxmlformats.org/drawingml/2006/table">
            <a:tbl>
              <a:tblPr firstRow="1" bandRow="1">
                <a:tableStyleId>{5C22544A-7EE6-4342-B048-85BDC9FD1C3A}</a:tableStyleId>
              </a:tblPr>
              <a:tblGrid>
                <a:gridCol w="648072"/>
                <a:gridCol w="3456384"/>
                <a:gridCol w="2052228"/>
                <a:gridCol w="2052228"/>
              </a:tblGrid>
              <a:tr h="159535">
                <a:tc>
                  <a:txBody>
                    <a:bodyPr/>
                    <a:lstStyle/>
                    <a:p>
                      <a:endParaRPr lang="fr-FR" dirty="0"/>
                    </a:p>
                  </a:txBody>
                  <a:tcPr>
                    <a:lnB w="12700" cap="flat" cmpd="sng" algn="ctr">
                      <a:solidFill>
                        <a:schemeClr val="tx1"/>
                      </a:solidFill>
                      <a:prstDash val="solid"/>
                      <a:round/>
                      <a:headEnd type="none" w="med" len="med"/>
                      <a:tailEnd type="none" w="med" len="med"/>
                    </a:lnB>
                  </a:tcPr>
                </a:tc>
                <a:tc>
                  <a:txBody>
                    <a:bodyPr/>
                    <a:lstStyle/>
                    <a:p>
                      <a:endParaRPr lang="fr-FR" sz="140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fr-FR" sz="1400" dirty="0" smtClean="0"/>
                        <a:t>OUI</a:t>
                      </a:r>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sz="1400" dirty="0" smtClean="0"/>
                        <a:t>NON</a:t>
                      </a:r>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3142">
                <a:tc rowSpan="3">
                  <a:txBody>
                    <a:bodyPr/>
                    <a:lstStyle/>
                    <a:p>
                      <a:pPr algn="ctr"/>
                      <a:r>
                        <a:rPr lang="fr-FR" sz="1400" b="1" dirty="0" smtClean="0"/>
                        <a:t>Invention</a:t>
                      </a:r>
                      <a:r>
                        <a:rPr lang="fr-FR" sz="1400" b="1" baseline="0" dirty="0" smtClean="0"/>
                        <a:t> </a:t>
                      </a:r>
                      <a:endParaRPr lang="fr-FR" sz="1400" b="1" dirty="0"/>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400" dirty="0" smtClean="0"/>
                        <a:t>Le lien</a:t>
                      </a:r>
                      <a:r>
                        <a:rPr lang="fr-FR" sz="1400" baseline="0" dirty="0" smtClean="0"/>
                        <a:t> étroit entre parole et spectacle est mis en évidence.</a:t>
                      </a:r>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47022">
                <a:tc vMerge="1">
                  <a:txBody>
                    <a:bodyPr/>
                    <a:lstStyle/>
                    <a:p>
                      <a:endParaRPr lang="fr-FR" dirty="0"/>
                    </a:p>
                  </a:txBody>
                  <a:tcPr/>
                </a:tc>
                <a:tc>
                  <a:txBody>
                    <a:bodyPr/>
                    <a:lstStyle/>
                    <a:p>
                      <a:r>
                        <a:rPr lang="fr-FR" sz="1400" dirty="0" smtClean="0"/>
                        <a:t>Le développement avance deux points de vue :  les effets bénéfiques (la parole, déclencheur d’émotions) et néfastes de la parole</a:t>
                      </a:r>
                      <a:r>
                        <a:rPr lang="fr-FR" sz="1400" baseline="0" dirty="0" smtClean="0"/>
                        <a:t> ( la parole manipulatrice).</a:t>
                      </a:r>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6226">
                <a:tc vMerge="1">
                  <a:txBody>
                    <a:bodyPr/>
                    <a:lstStyle/>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dirty="0" smtClean="0"/>
                        <a:t>Les exemples choisis sont</a:t>
                      </a:r>
                      <a:r>
                        <a:rPr lang="fr-FR" sz="1400" baseline="0" dirty="0" smtClean="0"/>
                        <a:t> divers et pertinents</a:t>
                      </a:r>
                      <a:endParaRPr lang="fr-FR" sz="14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3142">
                <a:tc rowSpan="3">
                  <a:txBody>
                    <a:bodyPr/>
                    <a:lstStyle/>
                    <a:p>
                      <a:pPr algn="ctr"/>
                      <a:r>
                        <a:rPr lang="fr-FR" sz="1400" b="1" dirty="0" smtClean="0"/>
                        <a:t>Organisation/</a:t>
                      </a:r>
                    </a:p>
                    <a:p>
                      <a:pPr algn="ctr"/>
                      <a:r>
                        <a:rPr lang="fr-FR" sz="1400" b="1" dirty="0" smtClean="0"/>
                        <a:t>Argumentation </a:t>
                      </a: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400" dirty="0" smtClean="0"/>
                        <a:t>L’argumentation est organisée et le texte progresse vers la conclusion.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71026">
                <a:tc vMerge="1">
                  <a:txBody>
                    <a:bodyPr/>
                    <a:lstStyle/>
                    <a:p>
                      <a:endParaRPr lang="fr-FR" b="1"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dirty="0" smtClean="0"/>
                        <a:t>Les connecteurs du raisonnement sont utilisés de manière cohérente. </a:t>
                      </a:r>
                    </a:p>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44853">
                <a:tc vMerge="1">
                  <a:txBody>
                    <a:bodyPr/>
                    <a:lstStyle/>
                    <a:p>
                      <a:pPr algn="ctr"/>
                      <a:endParaRPr lang="fr-FR" sz="1400" b="1" dirty="0" smtClean="0"/>
                    </a:p>
                  </a:txBody>
                  <a:tcPr vert="vert270"/>
                </a:tc>
                <a:tc>
                  <a:txBody>
                    <a:bodyPr/>
                    <a:lstStyle/>
                    <a:p>
                      <a:r>
                        <a:rPr lang="fr-FR" sz="1400" dirty="0" smtClean="0"/>
                        <a:t>La longueur est</a:t>
                      </a:r>
                      <a:r>
                        <a:rPr lang="fr-FR" sz="1400" baseline="0" dirty="0" smtClean="0"/>
                        <a:t> respectée. ( 40 lignes).</a:t>
                      </a:r>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58249">
                <a:tc rowSpan="3">
                  <a:txBody>
                    <a:bodyPr/>
                    <a:lstStyle/>
                    <a:p>
                      <a:pPr algn="ctr"/>
                      <a:r>
                        <a:rPr lang="fr-FR" sz="1400" b="1" dirty="0" smtClean="0"/>
                        <a:t>Expression </a:t>
                      </a: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dirty="0" smtClean="0"/>
                        <a:t>La structure des phrases est globalement correcte.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6064">
                <a:tc vMerge="1">
                  <a:txBody>
                    <a:bodyPr/>
                    <a:lstStyle/>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dirty="0" smtClean="0"/>
                        <a:t>L'orthographe grammaticale est globalement correcte.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2048">
                <a:tc vMerge="1">
                  <a:txBody>
                    <a:bodyPr/>
                    <a:lstStyle/>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dirty="0" smtClean="0"/>
                        <a:t>Le lexique utilisé est globalement approprié et précis. </a:t>
                      </a:r>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p:cNvSpPr>
            <a:spLocks noGrp="1"/>
          </p:cNvSpPr>
          <p:nvPr>
            <p:ph type="body" idx="1"/>
          </p:nvPr>
        </p:nvSpPr>
        <p:spPr>
          <a:xfrm>
            <a:off x="2267744" y="2420888"/>
            <a:ext cx="6172200" cy="2016224"/>
          </a:xfrm>
          <a:solidFill>
            <a:schemeClr val="accent4">
              <a:lumMod val="20000"/>
              <a:lumOff val="80000"/>
            </a:schemeClr>
          </a:solidFill>
          <a:ln>
            <a:solidFill>
              <a:srgbClr val="0070C0"/>
            </a:solidFill>
          </a:ln>
        </p:spPr>
        <p:txBody>
          <a:bodyPr>
            <a:normAutofit/>
          </a:bodyPr>
          <a:lstStyle/>
          <a:p>
            <a:r>
              <a:rPr lang="fr-FR" sz="2800" dirty="0" smtClean="0">
                <a:solidFill>
                  <a:schemeClr val="bg1"/>
                </a:solidFill>
              </a:rPr>
              <a:t>Séance 5  Evaluation sommative</a:t>
            </a:r>
          </a:p>
          <a:p>
            <a:endParaRPr lang="fr-FR" sz="2800" dirty="0" smtClean="0">
              <a:solidFill>
                <a:schemeClr val="bg1"/>
              </a:solidFill>
            </a:endParaRPr>
          </a:p>
          <a:p>
            <a:r>
              <a:rPr lang="fr-FR" dirty="0" smtClean="0">
                <a:solidFill>
                  <a:schemeClr val="bg1"/>
                </a:solidFill>
              </a:rPr>
              <a:t>Manuel de Français Belin Tle Bac pro Pages 142/143</a:t>
            </a:r>
          </a:p>
          <a:p>
            <a:r>
              <a:rPr lang="fr-FR" dirty="0" smtClean="0">
                <a:solidFill>
                  <a:schemeClr val="bg1"/>
                </a:solidFill>
              </a:rPr>
              <a:t>Nous avons modifié certaines questions proposées par le manuel.</a:t>
            </a:r>
            <a:endParaRPr lang="fr-FR" dirty="0">
              <a:solidFill>
                <a:schemeClr val="bg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323528" y="260648"/>
            <a:ext cx="8208912" cy="6324808"/>
          </a:xfrm>
          <a:prstGeom prst="rect">
            <a:avLst/>
          </a:prstGeom>
          <a:noFill/>
        </p:spPr>
        <p:txBody>
          <a:bodyPr wrap="square" rtlCol="0">
            <a:spAutoFit/>
          </a:bodyPr>
          <a:lstStyle/>
          <a:p>
            <a:r>
              <a:rPr lang="fr-FR" sz="1500" b="1" dirty="0" smtClean="0"/>
              <a:t>COMPETENCES DE LECTURE</a:t>
            </a:r>
          </a:p>
          <a:p>
            <a:endParaRPr lang="fr-FR" sz="1500" dirty="0" smtClean="0"/>
          </a:p>
          <a:p>
            <a:r>
              <a:rPr lang="fr-FR" sz="1500" dirty="0" smtClean="0"/>
              <a:t>Présentation du corpus.</a:t>
            </a:r>
          </a:p>
          <a:p>
            <a:endParaRPr lang="fr-FR" sz="1500" dirty="0" smtClean="0"/>
          </a:p>
          <a:p>
            <a:r>
              <a:rPr lang="fr-FR" sz="1500" dirty="0" smtClean="0"/>
              <a:t>1)Présentez les éléments du corpus et commentez les liens qui les unissent mais aussi ceux qui les différencient.</a:t>
            </a:r>
          </a:p>
          <a:p>
            <a:endParaRPr lang="fr-FR" sz="1500" dirty="0" smtClean="0"/>
          </a:p>
          <a:p>
            <a:r>
              <a:rPr lang="fr-FR" sz="1500" dirty="0" smtClean="0"/>
              <a:t>Analyse et interprétation</a:t>
            </a:r>
          </a:p>
          <a:p>
            <a:endParaRPr lang="fr-FR" sz="1500" dirty="0" smtClean="0"/>
          </a:p>
          <a:p>
            <a:r>
              <a:rPr lang="fr-FR" sz="1500" dirty="0" smtClean="0"/>
              <a:t>2)En vous appuyant sur les procédés et les choix d’écriture ( types de phrase, figures de style) montrez que l’auteur cherche à convaincre les lecteurs dans le document 1.</a:t>
            </a:r>
          </a:p>
          <a:p>
            <a:endParaRPr lang="fr-FR" sz="1500" dirty="0" smtClean="0"/>
          </a:p>
          <a:p>
            <a:r>
              <a:rPr lang="fr-FR" sz="1500" dirty="0" smtClean="0"/>
              <a:t>3)En prenant en compte la légende, faites une analyse précise de cette photographie( posture et gestuelle, expression du visage, décor, harmonie des couleurs) et dites comment Hillary Clinton contrôle la mise en scène de sa parole.</a:t>
            </a:r>
          </a:p>
          <a:p>
            <a:endParaRPr lang="fr-FR" sz="1500" dirty="0" smtClean="0"/>
          </a:p>
          <a:p>
            <a:r>
              <a:rPr lang="fr-FR" sz="1500" b="1" dirty="0" smtClean="0"/>
              <a:t>COMPETENCE</a:t>
            </a:r>
            <a:r>
              <a:rPr lang="fr-FR" sz="1500" dirty="0" smtClean="0"/>
              <a:t> </a:t>
            </a:r>
            <a:r>
              <a:rPr lang="fr-FR" sz="1500" b="1" dirty="0" smtClean="0"/>
              <a:t>D’ECRITURE</a:t>
            </a:r>
          </a:p>
          <a:p>
            <a:endParaRPr lang="fr-FR" sz="1500" b="1" dirty="0" smtClean="0"/>
          </a:p>
          <a:p>
            <a:r>
              <a:rPr lang="fr-FR" sz="1500" dirty="0" smtClean="0"/>
              <a:t>Selon vous, pourquoi peut-on dire que la parole publique est toujours le fruit d’une mise en scène élaborée? Vous répondrez à cette question dans un</a:t>
            </a:r>
          </a:p>
          <a:p>
            <a:r>
              <a:rPr lang="fr-FR" sz="1500" dirty="0" smtClean="0"/>
              <a:t>développement argumenté d’une quarantaine de lignes en vous appuyant sur les textes du corpus, sur vos lectures de l’année, et sur vos connaissances personnelles</a:t>
            </a:r>
          </a:p>
          <a:p>
            <a:endParaRPr lang="fr-FR" sz="1500" dirty="0" smtClean="0"/>
          </a:p>
          <a:p>
            <a:r>
              <a:rPr lang="fr-FR" sz="1500" dirty="0" smtClean="0"/>
              <a:t>Selon vous, suffit-il de mots pour exprimer ce que l’on veut? Vous répondrez à cette question dans un</a:t>
            </a:r>
          </a:p>
          <a:p>
            <a:r>
              <a:rPr lang="fr-FR" sz="1500" dirty="0" smtClean="0"/>
              <a:t>développement argumenté d’une quarantaine de lignes en vous appuyant sur les textes du corpus, sur vos lectures de l’année, et sur vos connaissances personnelles</a:t>
            </a:r>
            <a:endParaRPr lang="fr-FR" sz="15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251520" y="1196752"/>
            <a:ext cx="8435280" cy="5472608"/>
          </a:xfrm>
        </p:spPr>
        <p:txBody>
          <a:bodyPr>
            <a:normAutofit fontScale="77500" lnSpcReduction="20000"/>
          </a:bodyPr>
          <a:lstStyle/>
          <a:p>
            <a:pPr>
              <a:buNone/>
            </a:pPr>
            <a:r>
              <a:rPr lang="fr-FR" b="1" u="sng" dirty="0" smtClean="0"/>
              <a:t>Consigne </a:t>
            </a:r>
            <a:r>
              <a:rPr lang="fr-FR" dirty="0" smtClean="0"/>
              <a:t>: </a:t>
            </a:r>
          </a:p>
          <a:p>
            <a:pPr>
              <a:buNone/>
            </a:pPr>
            <a:endParaRPr lang="fr-FR" dirty="0" smtClean="0"/>
          </a:p>
          <a:p>
            <a:pPr>
              <a:lnSpc>
                <a:spcPct val="170000"/>
              </a:lnSpc>
            </a:pPr>
            <a:r>
              <a:rPr lang="fr-FR" dirty="0" smtClean="0"/>
              <a:t>Vous êtes un comédien, vous passez un casting pour une série télévisée. Le jury, chargé de vous évaluer et d’apprécier votre jeu d’acteur, vous demande d’imaginer une courte histoire dans laquelle vous vous mettrez en scène et dans laquelle vous ferez apparaitre une émotion choisie parmi celles qui suivent :</a:t>
            </a:r>
          </a:p>
          <a:p>
            <a:pPr>
              <a:buNone/>
            </a:pPr>
            <a:endParaRPr lang="fr-FR" dirty="0" smtClean="0"/>
          </a:p>
          <a:p>
            <a:r>
              <a:rPr lang="fr-FR" dirty="0" smtClean="0">
                <a:solidFill>
                  <a:schemeClr val="tx2">
                    <a:lumMod val="50000"/>
                  </a:schemeClr>
                </a:solidFill>
              </a:rPr>
              <a:t>La joie</a:t>
            </a:r>
          </a:p>
          <a:p>
            <a:r>
              <a:rPr lang="fr-FR" dirty="0" smtClean="0">
                <a:solidFill>
                  <a:schemeClr val="tx2">
                    <a:lumMod val="50000"/>
                  </a:schemeClr>
                </a:solidFill>
              </a:rPr>
              <a:t>La tristesse</a:t>
            </a:r>
          </a:p>
          <a:p>
            <a:r>
              <a:rPr lang="fr-FR" dirty="0" smtClean="0">
                <a:solidFill>
                  <a:schemeClr val="tx2">
                    <a:lumMod val="50000"/>
                  </a:schemeClr>
                </a:solidFill>
              </a:rPr>
              <a:t>Le dégoût</a:t>
            </a:r>
          </a:p>
          <a:p>
            <a:r>
              <a:rPr lang="fr-FR" dirty="0" smtClean="0">
                <a:solidFill>
                  <a:schemeClr val="tx2">
                    <a:lumMod val="50000"/>
                  </a:schemeClr>
                </a:solidFill>
              </a:rPr>
              <a:t>La peur</a:t>
            </a:r>
          </a:p>
          <a:p>
            <a:r>
              <a:rPr lang="fr-FR" dirty="0" smtClean="0">
                <a:solidFill>
                  <a:schemeClr val="tx2">
                    <a:lumMod val="50000"/>
                  </a:schemeClr>
                </a:solidFill>
              </a:rPr>
              <a:t>La colère</a:t>
            </a:r>
          </a:p>
          <a:p>
            <a:r>
              <a:rPr lang="fr-FR" dirty="0" smtClean="0">
                <a:solidFill>
                  <a:schemeClr val="tx2">
                    <a:lumMod val="50000"/>
                  </a:schemeClr>
                </a:solidFill>
              </a:rPr>
              <a:t>La surprise</a:t>
            </a:r>
          </a:p>
          <a:p>
            <a:r>
              <a:rPr lang="fr-FR" dirty="0" smtClean="0">
                <a:solidFill>
                  <a:schemeClr val="tx2">
                    <a:lumMod val="50000"/>
                  </a:schemeClr>
                </a:solidFill>
              </a:rPr>
              <a:t>Le mépris</a:t>
            </a:r>
          </a:p>
          <a:p>
            <a:endParaRPr lang="fr-FR" dirty="0" smtClean="0">
              <a:solidFill>
                <a:schemeClr val="tx2">
                  <a:lumMod val="50000"/>
                </a:schemeClr>
              </a:solidFill>
            </a:endParaRPr>
          </a:p>
          <a:p>
            <a:pPr>
              <a:buNone/>
            </a:pPr>
            <a:endParaRPr lang="fr-FR" dirty="0" smtClean="0"/>
          </a:p>
          <a:p>
            <a:pPr>
              <a:buNone/>
            </a:pPr>
            <a:endParaRPr lang="fr-FR" dirty="0"/>
          </a:p>
        </p:txBody>
      </p:sp>
      <p:sp>
        <p:nvSpPr>
          <p:cNvPr id="4" name="ZoneTexte 3"/>
          <p:cNvSpPr txBox="1"/>
          <p:nvPr/>
        </p:nvSpPr>
        <p:spPr>
          <a:xfrm>
            <a:off x="323528" y="188641"/>
            <a:ext cx="8424936" cy="954107"/>
          </a:xfrm>
          <a:prstGeom prst="rect">
            <a:avLst/>
          </a:prstGeom>
          <a:solidFill>
            <a:schemeClr val="accent3">
              <a:lumMod val="20000"/>
              <a:lumOff val="80000"/>
            </a:schemeClr>
          </a:solidFill>
        </p:spPr>
        <p:txBody>
          <a:bodyPr wrap="square" rtlCol="0">
            <a:spAutoFit/>
          </a:bodyPr>
          <a:lstStyle/>
          <a:p>
            <a:r>
              <a:rPr lang="fr-FR" sz="2800" dirty="0" smtClean="0"/>
              <a:t>Soyez acteur de vos sentiments</a:t>
            </a:r>
          </a:p>
          <a:p>
            <a:pPr algn="r"/>
            <a:r>
              <a:rPr lang="fr-FR" sz="2800" dirty="0" smtClean="0"/>
              <a:t>Jeu de rôles</a:t>
            </a:r>
            <a:endParaRPr lang="fr-FR"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467600" cy="634082"/>
          </a:xfrm>
          <a:solidFill>
            <a:schemeClr val="accent3">
              <a:lumMod val="20000"/>
              <a:lumOff val="80000"/>
            </a:schemeClr>
          </a:solidFill>
        </p:spPr>
        <p:txBody>
          <a:bodyPr/>
          <a:lstStyle/>
          <a:p>
            <a:r>
              <a:rPr lang="fr-FR" dirty="0" smtClean="0"/>
              <a:t>Modalités :</a:t>
            </a:r>
            <a:endParaRPr lang="fr-FR" dirty="0"/>
          </a:p>
        </p:txBody>
      </p:sp>
      <p:sp>
        <p:nvSpPr>
          <p:cNvPr id="3" name="Espace réservé du contenu 2"/>
          <p:cNvSpPr>
            <a:spLocks noGrp="1"/>
          </p:cNvSpPr>
          <p:nvPr>
            <p:ph sz="quarter" idx="1"/>
          </p:nvPr>
        </p:nvSpPr>
        <p:spPr>
          <a:xfrm>
            <a:off x="395536" y="1124744"/>
            <a:ext cx="7529264" cy="5349208"/>
          </a:xfrm>
        </p:spPr>
        <p:txBody>
          <a:bodyPr>
            <a:normAutofit/>
          </a:bodyPr>
          <a:lstStyle/>
          <a:p>
            <a:r>
              <a:rPr lang="fr-FR" dirty="0" smtClean="0"/>
              <a:t>La classe est séparée en plusieurs groupes de 4 à 5 élèves : chaque groupe désigne son acteur « fétiche ». </a:t>
            </a:r>
          </a:p>
          <a:p>
            <a:r>
              <a:rPr lang="fr-FR" dirty="0" smtClean="0"/>
              <a:t>Vous avez la possibilité de passer avec un camarade en fonction de votre scénario.</a:t>
            </a:r>
          </a:p>
          <a:p>
            <a:endParaRPr lang="fr-FR" dirty="0" smtClean="0"/>
          </a:p>
          <a:p>
            <a:pPr algn="ctr">
              <a:buNone/>
            </a:pPr>
            <a:endParaRPr lang="fr-FR" sz="1500" i="1" dirty="0" smtClean="0"/>
          </a:p>
          <a:p>
            <a:r>
              <a:rPr lang="fr-FR" dirty="0" smtClean="0"/>
              <a:t>Durée du passage : 5 minutes.</a:t>
            </a:r>
          </a:p>
          <a:p>
            <a:pPr algn="ctr">
              <a:buNone/>
            </a:pPr>
            <a:r>
              <a:rPr lang="fr-FR" dirty="0" smtClean="0"/>
              <a:t>Préparation : 10 minutes.</a:t>
            </a:r>
            <a:r>
              <a:rPr lang="fr-FR" i="1" dirty="0" smtClean="0"/>
              <a:t> </a:t>
            </a:r>
          </a:p>
          <a:p>
            <a:pPr algn="ctr">
              <a:buNone/>
            </a:pPr>
            <a:endParaRPr lang="fr-FR" i="1" dirty="0" smtClean="0"/>
          </a:p>
          <a:p>
            <a:pPr algn="ctr">
              <a:buNone/>
            </a:pPr>
            <a:r>
              <a:rPr lang="fr-FR" sz="1600" i="1" dirty="0" smtClean="0"/>
              <a:t>N.B. Le nombre de groupes ou d’acteurs variera selon l’effectif de la classe.</a:t>
            </a:r>
          </a:p>
          <a:p>
            <a:pPr algn="ctr">
              <a:buNone/>
            </a:pPr>
            <a:r>
              <a:rPr lang="fr-FR" sz="1600" i="1" dirty="0" smtClean="0"/>
              <a:t>Possibilité de filmer et de visionner les saynètes au moment de la délibération (prévoir une autorisation de droit à l’image).</a:t>
            </a:r>
          </a:p>
          <a:p>
            <a:endParaRPr lang="fr-FR"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260648"/>
            <a:ext cx="8229600" cy="562074"/>
          </a:xfrm>
        </p:spPr>
        <p:txBody>
          <a:bodyPr>
            <a:normAutofit/>
          </a:bodyPr>
          <a:lstStyle/>
          <a:p>
            <a:r>
              <a:rPr lang="fr-FR" dirty="0" smtClean="0"/>
              <a:t>Récupération :</a:t>
            </a:r>
            <a:endParaRPr lang="fr-FR" dirty="0"/>
          </a:p>
        </p:txBody>
      </p:sp>
      <p:sp>
        <p:nvSpPr>
          <p:cNvPr id="3" name="Espace réservé du contenu 2"/>
          <p:cNvSpPr>
            <a:spLocks noGrp="1"/>
          </p:cNvSpPr>
          <p:nvPr>
            <p:ph sz="quarter" idx="1"/>
          </p:nvPr>
        </p:nvSpPr>
        <p:spPr>
          <a:xfrm>
            <a:off x="251520" y="908720"/>
            <a:ext cx="8435280" cy="5217443"/>
          </a:xfrm>
        </p:spPr>
        <p:txBody>
          <a:bodyPr/>
          <a:lstStyle/>
          <a:p>
            <a:r>
              <a:rPr lang="fr-FR" dirty="0" smtClean="0"/>
              <a:t>Après avoir vu les saynètes de vos camarades qu’entendez-vous / que comprenez-vous à l’intitulé de votre nouvel objet étude : « la parole en spectacle »? </a:t>
            </a:r>
          </a:p>
          <a:p>
            <a:r>
              <a:rPr lang="fr-FR" dirty="0" smtClean="0"/>
              <a:t>Pour moi, la parole en spectacle signifie …</a:t>
            </a:r>
          </a:p>
          <a:p>
            <a:pPr>
              <a:buNone/>
            </a:pPr>
            <a:endParaRPr lang="fr-FR" dirty="0"/>
          </a:p>
        </p:txBody>
      </p:sp>
      <p:graphicFrame>
        <p:nvGraphicFramePr>
          <p:cNvPr id="4" name="Tableau 3"/>
          <p:cNvGraphicFramePr>
            <a:graphicFrameLocks noGrp="1"/>
          </p:cNvGraphicFramePr>
          <p:nvPr/>
        </p:nvGraphicFramePr>
        <p:xfrm>
          <a:off x="251520" y="3645024"/>
          <a:ext cx="7920880" cy="2160240"/>
        </p:xfrm>
        <a:graphic>
          <a:graphicData uri="http://schemas.openxmlformats.org/drawingml/2006/table">
            <a:tbl>
              <a:tblPr firstRow="1" bandRow="1">
                <a:tableStyleId>{5C22544A-7EE6-4342-B048-85BDC9FD1C3A}</a:tableStyleId>
              </a:tblPr>
              <a:tblGrid>
                <a:gridCol w="3528392"/>
                <a:gridCol w="4392488"/>
              </a:tblGrid>
              <a:tr h="737643">
                <a:tc>
                  <a:txBody>
                    <a:bodyPr/>
                    <a:lstStyle/>
                    <a:p>
                      <a:r>
                        <a:rPr lang="fr-FR" dirty="0" smtClean="0"/>
                        <a:t>Mon avis sur l’objet d’étude :</a:t>
                      </a:r>
                      <a:endParaRPr lang="fr-FR" dirty="0"/>
                    </a:p>
                  </a:txBody>
                  <a:tcPr/>
                </a:tc>
                <a:tc>
                  <a:txBody>
                    <a:bodyPr/>
                    <a:lstStyle/>
                    <a:p>
                      <a:r>
                        <a:rPr lang="fr-FR" dirty="0" smtClean="0"/>
                        <a:t>Correction</a:t>
                      </a:r>
                      <a:r>
                        <a:rPr lang="fr-FR" baseline="0" dirty="0" smtClean="0"/>
                        <a:t> du professeur / Introduction à l’objet d’étude :</a:t>
                      </a:r>
                      <a:endParaRPr lang="fr-FR" dirty="0"/>
                    </a:p>
                  </a:txBody>
                  <a:tcPr/>
                </a:tc>
              </a:tr>
              <a:tr h="1422597">
                <a:tc>
                  <a:txBody>
                    <a:bodyPr/>
                    <a:lstStyle/>
                    <a:p>
                      <a:endParaRPr lang="fr-FR" dirty="0"/>
                    </a:p>
                  </a:txBody>
                  <a:tcPr/>
                </a:tc>
                <a:tc>
                  <a:txBody>
                    <a:bodyPr/>
                    <a:lstStyle/>
                    <a:p>
                      <a:endParaRPr lang="fr-FR" dirty="0"/>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fontAlgn="auto">
              <a:spcAft>
                <a:spcPts val="0"/>
              </a:spcAft>
              <a:defRPr/>
            </a:pPr>
            <a:r>
              <a:rPr lang="fr-FR" dirty="0" smtClean="0"/>
              <a:t>Séance 1 BIS </a:t>
            </a:r>
            <a:br>
              <a:rPr lang="fr-FR" dirty="0" smtClean="0"/>
            </a:br>
            <a:r>
              <a:rPr lang="fr-FR" dirty="0" smtClean="0"/>
              <a:t>au-delà des mots (si le théâtre pose problème)</a:t>
            </a:r>
            <a:endParaRPr lang="fr-FR" dirty="0"/>
          </a:p>
        </p:txBody>
      </p:sp>
      <p:sp>
        <p:nvSpPr>
          <p:cNvPr id="25602" name="Espace réservé du contenu 2"/>
          <p:cNvSpPr>
            <a:spLocks noGrp="1"/>
          </p:cNvSpPr>
          <p:nvPr>
            <p:ph sz="quarter" idx="1"/>
          </p:nvPr>
        </p:nvSpPr>
        <p:spPr>
          <a:xfrm>
            <a:off x="457200" y="1600200"/>
            <a:ext cx="7467600" cy="4873625"/>
          </a:xfrm>
        </p:spPr>
        <p:txBody>
          <a:bodyPr/>
          <a:lstStyle/>
          <a:p>
            <a:r>
              <a:rPr lang="fr-FR" smtClean="0"/>
              <a:t>Nous allons nous intéresser au langage que nous ne contrôlons pas toujours. Nous nous servons de notre corps pour appuyer nos paroles, mais aujourd’hui vous allez tenter de découvrir le langage des gestes ou postures.</a:t>
            </a:r>
          </a:p>
          <a:p>
            <a:endParaRPr lang="fr-FR" smtClean="0"/>
          </a:p>
          <a:p>
            <a:r>
              <a:rPr lang="fr-FR" smtClean="0"/>
              <a:t>Les élèves possèdent une grille et devront pour chaque image du diaporama deviner l’émotion qu’ils ressentent.</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2115</TotalTime>
  <Words>1869</Words>
  <Application>Microsoft Office PowerPoint</Application>
  <PresentationFormat>Affichage à l'écran (4:3)</PresentationFormat>
  <Paragraphs>553</Paragraphs>
  <Slides>55</Slides>
  <Notes>7</Notes>
  <HiddenSlides>0</HiddenSlides>
  <MMClips>1</MMClips>
  <ScaleCrop>false</ScaleCrop>
  <HeadingPairs>
    <vt:vector size="4" baseType="variant">
      <vt:variant>
        <vt:lpstr>Thème</vt:lpstr>
      </vt:variant>
      <vt:variant>
        <vt:i4>1</vt:i4>
      </vt:variant>
      <vt:variant>
        <vt:lpstr>Titres des diapositives</vt:lpstr>
      </vt:variant>
      <vt:variant>
        <vt:i4>55</vt:i4>
      </vt:variant>
    </vt:vector>
  </HeadingPairs>
  <TitlesOfParts>
    <vt:vector size="56" baseType="lpstr">
      <vt:lpstr>Oriel</vt:lpstr>
      <vt:lpstr>OBJET D’ÉTUDE : LA PAROLE EN SPECTACLE</vt:lpstr>
      <vt:lpstr>Séquence :  Parler sans mot dire</vt:lpstr>
      <vt:lpstr>Séance 1 : lancement silence, on tourne !</vt:lpstr>
      <vt:lpstr>Séance 1, premier exemple :</vt:lpstr>
      <vt:lpstr>Séance 1 : (lancement) 5, 4, 3, 2, 1 … Action !</vt:lpstr>
      <vt:lpstr>Diapositive 6</vt:lpstr>
      <vt:lpstr>Modalités :</vt:lpstr>
      <vt:lpstr>Récupération :</vt:lpstr>
      <vt:lpstr>Séance 1 BIS  au-delà des mots (si le théâtre pose problème)</vt:lpstr>
      <vt:lpstr>Grille des élèves à remplir au fur et à mesure ( travail individuel).</vt:lpstr>
      <vt:lpstr>N°1:</vt:lpstr>
      <vt:lpstr>N°2</vt:lpstr>
      <vt:lpstr>N°3</vt:lpstr>
      <vt:lpstr>N°4</vt:lpstr>
      <vt:lpstr>N°5 </vt:lpstr>
      <vt:lpstr>N°6</vt:lpstr>
      <vt:lpstr>N°7</vt:lpstr>
      <vt:lpstr>N°8</vt:lpstr>
      <vt:lpstr>Mise en commun du tableau</vt:lpstr>
      <vt:lpstr>Ouverture possible</vt:lpstr>
      <vt:lpstr>SEANCE 2 Joie, peine, colère… Comment le dire?</vt:lpstr>
      <vt:lpstr>1° ETAPE UTILISER LE DICTIONNAIRE EN LIGNE</vt:lpstr>
      <vt:lpstr>UTILISER LE DICTIONNAIRE EN LIGNE</vt:lpstr>
      <vt:lpstr>Diapositive 24</vt:lpstr>
      <vt:lpstr>Diapositive 25</vt:lpstr>
      <vt:lpstr>Diapositive 26</vt:lpstr>
      <vt:lpstr>Diapositive 27</vt:lpstr>
      <vt:lpstr>  2° ETAPE Réinvestir le vocabulaire    </vt:lpstr>
      <vt:lpstr>Diapositive 29</vt:lpstr>
      <vt:lpstr>Diapositive 30</vt:lpstr>
      <vt:lpstr>Séance  3</vt:lpstr>
      <vt:lpstr> </vt:lpstr>
      <vt:lpstr>Allocution du président François Mitterrand lors des obsèques de Pierre Bérégovoy ,ancien Premier ministre ,qui s’est suicidé.</vt:lpstr>
      <vt:lpstr>Allocution du président François Mitterrand lors des obsèques de Pierre Bérégovoy ,ancien Premier ministre ,qui s’est suicidé.</vt:lpstr>
      <vt:lpstr>GROUPE 1 ACTIVITES  « Allocution de François MITTERRAND lors des obsèques de P. Bérégovoy» + vidéo </vt:lpstr>
      <vt:lpstr>   Texte 1/vidéo: questions</vt:lpstr>
      <vt:lpstr>T1Orateur, parole politique, mise en Spectacle</vt:lpstr>
      <vt:lpstr>Allocution du président François Mitterrand lors des obsèques de Pierre Bérégovoy ,ancien Premier ministre ,qui s’est suicidé.</vt:lpstr>
      <vt:lpstr>T1 Orateur, parole politique, mise en Spectacle</vt:lpstr>
      <vt:lpstr>Texte 2 </vt:lpstr>
      <vt:lpstr>Diapositive 41</vt:lpstr>
      <vt:lpstr>GROUPE 2  ACTIVITES</vt:lpstr>
      <vt:lpstr>TEXTE 2 : questions</vt:lpstr>
      <vt:lpstr>Correction questions et activités </vt:lpstr>
      <vt:lpstr>T2 Orateur ,parole politique , mise en spectacle</vt:lpstr>
      <vt:lpstr>T2 Orateur ,parole politique , mise en spectacle</vt:lpstr>
      <vt:lpstr>BILAN CORPUS  Complétez le tableau. </vt:lpstr>
      <vt:lpstr>PROLONGEMENTS </vt:lpstr>
      <vt:lpstr>Séance 4 :  parler c’est agir sur l’autre… De l’émotion à la manipulation </vt:lpstr>
      <vt:lpstr>CORPUS :</vt:lpstr>
      <vt:lpstr>Présentation du corpus</vt:lpstr>
      <vt:lpstr>Synthèse - écriture</vt:lpstr>
      <vt:lpstr>Grille d auto-évaluation </vt:lpstr>
      <vt:lpstr>Diapositive 54</vt:lpstr>
      <vt:lpstr>Diapositive 55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Objet d’étude : La Parole en spectacle</dc:title>
  <dc:creator>Sylvie</dc:creator>
  <cp:lastModifiedBy>Sylvie</cp:lastModifiedBy>
  <cp:revision>26</cp:revision>
  <dcterms:created xsi:type="dcterms:W3CDTF">2012-02-02T13:50:30Z</dcterms:created>
  <dcterms:modified xsi:type="dcterms:W3CDTF">2012-06-11T00:29:16Z</dcterms:modified>
</cp:coreProperties>
</file>