
<file path=[Content_Types].xml><?xml version="1.0" encoding="utf-8"?>
<Types xmlns="http://schemas.openxmlformats.org/package/2006/content-types">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70" r:id="rId3"/>
    <p:sldId id="276" r:id="rId4"/>
    <p:sldId id="271" r:id="rId5"/>
    <p:sldId id="273" r:id="rId6"/>
    <p:sldId id="257" r:id="rId7"/>
    <p:sldId id="272" r:id="rId8"/>
    <p:sldId id="274" r:id="rId9"/>
    <p:sldId id="258" r:id="rId10"/>
    <p:sldId id="267" r:id="rId11"/>
    <p:sldId id="268" r:id="rId12"/>
    <p:sldId id="261" r:id="rId13"/>
    <p:sldId id="262" r:id="rId14"/>
    <p:sldId id="263" r:id="rId15"/>
    <p:sldId id="277" r:id="rId16"/>
    <p:sldId id="275" r:id="rId17"/>
    <p:sldId id="265" r:id="rId18"/>
    <p:sldId id="266" r:id="rId1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1400" y="5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41D3E9-4067-4B2C-B4C6-B215779D496D}" type="datetimeFigureOut">
              <a:rPr lang="fr-FR" smtClean="0"/>
              <a:pPr/>
              <a:t>30/06/2020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BB4DAC-E943-4B4D-8220-89812FD10A70}"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FBB4DAC-E943-4B4D-8220-89812FD10A70}"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CFBB4DAC-E943-4B4D-8220-89812FD10A70}" type="slidenum">
              <a:rPr lang="fr-FR" smtClean="0"/>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FBB4DAC-E943-4B4D-8220-89812FD10A70}" type="slidenum">
              <a:rPr lang="fr-FR" smtClean="0"/>
              <a:pPr/>
              <a:t>4</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FBB4DAC-E943-4B4D-8220-89812FD10A70}" type="slidenum">
              <a:rPr lang="fr-FR" smtClean="0"/>
              <a:pPr/>
              <a:t>5</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FBB4DAC-E943-4B4D-8220-89812FD10A70}" type="slidenum">
              <a:rPr lang="fr-FR" smtClean="0"/>
              <a:pPr/>
              <a:t>6</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FBB4DAC-E943-4B4D-8220-89812FD10A70}" type="slidenum">
              <a:rPr lang="fr-FR" smtClean="0"/>
              <a:pPr/>
              <a:t>7</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FBB4DAC-E943-4B4D-8220-89812FD10A70}" type="slidenum">
              <a:rPr lang="fr-FR" smtClean="0"/>
              <a:pPr/>
              <a:t>8</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FBB4DAC-E943-4B4D-8220-89812FD10A70}" type="slidenum">
              <a:rPr lang="fr-FR" smtClean="0"/>
              <a:pPr/>
              <a:t>9</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FBB4DAC-E943-4B4D-8220-89812FD10A70}" type="slidenum">
              <a:rPr lang="fr-FR" smtClean="0"/>
              <a:pPr/>
              <a:t>10</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FBB4DAC-E943-4B4D-8220-89812FD10A70}" type="slidenum">
              <a:rPr lang="fr-FR" smtClean="0"/>
              <a:pPr/>
              <a:t>11</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FBB4DAC-E943-4B4D-8220-89812FD10A70}" type="slidenum">
              <a:rPr lang="fr-FR" smtClean="0"/>
              <a:pPr/>
              <a:t>12</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FBB4DAC-E943-4B4D-8220-89812FD10A70}" type="slidenum">
              <a:rPr lang="fr-FR" smtClean="0"/>
              <a:pPr/>
              <a:t>13</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FBB4DAC-E943-4B4D-8220-89812FD10A70}" type="slidenum">
              <a:rPr lang="fr-FR" smtClean="0"/>
              <a:pPr/>
              <a:t>14</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FBB4DAC-E943-4B4D-8220-89812FD10A70}" type="slidenum">
              <a:rPr lang="fr-FR" smtClean="0"/>
              <a:pPr/>
              <a:t>16</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FBB4DAC-E943-4B4D-8220-89812FD10A70}" type="slidenum">
              <a:rPr lang="fr-FR" smtClean="0"/>
              <a:pPr/>
              <a:t>17</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CFBB4DAC-E943-4B4D-8220-89812FD10A70}" type="slidenum">
              <a:rPr lang="fr-FR" smtClean="0"/>
              <a:pPr/>
              <a:t>18</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ectangle à coins arrondis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ectangle à coins arrondis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fr-FR"/>
              <a:t>Cliquez pour modifier le style du titre</a:t>
            </a:r>
            <a:endParaRPr kumimoji="0" lang="en-US"/>
          </a:p>
        </p:txBody>
      </p:sp>
      <p:sp>
        <p:nvSpPr>
          <p:cNvPr id="9" name="Sous-titr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a:t>Cliquez pour modifier le style des sous-titres du masque</a:t>
            </a:r>
            <a:endParaRPr kumimoji="0" lang="en-US"/>
          </a:p>
        </p:txBody>
      </p:sp>
      <p:sp>
        <p:nvSpPr>
          <p:cNvPr id="28" name="Espace réservé de la date 27"/>
          <p:cNvSpPr>
            <a:spLocks noGrp="1"/>
          </p:cNvSpPr>
          <p:nvPr>
            <p:ph type="dt" sz="half" idx="10"/>
          </p:nvPr>
        </p:nvSpPr>
        <p:spPr>
          <a:xfrm>
            <a:off x="6705600" y="4206240"/>
            <a:ext cx="960120" cy="457200"/>
          </a:xfrm>
        </p:spPr>
        <p:txBody>
          <a:bodyPr/>
          <a:lstStyle/>
          <a:p>
            <a:fld id="{141F899D-AAE2-400B-80CC-E67A5AF888F0}" type="datetimeFigureOut">
              <a:rPr lang="fr-FR" smtClean="0"/>
              <a:pPr/>
              <a:t>30/06/2020</a:t>
            </a:fld>
            <a:endParaRPr lang="fr-FR"/>
          </a:p>
        </p:txBody>
      </p:sp>
      <p:sp>
        <p:nvSpPr>
          <p:cNvPr id="17" name="Espace réservé du pied de page 16"/>
          <p:cNvSpPr>
            <a:spLocks noGrp="1"/>
          </p:cNvSpPr>
          <p:nvPr>
            <p:ph type="ftr" sz="quarter" idx="11"/>
          </p:nvPr>
        </p:nvSpPr>
        <p:spPr>
          <a:xfrm>
            <a:off x="5410200" y="4205288"/>
            <a:ext cx="1295400" cy="457200"/>
          </a:xfrm>
        </p:spPr>
        <p:txBody>
          <a:bodyPr/>
          <a:lstStyle/>
          <a:p>
            <a:endParaRPr lang="fr-FR"/>
          </a:p>
        </p:txBody>
      </p:sp>
      <p:sp>
        <p:nvSpPr>
          <p:cNvPr id="29" name="Espace réservé du numéro de diapositive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0F4B89FC-B280-4D8E-9DDB-DD476FE4083C}" type="slidenum">
              <a:rPr lang="fr-FR" smtClean="0"/>
              <a:pPr/>
              <a:t>‹N°›</a:t>
            </a:fld>
            <a:endParaRPr lang="fr-FR"/>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141F899D-AAE2-400B-80CC-E67A5AF888F0}" type="datetimeFigureOut">
              <a:rPr lang="fr-FR" smtClean="0"/>
              <a:pPr/>
              <a:t>30/06/2020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F4B89FC-B280-4D8E-9DDB-DD476FE4083C}" type="slidenum">
              <a:rPr lang="fr-FR" smtClean="0"/>
              <a:pPr/>
              <a:t>‹N°›</a:t>
            </a:fld>
            <a:endParaRPr lang="fr-F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fr-FR"/>
              <a:t>Cliquez pour modifier le style du titre</a:t>
            </a:r>
            <a:endParaRPr kumimoji="0" lang="en-US"/>
          </a:p>
        </p:txBody>
      </p:sp>
      <p:sp>
        <p:nvSpPr>
          <p:cNvPr id="3" name="Espace réservé du texte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a:t>Cliquez pour modifier les styles du texte du masque</a:t>
            </a:r>
          </a:p>
        </p:txBody>
      </p:sp>
      <p:sp>
        <p:nvSpPr>
          <p:cNvPr id="4" name="Espace réservé de la date 3"/>
          <p:cNvSpPr>
            <a:spLocks noGrp="1"/>
          </p:cNvSpPr>
          <p:nvPr>
            <p:ph type="dt" sz="half" idx="10"/>
          </p:nvPr>
        </p:nvSpPr>
        <p:spPr/>
        <p:txBody>
          <a:bodyPr/>
          <a:lstStyle/>
          <a:p>
            <a:fld id="{141F899D-AAE2-400B-80CC-E67A5AF888F0}" type="datetimeFigureOut">
              <a:rPr lang="fr-FR" smtClean="0"/>
              <a:pPr/>
              <a:t>30/06/2020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F4B89FC-B280-4D8E-9DDB-DD476FE4083C}" type="slidenum">
              <a:rPr lang="fr-FR" smtClean="0"/>
              <a:pPr/>
              <a:t>‹N°›</a:t>
            </a:fld>
            <a:endParaRPr lang="fr-FR"/>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contenu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141F899D-AAE2-400B-80CC-E67A5AF888F0}" type="datetimeFigureOut">
              <a:rPr lang="fr-FR" smtClean="0"/>
              <a:pPr/>
              <a:t>30/06/2020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F4B89FC-B280-4D8E-9DDB-DD476FE4083C}" type="slidenum">
              <a:rPr lang="fr-FR" smtClean="0"/>
              <a:pPr/>
              <a:t>‹N°›</a:t>
            </a:fld>
            <a:endParaRPr lang="fr-FR"/>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381000" y="1143000"/>
            <a:ext cx="8382000" cy="1069848"/>
          </a:xfrm>
        </p:spPr>
        <p:txBody>
          <a:bodyPr anchor="ctr"/>
          <a:lstStyle>
            <a:lvl1pPr>
              <a:defRPr sz="4000" b="0" i="0" cap="none" baseline="0"/>
            </a:lvl1pPr>
          </a:lstStyle>
          <a:p>
            <a:r>
              <a:rPr kumimoji="0" lang="fr-FR"/>
              <a:t>Cliquez pour modifier le style du titre</a:t>
            </a:r>
            <a:endParaRPr kumimoji="0" lang="en-US"/>
          </a:p>
        </p:txBody>
      </p:sp>
      <p:sp>
        <p:nvSpPr>
          <p:cNvPr id="3" name="Espace réservé du texte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Cliquez pour modifier les styles du texte du masque</a:t>
            </a:r>
          </a:p>
        </p:txBody>
      </p:sp>
      <p:sp>
        <p:nvSpPr>
          <p:cNvPr id="4" name="Espace réservé du texte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Cliquez pour modifier les styles du texte du masque</a:t>
            </a:r>
          </a:p>
        </p:txBody>
      </p:sp>
      <p:sp>
        <p:nvSpPr>
          <p:cNvPr id="5" name="Espace réservé du contenu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Espace réservé du contenu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26" name="Espace réservé de la date 25"/>
          <p:cNvSpPr>
            <a:spLocks noGrp="1"/>
          </p:cNvSpPr>
          <p:nvPr>
            <p:ph type="dt" sz="half" idx="10"/>
          </p:nvPr>
        </p:nvSpPr>
        <p:spPr/>
        <p:txBody>
          <a:bodyPr rtlCol="0"/>
          <a:lstStyle/>
          <a:p>
            <a:fld id="{141F899D-AAE2-400B-80CC-E67A5AF888F0}" type="datetimeFigureOut">
              <a:rPr lang="fr-FR" smtClean="0"/>
              <a:pPr/>
              <a:t>30/06/2020</a:t>
            </a:fld>
            <a:endParaRPr lang="fr-FR"/>
          </a:p>
        </p:txBody>
      </p:sp>
      <p:sp>
        <p:nvSpPr>
          <p:cNvPr id="27" name="Espace réservé du numéro de diapositive 26"/>
          <p:cNvSpPr>
            <a:spLocks noGrp="1"/>
          </p:cNvSpPr>
          <p:nvPr>
            <p:ph type="sldNum" sz="quarter" idx="11"/>
          </p:nvPr>
        </p:nvSpPr>
        <p:spPr/>
        <p:txBody>
          <a:bodyPr rtlCol="0"/>
          <a:lstStyle/>
          <a:p>
            <a:fld id="{0F4B89FC-B280-4D8E-9DDB-DD476FE4083C}" type="slidenum">
              <a:rPr lang="fr-FR" smtClean="0"/>
              <a:pPr/>
              <a:t>‹N°›</a:t>
            </a:fld>
            <a:endParaRPr lang="fr-FR"/>
          </a:p>
        </p:txBody>
      </p:sp>
      <p:sp>
        <p:nvSpPr>
          <p:cNvPr id="28" name="Espace réservé du pied de page 27"/>
          <p:cNvSpPr>
            <a:spLocks noGrp="1"/>
          </p:cNvSpPr>
          <p:nvPr>
            <p:ph type="ftr" sz="quarter" idx="12"/>
          </p:nvPr>
        </p:nvSpPr>
        <p:spPr/>
        <p:txBody>
          <a:bodyPr rtlCol="0"/>
          <a:lstStyle/>
          <a:p>
            <a:endParaRPr lang="fr-FR"/>
          </a:p>
        </p:txBody>
      </p:sp>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fr-FR"/>
              <a:t>Cliquez pour modifier le style du titre</a:t>
            </a:r>
            <a:endParaRPr kumimoji="0" lang="en-US"/>
          </a:p>
        </p:txBody>
      </p:sp>
      <p:sp>
        <p:nvSpPr>
          <p:cNvPr id="3" name="Espace réservé de la date 2"/>
          <p:cNvSpPr>
            <a:spLocks noGrp="1"/>
          </p:cNvSpPr>
          <p:nvPr>
            <p:ph type="dt" sz="half" idx="10"/>
          </p:nvPr>
        </p:nvSpPr>
        <p:spPr>
          <a:xfrm>
            <a:off x="6583680" y="612648"/>
            <a:ext cx="957264" cy="457200"/>
          </a:xfrm>
        </p:spPr>
        <p:txBody>
          <a:bodyPr/>
          <a:lstStyle/>
          <a:p>
            <a:fld id="{141F899D-AAE2-400B-80CC-E67A5AF888F0}" type="datetimeFigureOut">
              <a:rPr lang="fr-FR" smtClean="0"/>
              <a:pPr/>
              <a:t>30/06/2020</a:t>
            </a:fld>
            <a:endParaRPr lang="fr-FR"/>
          </a:p>
        </p:txBody>
      </p:sp>
      <p:sp>
        <p:nvSpPr>
          <p:cNvPr id="4" name="Espace réservé du pied de page 3"/>
          <p:cNvSpPr>
            <a:spLocks noGrp="1"/>
          </p:cNvSpPr>
          <p:nvPr>
            <p:ph type="ftr" sz="quarter" idx="11"/>
          </p:nvPr>
        </p:nvSpPr>
        <p:spPr>
          <a:xfrm>
            <a:off x="5257800" y="612648"/>
            <a:ext cx="1325880" cy="457200"/>
          </a:xfrm>
        </p:spPr>
        <p:txBody>
          <a:bodyPr/>
          <a:lstStyle/>
          <a:p>
            <a:endParaRPr lang="fr-FR"/>
          </a:p>
        </p:txBody>
      </p:sp>
      <p:sp>
        <p:nvSpPr>
          <p:cNvPr id="5" name="Espace réservé du numéro de diapositive 4"/>
          <p:cNvSpPr>
            <a:spLocks noGrp="1"/>
          </p:cNvSpPr>
          <p:nvPr>
            <p:ph type="sldNum" sz="quarter" idx="12"/>
          </p:nvPr>
        </p:nvSpPr>
        <p:spPr>
          <a:xfrm>
            <a:off x="8174736" y="2272"/>
            <a:ext cx="762000" cy="365760"/>
          </a:xfrm>
        </p:spPr>
        <p:txBody>
          <a:bodyPr/>
          <a:lstStyle/>
          <a:p>
            <a:fld id="{0F4B89FC-B280-4D8E-9DDB-DD476FE4083C}" type="slidenum">
              <a:rPr lang="fr-FR" smtClean="0"/>
              <a:pPr/>
              <a:t>‹N°›</a:t>
            </a:fld>
            <a:endParaRPr lang="fr-FR"/>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41F899D-AAE2-400B-80CC-E67A5AF888F0}" type="datetimeFigureOut">
              <a:rPr lang="fr-FR" smtClean="0"/>
              <a:pPr/>
              <a:t>30/06/2020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F4B89FC-B280-4D8E-9DDB-DD476FE4083C}" type="slidenum">
              <a:rPr lang="fr-FR" smtClean="0"/>
              <a:pPr/>
              <a:t>‹N°›</a:t>
            </a:fld>
            <a:endParaRPr lang="fr-FR"/>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353496" y="1101970"/>
            <a:ext cx="3383280" cy="877824"/>
          </a:xfrm>
        </p:spPr>
        <p:txBody>
          <a:bodyPr anchor="b"/>
          <a:lstStyle>
            <a:lvl1pPr algn="l">
              <a:buNone/>
              <a:defRPr sz="1800" b="1"/>
            </a:lvl1pPr>
          </a:lstStyle>
          <a:p>
            <a:r>
              <a:rPr kumimoji="0" lang="fr-FR"/>
              <a:t>Cliquez pour modifier le style du titre</a:t>
            </a:r>
            <a:endParaRPr kumimoji="0" lang="en-US"/>
          </a:p>
        </p:txBody>
      </p:sp>
      <p:sp>
        <p:nvSpPr>
          <p:cNvPr id="3" name="Espace réservé du texte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a:t>Cliquez pour modifier les styles du texte du masque</a:t>
            </a:r>
          </a:p>
        </p:txBody>
      </p:sp>
      <p:sp>
        <p:nvSpPr>
          <p:cNvPr id="4" name="Espace réservé du contenu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141F899D-AAE2-400B-80CC-E67A5AF888F0}" type="datetimeFigureOut">
              <a:rPr lang="fr-FR" smtClean="0"/>
              <a:pPr/>
              <a:t>30/06/2020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F4B89FC-B280-4D8E-9DDB-DD476FE4083C}" type="slidenum">
              <a:rPr lang="fr-FR" smtClean="0"/>
              <a:pPr/>
              <a:t>‹N°›</a:t>
            </a:fld>
            <a:endParaRPr lang="fr-FR"/>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fr-FR"/>
              <a:t>Cliquez pour modifier le style du titre</a:t>
            </a:r>
            <a:endParaRPr kumimoji="0" lang="en-US"/>
          </a:p>
        </p:txBody>
      </p:sp>
      <p:sp>
        <p:nvSpPr>
          <p:cNvPr id="3" name="Espace réservé pour une image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fr-FR"/>
              <a:t>Cliquez sur l'icône pour ajouter une image</a:t>
            </a:r>
            <a:endParaRPr kumimoji="0" lang="en-US" dirty="0"/>
          </a:p>
        </p:txBody>
      </p:sp>
      <p:sp>
        <p:nvSpPr>
          <p:cNvPr id="4" name="Espace réservé du texte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fr-FR"/>
              <a:t>Cliquez pour modifier les styles du texte du masque</a:t>
            </a:r>
          </a:p>
        </p:txBody>
      </p:sp>
      <p:sp>
        <p:nvSpPr>
          <p:cNvPr id="5" name="Espace réservé de la date 4"/>
          <p:cNvSpPr>
            <a:spLocks noGrp="1"/>
          </p:cNvSpPr>
          <p:nvPr>
            <p:ph type="dt" sz="half" idx="10"/>
          </p:nvPr>
        </p:nvSpPr>
        <p:spPr/>
        <p:txBody>
          <a:bodyPr/>
          <a:lstStyle/>
          <a:p>
            <a:fld id="{141F899D-AAE2-400B-80CC-E67A5AF888F0}" type="datetimeFigureOut">
              <a:rPr lang="fr-FR" smtClean="0"/>
              <a:pPr/>
              <a:t>30/06/2020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F4B89FC-B280-4D8E-9DDB-DD476FE4083C}" type="slidenum">
              <a:rPr lang="fr-FR" smtClean="0"/>
              <a:pPr/>
              <a:t>‹N°›</a:t>
            </a:fld>
            <a:endParaRPr lang="fr-FR"/>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141F899D-AAE2-400B-80CC-E67A5AF888F0}" type="datetimeFigureOut">
              <a:rPr lang="fr-FR" smtClean="0"/>
              <a:pPr/>
              <a:t>30/06/2020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F4B89FC-B280-4D8E-9DDB-DD476FE4083C}" type="slidenum">
              <a:rPr lang="fr-FR" smtClean="0"/>
              <a:pPr/>
              <a:t>‹N°›</a:t>
            </a:fld>
            <a:endParaRPr lang="fr-FR"/>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781800" y="1143000"/>
            <a:ext cx="1905000" cy="5486400"/>
          </a:xfrm>
        </p:spPr>
        <p:txBody>
          <a:bodyPr vert="eaVert"/>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a:xfrm>
            <a:off x="457200" y="1143000"/>
            <a:ext cx="6248400" cy="5486400"/>
          </a:xfrm>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141F899D-AAE2-400B-80CC-E67A5AF888F0}" type="datetimeFigureOut">
              <a:rPr lang="fr-FR" smtClean="0"/>
              <a:pPr/>
              <a:t>30/06/2020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F4B89FC-B280-4D8E-9DDB-DD476FE4083C}" type="slidenum">
              <a:rPr lang="fr-FR" smtClean="0"/>
              <a:pPr/>
              <a:t>‹N°›</a:t>
            </a:fld>
            <a:endParaRPr lang="fr-FR"/>
          </a:p>
        </p:txBody>
      </p:sp>
    </p:spTree>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ectangle à coins arrondis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ectangle à coins arrondis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space réservé du titre 21"/>
          <p:cNvSpPr>
            <a:spLocks noGrp="1"/>
          </p:cNvSpPr>
          <p:nvPr>
            <p:ph type="title"/>
          </p:nvPr>
        </p:nvSpPr>
        <p:spPr>
          <a:xfrm>
            <a:off x="457200" y="1143000"/>
            <a:ext cx="8229600" cy="1066800"/>
          </a:xfrm>
          <a:prstGeom prst="rect">
            <a:avLst/>
          </a:prstGeom>
        </p:spPr>
        <p:txBody>
          <a:bodyPr vert="horz" anchor="ctr">
            <a:normAutofit/>
          </a:bodyPr>
          <a:lstStyle/>
          <a:p>
            <a:r>
              <a:rPr kumimoji="0" lang="fr-FR"/>
              <a:t>Cliquez pour modifier le style du titre</a:t>
            </a:r>
            <a:endParaRPr kumimoji="0" lang="en-US"/>
          </a:p>
        </p:txBody>
      </p:sp>
      <p:sp>
        <p:nvSpPr>
          <p:cNvPr id="13" name="Espace réservé du texte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4" name="Espace réservé de la date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141F899D-AAE2-400B-80CC-E67A5AF888F0}" type="datetimeFigureOut">
              <a:rPr lang="fr-FR" smtClean="0"/>
              <a:pPr/>
              <a:t>30/06/2020</a:t>
            </a:fld>
            <a:endParaRPr lang="fr-FR"/>
          </a:p>
        </p:txBody>
      </p:sp>
      <p:sp>
        <p:nvSpPr>
          <p:cNvPr id="3" name="Espace réservé du pied de page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fr-FR"/>
          </a:p>
        </p:txBody>
      </p:sp>
      <p:sp>
        <p:nvSpPr>
          <p:cNvPr id="23" name="Espace réservé du numéro de diapositive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0F4B89FC-B280-4D8E-9DDB-DD476FE4083C}"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wipe dir="r"/>
  </p:transition>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education.gouv.fr/cid51445/mene1009154n.htm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education.gouv.fr/bo/20/Hebdo23/MENE2013579N.htm" TargetMode="External"/><Relationship Id="rId4" Type="http://schemas.openxmlformats.org/officeDocument/2006/relationships/hyperlink" Target="http://media.education.gouv.fr/file/18/18/5/criteres_evaluation_144185.pdf"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371600" y="428604"/>
            <a:ext cx="7772400" cy="785818"/>
          </a:xfrm>
        </p:spPr>
        <p:txBody>
          <a:bodyPr>
            <a:noAutofit/>
          </a:bodyPr>
          <a:lstStyle/>
          <a:p>
            <a:pPr algn="r"/>
            <a:br>
              <a:rPr lang="fr-FR" sz="2000" b="1" dirty="0">
                <a:latin typeface="Adobe Garamond Pro" pitchFamily="18" charset="0"/>
              </a:rPr>
            </a:br>
            <a:r>
              <a:rPr lang="fr-FR" sz="2000" b="1" dirty="0">
                <a:latin typeface="Adobe Garamond Pro" pitchFamily="18" charset="0"/>
              </a:rPr>
              <a:t>ACADEMIE DE LA MARTINIQUE</a:t>
            </a:r>
            <a:br>
              <a:rPr lang="fr-FR" sz="2000" dirty="0">
                <a:latin typeface="Adobe Garamond Pro" pitchFamily="18" charset="0"/>
              </a:rPr>
            </a:br>
            <a:endParaRPr lang="fr-FR" sz="2000" dirty="0">
              <a:latin typeface="Adobe Garamond Pro" pitchFamily="18" charset="0"/>
            </a:endParaRPr>
          </a:p>
        </p:txBody>
      </p:sp>
      <p:sp>
        <p:nvSpPr>
          <p:cNvPr id="3" name="Sous-titre 2"/>
          <p:cNvSpPr>
            <a:spLocks noGrp="1"/>
          </p:cNvSpPr>
          <p:nvPr>
            <p:ph type="subTitle" idx="1"/>
          </p:nvPr>
        </p:nvSpPr>
        <p:spPr>
          <a:xfrm>
            <a:off x="928662" y="1071546"/>
            <a:ext cx="6843738" cy="2428892"/>
          </a:xfrm>
        </p:spPr>
        <p:txBody>
          <a:bodyPr>
            <a:normAutofit/>
          </a:bodyPr>
          <a:lstStyle/>
          <a:p>
            <a:pPr algn="ctr"/>
            <a:r>
              <a:rPr lang="fr-FR" sz="3200" dirty="0">
                <a:solidFill>
                  <a:srgbClr val="00B0F0"/>
                </a:solidFill>
                <a:latin typeface="Adobe Garamond Pro" pitchFamily="18" charset="0"/>
              </a:rPr>
              <a:t>Oral de contrôle du </a:t>
            </a:r>
          </a:p>
          <a:p>
            <a:pPr algn="ctr"/>
            <a:r>
              <a:rPr lang="fr-FR" sz="3200" dirty="0">
                <a:solidFill>
                  <a:srgbClr val="00B0F0"/>
                </a:solidFill>
                <a:latin typeface="Adobe Garamond Pro" pitchFamily="18" charset="0"/>
              </a:rPr>
              <a:t>BACCALAUREAT PROFESSIONNEL </a:t>
            </a:r>
          </a:p>
          <a:p>
            <a:pPr algn="ctr"/>
            <a:r>
              <a:rPr lang="fr-FR" sz="3200" dirty="0">
                <a:solidFill>
                  <a:srgbClr val="00B0F0"/>
                </a:solidFill>
                <a:latin typeface="Adobe Garamond Pro" pitchFamily="18" charset="0"/>
              </a:rPr>
              <a:t>BO N°18 du 6 mai 2010 : </a:t>
            </a:r>
          </a:p>
          <a:p>
            <a:pPr algn="ctr"/>
            <a:r>
              <a:rPr lang="fr-FR" sz="3200" u="sng" dirty="0">
                <a:solidFill>
                  <a:srgbClr val="00B0F0"/>
                </a:solidFill>
                <a:latin typeface="Adobe Garamond Pro" pitchFamily="18" charset="0"/>
              </a:rPr>
              <a:t>EPREUVE E5</a:t>
            </a:r>
          </a:p>
          <a:p>
            <a:endParaRPr lang="fr-FR" dirty="0"/>
          </a:p>
        </p:txBody>
      </p:sp>
      <p:sp>
        <p:nvSpPr>
          <p:cNvPr id="4" name="ZoneTexte 3"/>
          <p:cNvSpPr txBox="1"/>
          <p:nvPr/>
        </p:nvSpPr>
        <p:spPr>
          <a:xfrm>
            <a:off x="3643306" y="5357826"/>
            <a:ext cx="5072098" cy="400110"/>
          </a:xfrm>
          <a:prstGeom prst="rect">
            <a:avLst/>
          </a:prstGeom>
          <a:noFill/>
        </p:spPr>
        <p:txBody>
          <a:bodyPr wrap="square" rtlCol="0">
            <a:spAutoFit/>
          </a:bodyPr>
          <a:lstStyle/>
          <a:p>
            <a:pPr algn="r"/>
            <a:r>
              <a:rPr lang="fr-FR" sz="2000" i="1" dirty="0">
                <a:latin typeface="Adobe Garamond Pro" pitchFamily="18" charset="0"/>
              </a:rPr>
              <a:t>A l’attention des professeurs de Lettres-Histoire</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slide(fromBottom)">
                                      <p:cBhvr>
                                        <p:cTn id="10" dur="500"/>
                                        <p:tgtEl>
                                          <p:spTgt spid="3">
                                            <p:txEl>
                                              <p:pRg st="1" end="1"/>
                                            </p:txEl>
                                          </p:spTgt>
                                        </p:tgtEl>
                                      </p:cBhvr>
                                    </p:animEffect>
                                  </p:childTnLst>
                                </p:cTn>
                              </p:par>
                              <p:par>
                                <p:cTn id="11" presetID="12" presetClass="entr" presetSubtype="4"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slide(fromBottom)">
                                      <p:cBhvr>
                                        <p:cTn id="13" dur="500"/>
                                        <p:tgtEl>
                                          <p:spTgt spid="3">
                                            <p:txEl>
                                              <p:pRg st="2" end="2"/>
                                            </p:txEl>
                                          </p:spTgt>
                                        </p:tgtEl>
                                      </p:cBhvr>
                                    </p:animEffect>
                                  </p:childTnLst>
                                </p:cTn>
                              </p:par>
                              <p:par>
                                <p:cTn id="14" presetID="12" presetClass="entr" presetSubtype="4"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slide(fromBottom)">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500042"/>
            <a:ext cx="8229600" cy="1066800"/>
          </a:xfrm>
        </p:spPr>
        <p:txBody>
          <a:bodyPr/>
          <a:lstStyle/>
          <a:p>
            <a:r>
              <a:rPr lang="fr-FR" u="sng" dirty="0">
                <a:latin typeface="Adobe Garamond Pro" pitchFamily="18" charset="0"/>
              </a:rPr>
              <a:t>Les textes de référence:</a:t>
            </a:r>
          </a:p>
        </p:txBody>
      </p:sp>
      <p:sp>
        <p:nvSpPr>
          <p:cNvPr id="3" name="Espace réservé du contenu 2"/>
          <p:cNvSpPr>
            <a:spLocks noGrp="1"/>
          </p:cNvSpPr>
          <p:nvPr>
            <p:ph idx="1"/>
          </p:nvPr>
        </p:nvSpPr>
        <p:spPr>
          <a:xfrm>
            <a:off x="0" y="1571612"/>
            <a:ext cx="9036496" cy="4931486"/>
          </a:xfrm>
        </p:spPr>
        <p:txBody>
          <a:bodyPr>
            <a:normAutofit/>
          </a:bodyPr>
          <a:lstStyle/>
          <a:p>
            <a:endParaRPr lang="fr-FR" dirty="0"/>
          </a:p>
          <a:p>
            <a:r>
              <a:rPr lang="fr-FR" dirty="0"/>
              <a:t>Textes :</a:t>
            </a:r>
          </a:p>
          <a:p>
            <a:pPr>
              <a:buNone/>
            </a:pPr>
            <a:r>
              <a:rPr lang="fr-FR" dirty="0">
                <a:hlinkClick r:id="rId3"/>
              </a:rPr>
              <a:t>http://www.education.gouv.fr/cid51445/mene1009154n.html</a:t>
            </a:r>
            <a:endParaRPr lang="fr-FR" dirty="0"/>
          </a:p>
          <a:p>
            <a:pPr>
              <a:buNone/>
            </a:pPr>
            <a:endParaRPr lang="fr-FR" dirty="0"/>
          </a:p>
          <a:p>
            <a:r>
              <a:rPr lang="fr-FR" dirty="0"/>
              <a:t>Annexe d’évaluation (</a:t>
            </a:r>
            <a:r>
              <a:rPr lang="fr-FR" b="1" dirty="0"/>
              <a:t>grille 2</a:t>
            </a:r>
            <a:r>
              <a:rPr lang="fr-FR" dirty="0"/>
              <a:t>):</a:t>
            </a:r>
          </a:p>
          <a:p>
            <a:pPr>
              <a:buNone/>
            </a:pPr>
            <a:r>
              <a:rPr lang="fr-FR" dirty="0">
                <a:hlinkClick r:id="rId4"/>
              </a:rPr>
              <a:t>http://media.education.gouv.fr/file/18/18/5/criteres_evaluation_144185.pdf</a:t>
            </a:r>
            <a:endParaRPr lang="fr-FR" dirty="0"/>
          </a:p>
          <a:p>
            <a:pPr>
              <a:buNone/>
            </a:pPr>
            <a:endParaRPr lang="fr-FR" dirty="0"/>
          </a:p>
          <a:p>
            <a:pPr>
              <a:buNone/>
            </a:pPr>
            <a:r>
              <a:rPr lang="fr-FR" dirty="0">
                <a:solidFill>
                  <a:srgbClr val="FF0000"/>
                </a:solidFill>
              </a:rPr>
              <a:t>       Session juillet 2020 : </a:t>
            </a:r>
            <a:r>
              <a:rPr lang="fr-FR" dirty="0">
                <a:solidFill>
                  <a:srgbClr val="FF0000"/>
                </a:solidFill>
                <a:hlinkClick r:id="rId5"/>
              </a:rPr>
              <a:t>note de service du 3 juin 2020</a:t>
            </a:r>
            <a:endParaRPr lang="fr-FR" dirty="0">
              <a:solidFill>
                <a:srgbClr val="FF0000"/>
              </a:solidFill>
            </a:endParaRPr>
          </a:p>
          <a:p>
            <a:pPr>
              <a:buNone/>
            </a:pPr>
            <a:endParaRPr lang="fr-FR" dirty="0">
              <a:solidFill>
                <a:srgbClr val="FF0000"/>
              </a:solidFill>
            </a:endParaRPr>
          </a:p>
        </p:txBody>
      </p:sp>
      <p:sp>
        <p:nvSpPr>
          <p:cNvPr id="4" name="Flèche droite 3"/>
          <p:cNvSpPr/>
          <p:nvPr/>
        </p:nvSpPr>
        <p:spPr>
          <a:xfrm>
            <a:off x="11400" y="5733256"/>
            <a:ext cx="611560" cy="43204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 calcmode="lin" valueType="num">
                                      <p:cBhvr additive="base">
                                        <p:cTn id="1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 calcmode="lin" valueType="num">
                                      <p:cBhvr additive="base">
                                        <p:cTn id="2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 calcmode="lin" valueType="num">
                                      <p:cBhvr additive="base">
                                        <p:cTn id="24"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 calcmode="lin" valueType="num">
                                      <p:cBhvr additive="base">
                                        <p:cTn id="28"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908720"/>
            <a:ext cx="8229600" cy="1066800"/>
          </a:xfrm>
        </p:spPr>
        <p:txBody>
          <a:bodyPr/>
          <a:lstStyle/>
          <a:p>
            <a:r>
              <a:rPr lang="fr-FR" dirty="0">
                <a:solidFill>
                  <a:srgbClr val="FF0000"/>
                </a:solidFill>
              </a:rPr>
              <a:t>Session de juillet 2020</a:t>
            </a:r>
          </a:p>
        </p:txBody>
      </p:sp>
      <p:sp>
        <p:nvSpPr>
          <p:cNvPr id="3" name="Espace réservé du contenu 2"/>
          <p:cNvSpPr>
            <a:spLocks noGrp="1"/>
          </p:cNvSpPr>
          <p:nvPr>
            <p:ph idx="1"/>
          </p:nvPr>
        </p:nvSpPr>
        <p:spPr/>
        <p:txBody>
          <a:bodyPr>
            <a:normAutofit fontScale="92500" lnSpcReduction="20000"/>
          </a:bodyPr>
          <a:lstStyle/>
          <a:p>
            <a:pPr marL="109728" indent="0" algn="just">
              <a:buNone/>
            </a:pPr>
            <a:r>
              <a:rPr lang="fr-FR" b="1" dirty="0"/>
              <a:t>« </a:t>
            </a:r>
            <a:r>
              <a:rPr lang="fr-FR" i="1" dirty="0"/>
              <a:t>Afin de tenir compte de la période de fermeture des établissements, les chefs d'établissements et directeurs d'organismes de formation professionnelle pourront établir une fiche attestant des parties de programmes réalisées… Les candidats convoqués pour l'épreuve de contrôle pourront les présenter aux examinateurs qui adapteront alors les sujets d'interrogation proposés.»</a:t>
            </a:r>
          </a:p>
          <a:p>
            <a:endParaRPr lang="fr-FR" b="1" dirty="0"/>
          </a:p>
          <a:p>
            <a:endParaRPr lang="fr-FR" b="1" dirty="0"/>
          </a:p>
          <a:p>
            <a:pPr algn="just"/>
            <a:r>
              <a:rPr lang="fr-FR" sz="2100" dirty="0"/>
              <a:t>Proposition de fiches pour la préparation de l’épreuve de contrôle à renseigner par le professeur de Terminale, à faire viser par le chef d’établissement et à communiquer aux candidats : voir mail du 15 juin 2020 ou espace Tribu des PLP LHG de Martinique</a:t>
            </a:r>
          </a:p>
        </p:txBody>
      </p:sp>
    </p:spTree>
    <p:extLst>
      <p:ext uri="{BB962C8B-B14F-4D97-AF65-F5344CB8AC3E}">
        <p14:creationId xmlns:p14="http://schemas.microsoft.com/office/powerpoint/2010/main" val="3829764397"/>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642918"/>
            <a:ext cx="8229600" cy="1066800"/>
          </a:xfrm>
        </p:spPr>
        <p:txBody>
          <a:bodyPr/>
          <a:lstStyle/>
          <a:p>
            <a:r>
              <a:rPr lang="fr-FR" u="sng" dirty="0">
                <a:latin typeface="Adobe Garamond Pro" pitchFamily="18" charset="0"/>
              </a:rPr>
              <a:t>Durée de l’épreuve :</a:t>
            </a:r>
          </a:p>
        </p:txBody>
      </p:sp>
      <p:sp>
        <p:nvSpPr>
          <p:cNvPr id="3" name="Espace réservé du contenu 2"/>
          <p:cNvSpPr>
            <a:spLocks noGrp="1"/>
          </p:cNvSpPr>
          <p:nvPr>
            <p:ph idx="1"/>
          </p:nvPr>
        </p:nvSpPr>
        <p:spPr>
          <a:xfrm>
            <a:off x="214282" y="1714488"/>
            <a:ext cx="8472518" cy="4860048"/>
          </a:xfrm>
        </p:spPr>
        <p:txBody>
          <a:bodyPr/>
          <a:lstStyle/>
          <a:p>
            <a:pPr>
              <a:buNone/>
            </a:pPr>
            <a:r>
              <a:rPr lang="fr-FR" dirty="0"/>
              <a:t>       </a:t>
            </a:r>
          </a:p>
        </p:txBody>
      </p:sp>
      <p:sp>
        <p:nvSpPr>
          <p:cNvPr id="4" name="Ellipse 3"/>
          <p:cNvSpPr/>
          <p:nvPr/>
        </p:nvSpPr>
        <p:spPr>
          <a:xfrm>
            <a:off x="285720" y="2571744"/>
            <a:ext cx="1843094" cy="17859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Préparation </a:t>
            </a:r>
          </a:p>
          <a:p>
            <a:pPr algn="ctr"/>
            <a:r>
              <a:rPr lang="fr-FR" sz="1600" dirty="0"/>
              <a:t>= </a:t>
            </a:r>
          </a:p>
          <a:p>
            <a:pPr algn="ctr"/>
            <a:r>
              <a:rPr lang="fr-FR" sz="1600" dirty="0"/>
              <a:t>15 minutes</a:t>
            </a:r>
          </a:p>
        </p:txBody>
      </p:sp>
      <p:sp>
        <p:nvSpPr>
          <p:cNvPr id="5" name="Ellipse 4"/>
          <p:cNvSpPr/>
          <p:nvPr/>
        </p:nvSpPr>
        <p:spPr>
          <a:xfrm>
            <a:off x="3143240" y="2643182"/>
            <a:ext cx="1843094" cy="17859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Exposé + échange = 15 minutes</a:t>
            </a:r>
          </a:p>
        </p:txBody>
      </p:sp>
      <p:sp>
        <p:nvSpPr>
          <p:cNvPr id="6" name="Plus 5"/>
          <p:cNvSpPr/>
          <p:nvPr/>
        </p:nvSpPr>
        <p:spPr>
          <a:xfrm>
            <a:off x="2214546" y="3000372"/>
            <a:ext cx="914400" cy="9144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Égal 6"/>
          <p:cNvSpPr/>
          <p:nvPr/>
        </p:nvSpPr>
        <p:spPr>
          <a:xfrm>
            <a:off x="5214942" y="3071810"/>
            <a:ext cx="914400" cy="9144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 name="Rectangle à coins arrondis 7"/>
          <p:cNvSpPr/>
          <p:nvPr/>
        </p:nvSpPr>
        <p:spPr>
          <a:xfrm>
            <a:off x="6286512" y="2714620"/>
            <a:ext cx="2286016" cy="13573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30 minutes environ</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down)">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30" name="Picture 6" descr="http://img.over-blog.com/493x384/0/43/80/81/Divers/R-sultats-jeu--1-.jpg"/>
          <p:cNvPicPr>
            <a:picLocks noChangeAspect="1" noChangeArrowheads="1"/>
          </p:cNvPicPr>
          <p:nvPr/>
        </p:nvPicPr>
        <p:blipFill>
          <a:blip r:embed="rId3" cstate="print">
            <a:lum bright="10000"/>
          </a:blip>
          <a:srcRect/>
          <a:stretch>
            <a:fillRect/>
          </a:stretch>
        </p:blipFill>
        <p:spPr bwMode="auto">
          <a:xfrm>
            <a:off x="1619672" y="980728"/>
            <a:ext cx="5400600" cy="4825606"/>
          </a:xfrm>
          <a:prstGeom prst="rect">
            <a:avLst/>
          </a:prstGeom>
          <a:noFill/>
        </p:spPr>
      </p:pic>
      <p:sp>
        <p:nvSpPr>
          <p:cNvPr id="3" name="Titre 1"/>
          <p:cNvSpPr>
            <a:spLocks noGrp="1"/>
          </p:cNvSpPr>
          <p:nvPr>
            <p:ph type="title"/>
          </p:nvPr>
        </p:nvSpPr>
        <p:spPr>
          <a:xfrm>
            <a:off x="428596" y="2928934"/>
            <a:ext cx="8229600" cy="1069848"/>
          </a:xfrm>
        </p:spPr>
        <p:txBody>
          <a:bodyPr>
            <a:normAutofit/>
          </a:bodyPr>
          <a:lstStyle/>
          <a:p>
            <a:r>
              <a:rPr lang="fr-FR" b="1" u="sng" dirty="0">
                <a:solidFill>
                  <a:schemeClr val="tx1"/>
                </a:solidFill>
                <a:latin typeface="Adobe Garamond Pro" pitchFamily="18" charset="0"/>
              </a:rPr>
              <a:t>1</a:t>
            </a:r>
            <a:r>
              <a:rPr lang="fr-FR" b="1" u="sng" baseline="30000" dirty="0">
                <a:solidFill>
                  <a:schemeClr val="tx1"/>
                </a:solidFill>
                <a:latin typeface="Adobe Garamond Pro" pitchFamily="18" charset="0"/>
              </a:rPr>
              <a:t>ère</a:t>
            </a:r>
            <a:r>
              <a:rPr lang="fr-FR" b="1" u="sng" dirty="0">
                <a:solidFill>
                  <a:schemeClr val="tx1"/>
                </a:solidFill>
                <a:latin typeface="Adobe Garamond Pro" pitchFamily="18" charset="0"/>
              </a:rPr>
              <a:t> étape : le tirage au sort du sujet.</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428604"/>
            <a:ext cx="8686800" cy="6145932"/>
          </a:xfrm>
        </p:spPr>
        <p:txBody>
          <a:bodyPr/>
          <a:lstStyle/>
          <a:p>
            <a:pPr>
              <a:buNone/>
            </a:pPr>
            <a:r>
              <a:rPr lang="fr-FR" dirty="0">
                <a:latin typeface="Adobe Garamond Pro" pitchFamily="18" charset="0"/>
              </a:rPr>
              <a:t>Tirage au sort du sujet de français, d’histoire ou de géographie : </a:t>
            </a:r>
          </a:p>
          <a:p>
            <a:pPr>
              <a:buNone/>
            </a:pPr>
            <a:r>
              <a:rPr lang="fr-FR" i="1" dirty="0">
                <a:latin typeface="Adobe Garamond Pro" pitchFamily="18" charset="0"/>
              </a:rPr>
              <a:t>Par exemple:</a:t>
            </a:r>
          </a:p>
        </p:txBody>
      </p:sp>
      <p:sp>
        <p:nvSpPr>
          <p:cNvPr id="4" name="Rectangle 3"/>
          <p:cNvSpPr/>
          <p:nvPr/>
        </p:nvSpPr>
        <p:spPr>
          <a:xfrm>
            <a:off x="642910" y="2000240"/>
            <a:ext cx="2071702" cy="2286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20 sujets de français</a:t>
            </a:r>
          </a:p>
          <a:p>
            <a:pPr algn="ctr"/>
            <a:r>
              <a:rPr lang="fr-FR" dirty="0"/>
              <a:t> (</a:t>
            </a:r>
            <a:r>
              <a:rPr lang="fr-FR" b="1" dirty="0">
                <a:solidFill>
                  <a:srgbClr val="00B0F0"/>
                </a:solidFill>
              </a:rPr>
              <a:t>10 groupements </a:t>
            </a:r>
            <a:r>
              <a:rPr lang="fr-FR" dirty="0"/>
              <a:t>et </a:t>
            </a:r>
            <a:r>
              <a:rPr lang="fr-FR" b="1" dirty="0">
                <a:solidFill>
                  <a:srgbClr val="FF0000"/>
                </a:solidFill>
              </a:rPr>
              <a:t>10 œuvres</a:t>
            </a:r>
            <a:r>
              <a:rPr lang="fr-FR" dirty="0"/>
              <a:t>)</a:t>
            </a:r>
          </a:p>
        </p:txBody>
      </p:sp>
      <p:sp>
        <p:nvSpPr>
          <p:cNvPr id="5" name="Rectangle 4"/>
          <p:cNvSpPr/>
          <p:nvPr/>
        </p:nvSpPr>
        <p:spPr>
          <a:xfrm>
            <a:off x="6143636" y="2071678"/>
            <a:ext cx="2000264" cy="2286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10 sujets d’histoire et 10 sujets de géographie.</a:t>
            </a:r>
          </a:p>
          <a:p>
            <a:pPr algn="ctr"/>
            <a:r>
              <a:rPr lang="fr-FR" dirty="0"/>
              <a:t> ( </a:t>
            </a:r>
            <a:r>
              <a:rPr lang="fr-FR" b="1" dirty="0">
                <a:solidFill>
                  <a:srgbClr val="00B050"/>
                </a:solidFill>
              </a:rPr>
              <a:t>documents</a:t>
            </a:r>
            <a:r>
              <a:rPr lang="fr-FR" dirty="0"/>
              <a:t> ou </a:t>
            </a:r>
            <a:r>
              <a:rPr lang="fr-FR" b="1" dirty="0">
                <a:solidFill>
                  <a:srgbClr val="FFFF00"/>
                </a:solidFill>
              </a:rPr>
              <a:t>questions larges</a:t>
            </a:r>
            <a:r>
              <a:rPr lang="fr-FR" dirty="0"/>
              <a:t>).</a:t>
            </a:r>
          </a:p>
        </p:txBody>
      </p:sp>
      <p:sp>
        <p:nvSpPr>
          <p:cNvPr id="8" name="Plus 7"/>
          <p:cNvSpPr/>
          <p:nvPr/>
        </p:nvSpPr>
        <p:spPr>
          <a:xfrm>
            <a:off x="3857620" y="2857496"/>
            <a:ext cx="914400" cy="9144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Organigramme : Disque magnétique 8"/>
          <p:cNvSpPr/>
          <p:nvPr/>
        </p:nvSpPr>
        <p:spPr>
          <a:xfrm>
            <a:off x="2928926" y="3214686"/>
            <a:ext cx="2986102" cy="3429024"/>
          </a:xfrm>
          <a:prstGeom prst="flowChartMagneticDisk">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467544" y="1988840"/>
            <a:ext cx="8072494" cy="4714908"/>
          </a:xfrm>
          <a:prstGeom prst="rect">
            <a:avLst/>
          </a:prstGeom>
          <a:solidFill>
            <a:schemeClr val="tx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b="1" dirty="0">
                <a:solidFill>
                  <a:srgbClr val="FF0000"/>
                </a:solidFill>
                <a:latin typeface="Adobe Garamond Pro" pitchFamily="18" charset="0"/>
              </a:rPr>
              <a:t>Équité entre le français et l’histoire-géographie</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grpId="1" nodeType="clickEffect">
                                  <p:stCondLst>
                                    <p:cond delay="0"/>
                                  </p:stCondLst>
                                  <p:childTnLst>
                                    <p:animMotion origin="layout" path="M 3.05556E-6 -3.33333E-6 C 0.01753 0.04352 0.05746 0.07199 0.08906 0.10023 C 0.09618 0.10695 0.11718 0.12593 0.12465 0.13449 C 0.12934 0.14028 0.13264 0.14792 0.13802 0.15301 C 0.15451 0.16968 0.17777 0.17894 0.19566 0.1926 C 0.20729 0.20116 0.21337 0.21389 0.22257 0.22454 C 0.24114 0.24607 0.25885 0.27153 0.28264 0.28519 C 0.28402 0.28797 0.28507 0.29098 0.28732 0.29352 C 0.28889 0.29561 0.29201 0.29607 0.29392 0.29838 C 0.29705 0.30301 0.29444 0.31459 0.30069 0.31459 " pathEditMode="relative" rAng="0" ptsTypes="fffffffffA">
                                      <p:cBhvr>
                                        <p:cTn id="30" dur="2000" fill="hold"/>
                                        <p:tgtEl>
                                          <p:spTgt spid="4"/>
                                        </p:tgtEl>
                                        <p:attrNameLst>
                                          <p:attrName>ppt_x</p:attrName>
                                          <p:attrName>ppt_y</p:attrName>
                                        </p:attrNameLst>
                                      </p:cBhvr>
                                      <p:rCtr x="15000" y="15700"/>
                                    </p:animMotion>
                                  </p:childTnLst>
                                </p:cTn>
                              </p:par>
                            </p:childTnLst>
                          </p:cTn>
                        </p:par>
                      </p:childTnLst>
                    </p:cTn>
                  </p:par>
                  <p:par>
                    <p:cTn id="31" fill="hold">
                      <p:stCondLst>
                        <p:cond delay="indefinite"/>
                      </p:stCondLst>
                      <p:childTnLst>
                        <p:par>
                          <p:cTn id="32" fill="hold">
                            <p:stCondLst>
                              <p:cond delay="0"/>
                            </p:stCondLst>
                            <p:childTnLst>
                              <p:par>
                                <p:cTn id="33" presetID="2" presetClass="exit" presetSubtype="4" fill="hold" grpId="1" nodeType="clickEffect">
                                  <p:stCondLst>
                                    <p:cond delay="0"/>
                                  </p:stCondLst>
                                  <p:childTnLst>
                                    <p:anim calcmode="lin" valueType="num">
                                      <p:cBhvr additive="base">
                                        <p:cTn id="34" dur="500"/>
                                        <p:tgtEl>
                                          <p:spTgt spid="8"/>
                                        </p:tgtEl>
                                        <p:attrNameLst>
                                          <p:attrName>ppt_x</p:attrName>
                                        </p:attrNameLst>
                                      </p:cBhvr>
                                      <p:tavLst>
                                        <p:tav tm="0">
                                          <p:val>
                                            <p:strVal val="ppt_x"/>
                                          </p:val>
                                        </p:tav>
                                        <p:tav tm="100000">
                                          <p:val>
                                            <p:strVal val="ppt_x"/>
                                          </p:val>
                                        </p:tav>
                                      </p:tavLst>
                                    </p:anim>
                                    <p:anim calcmode="lin" valueType="num">
                                      <p:cBhvr additive="base">
                                        <p:cTn id="35" dur="500"/>
                                        <p:tgtEl>
                                          <p:spTgt spid="8"/>
                                        </p:tgtEl>
                                        <p:attrNameLst>
                                          <p:attrName>ppt_y</p:attrName>
                                        </p:attrNameLst>
                                      </p:cBhvr>
                                      <p:tavLst>
                                        <p:tav tm="0">
                                          <p:val>
                                            <p:strVal val="ppt_y"/>
                                          </p:val>
                                        </p:tav>
                                        <p:tav tm="100000">
                                          <p:val>
                                            <p:strVal val="1+ppt_h/2"/>
                                          </p:val>
                                        </p:tav>
                                      </p:tavLst>
                                    </p:anim>
                                    <p:set>
                                      <p:cBhvr>
                                        <p:cTn id="36" dur="1" fill="hold">
                                          <p:stCondLst>
                                            <p:cond delay="499"/>
                                          </p:stCondLst>
                                        </p:cTn>
                                        <p:tgtEl>
                                          <p:spTgt spid="8"/>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0" presetClass="path" presetSubtype="0" accel="50000" decel="50000" fill="hold" grpId="1" nodeType="clickEffect">
                                  <p:stCondLst>
                                    <p:cond delay="0"/>
                                  </p:stCondLst>
                                  <p:childTnLst>
                                    <p:animMotion origin="layout" path="M -0.07222 -0.01065 C -0.07899 0.00301 -0.07552 -0.00208 -0.08125 0.00556 C -0.08733 0.02917 -0.07691 -0.00694 -0.08733 0.01551 C -0.08906 0.01921 -0.08854 0.02431 -0.09028 0.02778 C -0.0967 0.04051 -0.10312 0.05093 -0.11146 0.06204 C -0.12326 0.07778 -0.12743 0.09722 -0.14479 0.1044 C -0.15365 0.11343 -0.16042 0.12222 -0.17066 0.1287 C -0.17899 0.14028 -0.17986 0.13819 -0.18889 0.14699 C -0.19757 0.15532 -0.18993 0.15023 -0.19635 0.15903 C -0.2 0.16412 -0.20556 0.16806 -0.21007 0.17106 C -0.21337 0.17569 -0.2158 0.18079 -0.2191 0.18542 C -0.22274 0.19931 -0.21753 0.18495 -0.22517 0.19329 C -0.2283 0.19676 -0.23003 0.20185 -0.23281 0.20556 C -0.23455 0.21296 -0.24306 0.22569 -0.24792 0.23171 C -0.25122 0.24421 -0.25937 0.25301 -0.26753 0.25995 C -0.27552 0.2669 -0.28264 0.27778 -0.29184 0.28218 C -0.3033 0.28773 -0.30868 0.28657 -0.31753 0.29838 C -0.31858 0.30255 -0.32066 0.31065 -0.32066 0.31088 " pathEditMode="relative" rAng="0" ptsTypes="fffffffffffffffffA">
                                      <p:cBhvr>
                                        <p:cTn id="40" dur="2000" fill="hold"/>
                                        <p:tgtEl>
                                          <p:spTgt spid="5"/>
                                        </p:tgtEl>
                                        <p:attrNameLst>
                                          <p:attrName>ppt_x</p:attrName>
                                          <p:attrName>ppt_y</p:attrName>
                                        </p:attrNameLst>
                                      </p:cBhvr>
                                      <p:rCtr x="-12400" y="16100"/>
                                    </p:animMotion>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7">
                                            <p:bg/>
                                          </p:spTgt>
                                        </p:tgtEl>
                                        <p:attrNameLst>
                                          <p:attrName>style.visibility</p:attrName>
                                        </p:attrNameLst>
                                      </p:cBhvr>
                                      <p:to>
                                        <p:strVal val="visible"/>
                                      </p:to>
                                    </p:set>
                                    <p:anim calcmode="lin" valueType="num">
                                      <p:cBhvr additive="base">
                                        <p:cTn id="45" dur="500" fill="hold"/>
                                        <p:tgtEl>
                                          <p:spTgt spid="7">
                                            <p:bg/>
                                          </p:spTgt>
                                        </p:tgtEl>
                                        <p:attrNameLst>
                                          <p:attrName>ppt_x</p:attrName>
                                        </p:attrNameLst>
                                      </p:cBhvr>
                                      <p:tavLst>
                                        <p:tav tm="0">
                                          <p:val>
                                            <p:strVal val="#ppt_x"/>
                                          </p:val>
                                        </p:tav>
                                        <p:tav tm="100000">
                                          <p:val>
                                            <p:strVal val="#ppt_x"/>
                                          </p:val>
                                        </p:tav>
                                      </p:tavLst>
                                    </p:anim>
                                    <p:anim calcmode="lin" valueType="num">
                                      <p:cBhvr additive="base">
                                        <p:cTn id="46" dur="500" fill="hold"/>
                                        <p:tgtEl>
                                          <p:spTgt spid="7">
                                            <p:bg/>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nodeType="clickEffect">
                                  <p:stCondLst>
                                    <p:cond delay="0"/>
                                  </p:stCondLst>
                                  <p:iterate type="lt">
                                    <p:tmPct val="5000"/>
                                  </p:iterate>
                                  <p:childTnLst>
                                    <p:set>
                                      <p:cBhvr>
                                        <p:cTn id="50" dur="1" fill="hold">
                                          <p:stCondLst>
                                            <p:cond delay="0"/>
                                          </p:stCondLst>
                                        </p:cTn>
                                        <p:tgtEl>
                                          <p:spTgt spid="7">
                                            <p:txEl>
                                              <p:pRg st="0" end="0"/>
                                            </p:txEl>
                                          </p:spTgt>
                                        </p:tgtEl>
                                        <p:attrNameLst>
                                          <p:attrName>style.visibility</p:attrName>
                                        </p:attrNameLst>
                                      </p:cBhvr>
                                      <p:to>
                                        <p:strVal val="visible"/>
                                      </p:to>
                                    </p:set>
                                    <p:anim calcmode="lin" valueType="num">
                                      <p:cBhvr>
                                        <p:cTn id="51"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52" dur="1000" fill="hold"/>
                                        <p:tgtEl>
                                          <p:spTgt spid="7">
                                            <p:txEl>
                                              <p:pRg st="0" end="0"/>
                                            </p:txEl>
                                          </p:spTgt>
                                        </p:tgtEl>
                                        <p:attrNameLst>
                                          <p:attrName>ppt_h</p:attrName>
                                        </p:attrNameLst>
                                      </p:cBhvr>
                                      <p:tavLst>
                                        <p:tav tm="0">
                                          <p:val>
                                            <p:fltVal val="0"/>
                                          </p:val>
                                        </p:tav>
                                        <p:tav tm="100000">
                                          <p:val>
                                            <p:strVal val="#ppt_h"/>
                                          </p:val>
                                        </p:tav>
                                      </p:tavLst>
                                    </p:anim>
                                    <p:anim calcmode="lin" valueType="num">
                                      <p:cBhvr>
                                        <p:cTn id="53" dur="1000" fill="hold"/>
                                        <p:tgtEl>
                                          <p:spTgt spid="7">
                                            <p:txEl>
                                              <p:pRg st="0" end="0"/>
                                            </p:txEl>
                                          </p:spTgt>
                                        </p:tgtEl>
                                        <p:attrNameLst>
                                          <p:attrName>style.rotation</p:attrName>
                                        </p:attrNameLst>
                                      </p:cBhvr>
                                      <p:tavLst>
                                        <p:tav tm="0">
                                          <p:val>
                                            <p:fltVal val="90"/>
                                          </p:val>
                                        </p:tav>
                                        <p:tav tm="100000">
                                          <p:val>
                                            <p:fltVal val="0"/>
                                          </p:val>
                                        </p:tav>
                                      </p:tavLst>
                                    </p:anim>
                                    <p:animEffect transition="in" filter="fade">
                                      <p:cBhvr>
                                        <p:cTn id="54"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8" grpId="0" animBg="1"/>
      <p:bldP spid="8" grpId="1" animBg="1"/>
      <p:bldP spid="9" grpId="0" animBg="1"/>
      <p:bldP spid="7" grpId="0" uiExpand="1" build="allAtOnce"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2500306"/>
            <a:ext cx="8186766" cy="1069848"/>
          </a:xfrm>
        </p:spPr>
        <p:txBody>
          <a:bodyPr>
            <a:normAutofit/>
          </a:bodyPr>
          <a:lstStyle/>
          <a:p>
            <a:r>
              <a:rPr lang="fr-FR" b="1" u="sng" dirty="0">
                <a:solidFill>
                  <a:schemeClr val="tx1"/>
                </a:solidFill>
                <a:latin typeface="Adobe Garamond Pro" pitchFamily="18" charset="0"/>
              </a:rPr>
              <a:t>2</a:t>
            </a:r>
            <a:r>
              <a:rPr lang="fr-FR" b="1" u="sng" baseline="30000" dirty="0">
                <a:solidFill>
                  <a:schemeClr val="tx1"/>
                </a:solidFill>
                <a:latin typeface="Adobe Garamond Pro" pitchFamily="18" charset="0"/>
              </a:rPr>
              <a:t>nde</a:t>
            </a:r>
            <a:r>
              <a:rPr lang="fr-FR" b="1" u="sng" dirty="0">
                <a:solidFill>
                  <a:schemeClr val="tx1"/>
                </a:solidFill>
                <a:latin typeface="Adobe Garamond Pro" pitchFamily="18" charset="0"/>
              </a:rPr>
              <a:t> étape : Découverte du sujet.</a:t>
            </a:r>
          </a:p>
        </p:txBody>
      </p:sp>
      <p:pic>
        <p:nvPicPr>
          <p:cNvPr id="9218" name="Picture 2" descr="Afficher les détails"/>
          <p:cNvPicPr>
            <a:picLocks noChangeAspect="1" noChangeArrowheads="1"/>
          </p:cNvPicPr>
          <p:nvPr/>
        </p:nvPicPr>
        <p:blipFill>
          <a:blip r:embed="rId3" cstate="print"/>
          <a:srcRect/>
          <a:stretch>
            <a:fillRect/>
          </a:stretch>
        </p:blipFill>
        <p:spPr bwMode="auto">
          <a:xfrm>
            <a:off x="6858016" y="4572008"/>
            <a:ext cx="2057408" cy="2057410"/>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85720" y="642918"/>
            <a:ext cx="8401080" cy="5931618"/>
          </a:xfrm>
        </p:spPr>
        <p:txBody>
          <a:bodyPr>
            <a:normAutofit/>
          </a:bodyPr>
          <a:lstStyle/>
          <a:p>
            <a:pPr>
              <a:buNone/>
            </a:pPr>
            <a:endParaRPr lang="fr-FR" b="1" u="sng" dirty="0"/>
          </a:p>
          <a:p>
            <a:pPr>
              <a:buNone/>
            </a:pPr>
            <a:r>
              <a:rPr lang="fr-FR" b="1" u="sng" dirty="0">
                <a:latin typeface="Adobe Garamond Pro" pitchFamily="18" charset="0"/>
              </a:rPr>
              <a:t>Consignes: </a:t>
            </a:r>
          </a:p>
          <a:p>
            <a:pPr>
              <a:buNone/>
            </a:pPr>
            <a:endParaRPr lang="fr-FR" b="1" u="sng" dirty="0"/>
          </a:p>
          <a:p>
            <a:r>
              <a:rPr lang="fr-FR" dirty="0">
                <a:latin typeface="Adobe Garamond Pro" pitchFamily="18" charset="0"/>
              </a:rPr>
              <a:t>Pas de banques de sujets, pas de listes, pas de manuels ni de documents </a:t>
            </a:r>
            <a:r>
              <a:rPr lang="fr-FR" dirty="0">
                <a:solidFill>
                  <a:srgbClr val="FF0000"/>
                </a:solidFill>
                <a:latin typeface="Adobe Garamond Pro" pitchFamily="18" charset="0"/>
              </a:rPr>
              <a:t>mais, pour la session 2020</a:t>
            </a:r>
            <a:r>
              <a:rPr lang="fr-FR" dirty="0">
                <a:latin typeface="Adobe Garamond Pro" pitchFamily="18" charset="0"/>
              </a:rPr>
              <a:t>, possibilité pour le candidat de se présenter avec une fiche présentant :</a:t>
            </a:r>
          </a:p>
          <a:p>
            <a:pPr>
              <a:buFontTx/>
              <a:buChar char="-"/>
            </a:pPr>
            <a:r>
              <a:rPr lang="fr-FR" dirty="0">
                <a:latin typeface="Adobe Garamond Pro" pitchFamily="18" charset="0"/>
              </a:rPr>
              <a:t>en Français, les œuvres intégrales et/groupements de textes </a:t>
            </a:r>
            <a:r>
              <a:rPr lang="fr-FR" i="1" dirty="0">
                <a:latin typeface="Adobe Garamond Pro" pitchFamily="18" charset="0"/>
              </a:rPr>
              <a:t>traités « au cours de la formation en présentiel » </a:t>
            </a:r>
            <a:r>
              <a:rPr lang="fr-FR" dirty="0">
                <a:latin typeface="Adobe Garamond Pro" pitchFamily="18" charset="0"/>
              </a:rPr>
              <a:t>;</a:t>
            </a:r>
          </a:p>
          <a:p>
            <a:pPr>
              <a:buFontTx/>
              <a:buChar char="-"/>
            </a:pPr>
            <a:r>
              <a:rPr lang="fr-FR" dirty="0">
                <a:latin typeface="Adobe Garamond Pro" pitchFamily="18" charset="0"/>
              </a:rPr>
              <a:t>en HG, les sujets d’étude et/ou situations traités « </a:t>
            </a:r>
            <a:r>
              <a:rPr lang="fr-FR" i="1" dirty="0">
                <a:latin typeface="Adobe Garamond Pro" pitchFamily="18" charset="0"/>
              </a:rPr>
              <a:t>au cours de la formation en présentiel ».</a:t>
            </a:r>
            <a:r>
              <a:rPr lang="fr-FR" dirty="0">
                <a:latin typeface="Adobe Garamond Pro" pitchFamily="18" charset="0"/>
              </a:rPr>
              <a:t> </a:t>
            </a:r>
          </a:p>
          <a:p>
            <a:pPr marL="109728" indent="0">
              <a:buNone/>
            </a:pPr>
            <a:endParaRPr lang="fr-FR"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2714620"/>
            <a:ext cx="8229600" cy="714364"/>
          </a:xfrm>
        </p:spPr>
        <p:txBody>
          <a:bodyPr>
            <a:normAutofit fontScale="90000"/>
          </a:bodyPr>
          <a:lstStyle/>
          <a:p>
            <a:pPr lvl="0" algn="ctr"/>
            <a:br>
              <a:rPr lang="fr-FR" b="1" u="sng" dirty="0">
                <a:latin typeface="Adobe Garamond Pro" pitchFamily="18" charset="0"/>
              </a:rPr>
            </a:br>
            <a:r>
              <a:rPr lang="fr-FR" b="1" u="sng" dirty="0">
                <a:latin typeface="Adobe Garamond Pro" pitchFamily="18" charset="0"/>
              </a:rPr>
              <a:t>Cas n° 1:</a:t>
            </a:r>
            <a:br>
              <a:rPr lang="fr-FR" b="1" u="sng" dirty="0">
                <a:latin typeface="Adobe Garamond Pro" pitchFamily="18" charset="0"/>
              </a:rPr>
            </a:br>
            <a:r>
              <a:rPr lang="fr-FR" b="1" u="sng" dirty="0">
                <a:latin typeface="Adobe Garamond Pro" pitchFamily="18" charset="0"/>
              </a:rPr>
              <a:t>Le candidat tire un sujet de français</a:t>
            </a:r>
            <a:br>
              <a:rPr lang="fr-FR" dirty="0">
                <a:latin typeface="Adobe Garamond Pro" pitchFamily="18" charset="0"/>
              </a:rPr>
            </a:br>
            <a:endParaRPr lang="fr-FR" dirty="0">
              <a:latin typeface="Adobe Garamond Pro"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785794"/>
            <a:ext cx="8401080" cy="928694"/>
          </a:xfrm>
        </p:spPr>
        <p:txBody>
          <a:bodyPr>
            <a:noAutofit/>
          </a:bodyPr>
          <a:lstStyle/>
          <a:p>
            <a:pPr algn="ctr"/>
            <a:r>
              <a:rPr lang="fr-FR" sz="2800" b="1" dirty="0">
                <a:latin typeface="Adobe Garamond Pro" pitchFamily="18" charset="0"/>
              </a:rPr>
              <a:t>Les sujets de français seront libellés ainsi:</a:t>
            </a:r>
            <a:br>
              <a:rPr lang="fr-FR" sz="2800" dirty="0"/>
            </a:br>
            <a:endParaRPr lang="fr-FR" sz="2800" dirty="0"/>
          </a:p>
        </p:txBody>
      </p:sp>
      <p:sp>
        <p:nvSpPr>
          <p:cNvPr id="3" name="Espace réservé du contenu 2"/>
          <p:cNvSpPr>
            <a:spLocks noGrp="1"/>
          </p:cNvSpPr>
          <p:nvPr>
            <p:ph idx="1"/>
          </p:nvPr>
        </p:nvSpPr>
        <p:spPr/>
        <p:txBody>
          <a:bodyPr/>
          <a:lstStyle/>
          <a:p>
            <a:pPr>
              <a:buNone/>
            </a:pPr>
            <a:endParaRPr lang="fr-FR" dirty="0"/>
          </a:p>
        </p:txBody>
      </p:sp>
      <p:sp>
        <p:nvSpPr>
          <p:cNvPr id="5" name="ZoneTexte 4"/>
          <p:cNvSpPr txBox="1"/>
          <p:nvPr/>
        </p:nvSpPr>
        <p:spPr>
          <a:xfrm>
            <a:off x="4143372" y="4214818"/>
            <a:ext cx="714380" cy="369332"/>
          </a:xfrm>
          <a:prstGeom prst="rect">
            <a:avLst/>
          </a:prstGeom>
          <a:noFill/>
        </p:spPr>
        <p:txBody>
          <a:bodyPr wrap="square" rtlCol="0">
            <a:spAutoFit/>
          </a:bodyPr>
          <a:lstStyle/>
          <a:p>
            <a:r>
              <a:rPr lang="fr-FR" b="1" dirty="0"/>
              <a:t>OU</a:t>
            </a:r>
          </a:p>
        </p:txBody>
      </p:sp>
      <p:sp>
        <p:nvSpPr>
          <p:cNvPr id="6" name="Parchemin horizontal 5"/>
          <p:cNvSpPr/>
          <p:nvPr/>
        </p:nvSpPr>
        <p:spPr>
          <a:xfrm>
            <a:off x="4929158" y="1714488"/>
            <a:ext cx="3857684" cy="4929222"/>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t> « </a:t>
            </a:r>
            <a:r>
              <a:rPr lang="fr-FR" i="1" dirty="0"/>
              <a:t>Après avoir présenté </a:t>
            </a:r>
            <a:r>
              <a:rPr lang="fr-FR" b="1" i="1" dirty="0"/>
              <a:t>un groupement de textes</a:t>
            </a:r>
            <a:r>
              <a:rPr lang="fr-FR" i="1" dirty="0"/>
              <a:t> le plus précisément possible (titre(s) d'œuvre(s), auteur(s), époque(s) de publication, propos de l'œuvre/des textes), vous expliquerez ce qui vous a intéressé dans cette étude dont vous présenterez les principales lignes de force</a:t>
            </a:r>
            <a:r>
              <a:rPr lang="fr-FR" dirty="0"/>
              <a:t>. »</a:t>
            </a:r>
          </a:p>
        </p:txBody>
      </p:sp>
      <p:sp>
        <p:nvSpPr>
          <p:cNvPr id="7" name="Parchemin horizontal 6"/>
          <p:cNvSpPr/>
          <p:nvPr/>
        </p:nvSpPr>
        <p:spPr>
          <a:xfrm>
            <a:off x="357158" y="1785926"/>
            <a:ext cx="3643338" cy="4857784"/>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 Après avoir présenté </a:t>
            </a:r>
            <a:r>
              <a:rPr lang="fr-FR" b="1" i="1" dirty="0"/>
              <a:t>une œuvre</a:t>
            </a:r>
            <a:r>
              <a:rPr lang="fr-FR" i="1" dirty="0"/>
              <a:t> le plus précisément possible (titre(s) d'œuvre(s), auteur(s), époque(s) de publication, propos de l'œuvre/des textes), vous expliquerez ce qui vous a intéressé dans cette étude dont vous présenterez les principales lignes de force</a:t>
            </a:r>
            <a:r>
              <a:rPr lang="fr-FR" dirty="0"/>
              <a:t>. » </a:t>
            </a:r>
          </a:p>
          <a:p>
            <a:pPr algn="ctr"/>
            <a:endParaRPr lang="fr-FR"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iterate type="lt">
                                    <p:tmPct val="5000"/>
                                  </p:iterate>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 calcmode="lin" valueType="num">
                                      <p:cBhvr>
                                        <p:cTn id="14" dur="1000" fill="hold"/>
                                        <p:tgtEl>
                                          <p:spTgt spid="5"/>
                                        </p:tgtEl>
                                        <p:attrNameLst>
                                          <p:attrName>style.rotation</p:attrName>
                                        </p:attrNameLst>
                                      </p:cBhvr>
                                      <p:tavLst>
                                        <p:tav tm="0">
                                          <p:val>
                                            <p:fltVal val="90"/>
                                          </p:val>
                                        </p:tav>
                                        <p:tav tm="100000">
                                          <p:val>
                                            <p:fltVal val="0"/>
                                          </p:val>
                                        </p:tav>
                                      </p:tavLst>
                                    </p:anim>
                                    <p:animEffect transition="in" filter="fade">
                                      <p:cBhvr>
                                        <p:cTn id="15" dur="1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checkerboard(across)">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428604"/>
            <a:ext cx="8229600" cy="1066800"/>
          </a:xfrm>
        </p:spPr>
        <p:txBody>
          <a:bodyPr/>
          <a:lstStyle/>
          <a:p>
            <a:r>
              <a:rPr lang="fr-FR" b="1" u="sng" dirty="0">
                <a:latin typeface="Adobe Garamond Pro" pitchFamily="18" charset="0"/>
              </a:rPr>
              <a:t>Evaluation</a:t>
            </a:r>
          </a:p>
        </p:txBody>
      </p:sp>
      <p:sp>
        <p:nvSpPr>
          <p:cNvPr id="3" name="Espace réservé du contenu 2"/>
          <p:cNvSpPr>
            <a:spLocks noGrp="1"/>
          </p:cNvSpPr>
          <p:nvPr>
            <p:ph idx="1"/>
          </p:nvPr>
        </p:nvSpPr>
        <p:spPr>
          <a:xfrm>
            <a:off x="357158" y="1643050"/>
            <a:ext cx="8329642" cy="4931486"/>
          </a:xfrm>
        </p:spPr>
        <p:txBody>
          <a:bodyPr/>
          <a:lstStyle/>
          <a:p>
            <a:r>
              <a:rPr lang="fr-FR" dirty="0">
                <a:latin typeface="Adobe Garamond Pro" pitchFamily="18" charset="0"/>
              </a:rPr>
              <a:t>Il faudra évaluer :</a:t>
            </a:r>
          </a:p>
          <a:p>
            <a:pPr>
              <a:buNone/>
            </a:pPr>
            <a:endParaRPr lang="fr-FR" dirty="0">
              <a:latin typeface="Adobe Garamond Pro" pitchFamily="18" charset="0"/>
            </a:endParaRPr>
          </a:p>
          <a:p>
            <a:pPr>
              <a:lnSpc>
                <a:spcPct val="150000"/>
              </a:lnSpc>
              <a:buFont typeface="Wingdings" pitchFamily="2" charset="2"/>
              <a:buChar char="ü"/>
            </a:pPr>
            <a:r>
              <a:rPr lang="fr-FR" b="1" dirty="0">
                <a:latin typeface="Adobe Garamond Pro" pitchFamily="18" charset="0"/>
              </a:rPr>
              <a:t>la qualité de précision et d’organisation de la présentation,</a:t>
            </a:r>
          </a:p>
          <a:p>
            <a:pPr>
              <a:lnSpc>
                <a:spcPct val="150000"/>
              </a:lnSpc>
              <a:buFont typeface="Wingdings" pitchFamily="2" charset="2"/>
              <a:buChar char="ü"/>
            </a:pPr>
            <a:r>
              <a:rPr lang="fr-FR" dirty="0">
                <a:latin typeface="Adobe Garamond Pro" pitchFamily="18" charset="0"/>
              </a:rPr>
              <a:t> </a:t>
            </a:r>
            <a:r>
              <a:rPr lang="fr-FR" b="1" dirty="0">
                <a:latin typeface="Adobe Garamond Pro" pitchFamily="18" charset="0"/>
              </a:rPr>
              <a:t>la correction de l’expression </a:t>
            </a:r>
            <a:r>
              <a:rPr lang="fr-FR" dirty="0">
                <a:latin typeface="Adobe Garamond Pro" pitchFamily="18" charset="0"/>
              </a:rPr>
              <a:t>et </a:t>
            </a:r>
          </a:p>
          <a:p>
            <a:pPr>
              <a:lnSpc>
                <a:spcPct val="150000"/>
              </a:lnSpc>
              <a:buFont typeface="Wingdings" pitchFamily="2" charset="2"/>
              <a:buChar char="ü"/>
            </a:pPr>
            <a:r>
              <a:rPr lang="fr-FR" b="1" dirty="0">
                <a:latin typeface="Adobe Garamond Pro" pitchFamily="18" charset="0"/>
              </a:rPr>
              <a:t>la qualité d’écoute, de participation à l’échange.</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heckerboard(across)">
                                      <p:cBhvr>
                                        <p:cTn id="15" dur="500"/>
                                        <p:tgtEl>
                                          <p:spTgt spid="3">
                                            <p:txEl>
                                              <p:pRg st="2" end="2"/>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checkerboard(across)">
                                      <p:cBhvr>
                                        <p:cTn id="18" dur="500"/>
                                        <p:tgtEl>
                                          <p:spTgt spid="3">
                                            <p:txEl>
                                              <p:pRg st="3" end="3"/>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checkerboard(across)">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928670"/>
            <a:ext cx="8472518" cy="1000132"/>
          </a:xfrm>
        </p:spPr>
        <p:txBody>
          <a:bodyPr>
            <a:normAutofit fontScale="90000"/>
          </a:bodyPr>
          <a:lstStyle/>
          <a:p>
            <a:r>
              <a:rPr lang="fr-FR" dirty="0">
                <a:latin typeface="Adobe Garamond Pro" pitchFamily="18" charset="0"/>
              </a:rPr>
              <a:t>Grille indicative des points </a:t>
            </a:r>
            <a:r>
              <a:rPr lang="fr-FR" i="1" dirty="0">
                <a:latin typeface="Adobe Garamond Pro" pitchFamily="18" charset="0"/>
              </a:rPr>
              <a:t>selon les critères d’évaluation de la Grille 2.</a:t>
            </a:r>
            <a:br>
              <a:rPr lang="fr-FR" dirty="0">
                <a:latin typeface="Adobe Garamond Pro" pitchFamily="18" charset="0"/>
              </a:rPr>
            </a:br>
            <a:endParaRPr lang="fr-FR" dirty="0">
              <a:latin typeface="Adobe Garamond Pro" pitchFamily="18" charset="0"/>
            </a:endParaRPr>
          </a:p>
        </p:txBody>
      </p:sp>
      <p:graphicFrame>
        <p:nvGraphicFramePr>
          <p:cNvPr id="4" name="Espace réservé du contenu 3"/>
          <p:cNvGraphicFramePr>
            <a:graphicFrameLocks noGrp="1"/>
          </p:cNvGraphicFramePr>
          <p:nvPr>
            <p:ph idx="1"/>
          </p:nvPr>
        </p:nvGraphicFramePr>
        <p:xfrm>
          <a:off x="142845" y="2249488"/>
          <a:ext cx="9001155" cy="3240796"/>
        </p:xfrm>
        <a:graphic>
          <a:graphicData uri="http://schemas.openxmlformats.org/drawingml/2006/table">
            <a:tbl>
              <a:tblPr firstRow="1" bandRow="1">
                <a:tableStyleId>{5C22544A-7EE6-4342-B048-85BDC9FD1C3A}</a:tableStyleId>
              </a:tblPr>
              <a:tblGrid>
                <a:gridCol w="2786081">
                  <a:extLst>
                    <a:ext uri="{9D8B030D-6E8A-4147-A177-3AD203B41FA5}">
                      <a16:colId xmlns:a16="http://schemas.microsoft.com/office/drawing/2014/main" val="20000"/>
                    </a:ext>
                  </a:extLst>
                </a:gridCol>
                <a:gridCol w="3071834">
                  <a:extLst>
                    <a:ext uri="{9D8B030D-6E8A-4147-A177-3AD203B41FA5}">
                      <a16:colId xmlns:a16="http://schemas.microsoft.com/office/drawing/2014/main" val="20001"/>
                    </a:ext>
                  </a:extLst>
                </a:gridCol>
                <a:gridCol w="3143240">
                  <a:extLst>
                    <a:ext uri="{9D8B030D-6E8A-4147-A177-3AD203B41FA5}">
                      <a16:colId xmlns:a16="http://schemas.microsoft.com/office/drawing/2014/main" val="20002"/>
                    </a:ext>
                  </a:extLst>
                </a:gridCol>
              </a:tblGrid>
              <a:tr h="536570">
                <a:tc>
                  <a:txBody>
                    <a:bodyPr/>
                    <a:lstStyle/>
                    <a:p>
                      <a:pPr>
                        <a:lnSpc>
                          <a:spcPct val="115000"/>
                        </a:lnSpc>
                        <a:spcAft>
                          <a:spcPts val="0"/>
                        </a:spcAft>
                      </a:pPr>
                      <a:r>
                        <a:rPr lang="fr-FR" sz="2000" dirty="0">
                          <a:latin typeface="Adobe Garamond Pro" pitchFamily="18" charset="0"/>
                          <a:ea typeface="Calibri"/>
                          <a:cs typeface="Times New Roman"/>
                        </a:rPr>
                        <a:t>Qualité de précision et d’organisation de la présentation : 4 points</a:t>
                      </a:r>
                    </a:p>
                  </a:txBody>
                  <a:tcPr marL="44450" marR="44450" marT="0" marB="0"/>
                </a:tc>
                <a:tc>
                  <a:txBody>
                    <a:bodyPr/>
                    <a:lstStyle/>
                    <a:p>
                      <a:pPr>
                        <a:lnSpc>
                          <a:spcPct val="115000"/>
                        </a:lnSpc>
                        <a:spcAft>
                          <a:spcPts val="0"/>
                        </a:spcAft>
                      </a:pPr>
                      <a:r>
                        <a:rPr lang="fr-FR" sz="2000" dirty="0">
                          <a:latin typeface="Adobe Garamond Pro" pitchFamily="18" charset="0"/>
                          <a:ea typeface="Calibri"/>
                          <a:cs typeface="Times New Roman"/>
                        </a:rPr>
                        <a:t>Qualité d’écoute et participation à l’échange : </a:t>
                      </a:r>
                    </a:p>
                    <a:p>
                      <a:pPr>
                        <a:lnSpc>
                          <a:spcPct val="115000"/>
                        </a:lnSpc>
                        <a:spcAft>
                          <a:spcPts val="0"/>
                        </a:spcAft>
                      </a:pPr>
                      <a:r>
                        <a:rPr lang="fr-FR" sz="2000" dirty="0">
                          <a:latin typeface="Adobe Garamond Pro" pitchFamily="18" charset="0"/>
                          <a:ea typeface="Calibri"/>
                          <a:cs typeface="Times New Roman"/>
                        </a:rPr>
                        <a:t>3 points</a:t>
                      </a:r>
                    </a:p>
                  </a:txBody>
                  <a:tcPr marL="44450" marR="44450" marT="0" marB="0"/>
                </a:tc>
                <a:tc>
                  <a:txBody>
                    <a:bodyPr/>
                    <a:lstStyle/>
                    <a:p>
                      <a:pPr>
                        <a:lnSpc>
                          <a:spcPct val="115000"/>
                        </a:lnSpc>
                        <a:spcAft>
                          <a:spcPts val="0"/>
                        </a:spcAft>
                      </a:pPr>
                      <a:r>
                        <a:rPr lang="fr-FR" sz="2000" dirty="0">
                          <a:latin typeface="Adobe Garamond Pro" pitchFamily="18" charset="0"/>
                          <a:ea typeface="Calibri"/>
                          <a:cs typeface="Times New Roman"/>
                        </a:rPr>
                        <a:t>Correction de l’expression orale : 3 points</a:t>
                      </a:r>
                    </a:p>
                  </a:txBody>
                  <a:tcPr marL="44450" marR="44450" marT="0" marB="0"/>
                </a:tc>
                <a:extLst>
                  <a:ext uri="{0D108BD9-81ED-4DB2-BD59-A6C34878D82A}">
                    <a16:rowId xmlns:a16="http://schemas.microsoft.com/office/drawing/2014/main" val="10000"/>
                  </a:ext>
                </a:extLst>
              </a:tr>
              <a:tr h="2189236">
                <a:tc>
                  <a:txBody>
                    <a:bodyPr/>
                    <a:lstStyle/>
                    <a:p>
                      <a:pPr>
                        <a:lnSpc>
                          <a:spcPct val="115000"/>
                        </a:lnSpc>
                        <a:spcAft>
                          <a:spcPts val="0"/>
                        </a:spcAft>
                      </a:pPr>
                      <a:r>
                        <a:rPr lang="fr-FR" sz="2000" dirty="0">
                          <a:latin typeface="Adobe Garamond Pro" pitchFamily="18" charset="0"/>
                          <a:ea typeface="Calibri"/>
                          <a:cs typeface="Times New Roman"/>
                        </a:rPr>
                        <a:t>0 ou 0,5 : très insuffisant</a:t>
                      </a:r>
                    </a:p>
                    <a:p>
                      <a:pPr>
                        <a:lnSpc>
                          <a:spcPct val="115000"/>
                        </a:lnSpc>
                        <a:spcAft>
                          <a:spcPts val="0"/>
                        </a:spcAft>
                      </a:pPr>
                      <a:r>
                        <a:rPr lang="fr-FR" sz="2000" dirty="0">
                          <a:latin typeface="Adobe Garamond Pro" pitchFamily="18" charset="0"/>
                          <a:ea typeface="Calibri"/>
                          <a:cs typeface="Times New Roman"/>
                        </a:rPr>
                        <a:t>1 ou 1,5 : insuffisant</a:t>
                      </a:r>
                    </a:p>
                    <a:p>
                      <a:pPr>
                        <a:lnSpc>
                          <a:spcPct val="115000"/>
                        </a:lnSpc>
                        <a:spcAft>
                          <a:spcPts val="0"/>
                        </a:spcAft>
                      </a:pPr>
                      <a:r>
                        <a:rPr lang="fr-FR" sz="2000" dirty="0">
                          <a:latin typeface="Adobe Garamond Pro" pitchFamily="18" charset="0"/>
                          <a:ea typeface="Calibri"/>
                          <a:cs typeface="Times New Roman"/>
                        </a:rPr>
                        <a:t>2 ,5 ou 3 : satisfaisant</a:t>
                      </a:r>
                    </a:p>
                    <a:p>
                      <a:pPr>
                        <a:lnSpc>
                          <a:spcPct val="115000"/>
                        </a:lnSpc>
                        <a:spcAft>
                          <a:spcPts val="0"/>
                        </a:spcAft>
                      </a:pPr>
                      <a:r>
                        <a:rPr lang="fr-FR" sz="2000" dirty="0">
                          <a:latin typeface="Adobe Garamond Pro" pitchFamily="18" charset="0"/>
                          <a:ea typeface="Calibri"/>
                          <a:cs typeface="Times New Roman"/>
                        </a:rPr>
                        <a:t>3,5 ou 4 : très satisfaisant</a:t>
                      </a:r>
                    </a:p>
                  </a:txBody>
                  <a:tcPr marL="44450" marR="44450" marT="0" marB="0"/>
                </a:tc>
                <a:tc>
                  <a:txBody>
                    <a:bodyPr/>
                    <a:lstStyle/>
                    <a:p>
                      <a:pPr>
                        <a:lnSpc>
                          <a:spcPct val="115000"/>
                        </a:lnSpc>
                        <a:spcAft>
                          <a:spcPts val="0"/>
                        </a:spcAft>
                      </a:pPr>
                      <a:r>
                        <a:rPr lang="fr-FR" sz="2000" dirty="0">
                          <a:latin typeface="Adobe Garamond Pro" pitchFamily="18" charset="0"/>
                          <a:ea typeface="Calibri"/>
                          <a:cs typeface="Times New Roman"/>
                        </a:rPr>
                        <a:t>Très insuffisant : 0 ou 0,5</a:t>
                      </a:r>
                    </a:p>
                    <a:p>
                      <a:pPr>
                        <a:lnSpc>
                          <a:spcPct val="115000"/>
                        </a:lnSpc>
                        <a:spcAft>
                          <a:spcPts val="0"/>
                        </a:spcAft>
                      </a:pPr>
                      <a:r>
                        <a:rPr lang="fr-FR" sz="2000" dirty="0">
                          <a:latin typeface="Adobe Garamond Pro" pitchFamily="18" charset="0"/>
                          <a:ea typeface="Calibri"/>
                          <a:cs typeface="Times New Roman"/>
                        </a:rPr>
                        <a:t>Insuffisant : 1</a:t>
                      </a:r>
                    </a:p>
                    <a:p>
                      <a:pPr>
                        <a:lnSpc>
                          <a:spcPct val="115000"/>
                        </a:lnSpc>
                        <a:spcAft>
                          <a:spcPts val="0"/>
                        </a:spcAft>
                      </a:pPr>
                      <a:r>
                        <a:rPr lang="fr-FR" sz="2000" dirty="0">
                          <a:latin typeface="Adobe Garamond Pro" pitchFamily="18" charset="0"/>
                          <a:ea typeface="Calibri"/>
                          <a:cs typeface="Times New Roman"/>
                        </a:rPr>
                        <a:t>Satisfaisant : 2</a:t>
                      </a:r>
                    </a:p>
                    <a:p>
                      <a:pPr>
                        <a:lnSpc>
                          <a:spcPct val="115000"/>
                        </a:lnSpc>
                        <a:spcAft>
                          <a:spcPts val="0"/>
                        </a:spcAft>
                      </a:pPr>
                      <a:r>
                        <a:rPr lang="fr-FR" sz="2000" dirty="0">
                          <a:latin typeface="Adobe Garamond Pro" pitchFamily="18" charset="0"/>
                          <a:ea typeface="Calibri"/>
                          <a:cs typeface="Times New Roman"/>
                        </a:rPr>
                        <a:t>Très satisfaisant : supérieur à 2</a:t>
                      </a:r>
                    </a:p>
                  </a:txBody>
                  <a:tcPr marL="44450" marR="44450" marT="0" marB="0"/>
                </a:tc>
                <a:tc>
                  <a:txBody>
                    <a:bodyPr/>
                    <a:lstStyle/>
                    <a:p>
                      <a:pPr>
                        <a:lnSpc>
                          <a:spcPct val="115000"/>
                        </a:lnSpc>
                        <a:spcAft>
                          <a:spcPts val="0"/>
                        </a:spcAft>
                      </a:pPr>
                      <a:r>
                        <a:rPr lang="fr-FR" sz="2000" dirty="0">
                          <a:latin typeface="Adobe Garamond Pro" pitchFamily="18" charset="0"/>
                          <a:ea typeface="Calibri"/>
                          <a:cs typeface="Times New Roman"/>
                        </a:rPr>
                        <a:t>Très insuffisant : 0 ou 0,5</a:t>
                      </a:r>
                    </a:p>
                    <a:p>
                      <a:pPr>
                        <a:lnSpc>
                          <a:spcPct val="115000"/>
                        </a:lnSpc>
                        <a:spcAft>
                          <a:spcPts val="0"/>
                        </a:spcAft>
                      </a:pPr>
                      <a:r>
                        <a:rPr lang="fr-FR" sz="2000" dirty="0">
                          <a:latin typeface="Adobe Garamond Pro" pitchFamily="18" charset="0"/>
                          <a:ea typeface="Calibri"/>
                          <a:cs typeface="Times New Roman"/>
                        </a:rPr>
                        <a:t>Insuffisant : 1</a:t>
                      </a:r>
                    </a:p>
                    <a:p>
                      <a:pPr>
                        <a:lnSpc>
                          <a:spcPct val="115000"/>
                        </a:lnSpc>
                        <a:spcAft>
                          <a:spcPts val="0"/>
                        </a:spcAft>
                      </a:pPr>
                      <a:r>
                        <a:rPr lang="fr-FR" sz="2000" dirty="0">
                          <a:latin typeface="Adobe Garamond Pro" pitchFamily="18" charset="0"/>
                          <a:ea typeface="Calibri"/>
                          <a:cs typeface="Times New Roman"/>
                        </a:rPr>
                        <a:t>Satisfaisant : 2</a:t>
                      </a:r>
                    </a:p>
                    <a:p>
                      <a:pPr>
                        <a:lnSpc>
                          <a:spcPct val="115000"/>
                        </a:lnSpc>
                        <a:spcAft>
                          <a:spcPts val="0"/>
                        </a:spcAft>
                      </a:pPr>
                      <a:r>
                        <a:rPr lang="fr-FR" sz="2000" dirty="0">
                          <a:latin typeface="Adobe Garamond Pro" pitchFamily="18" charset="0"/>
                          <a:ea typeface="Calibri"/>
                          <a:cs typeface="Times New Roman"/>
                        </a:rPr>
                        <a:t>Très satisfaisant : supérieur à 2</a:t>
                      </a:r>
                    </a:p>
                  </a:txBody>
                  <a:tcPr marL="44450" marR="44450" marT="0" marB="0"/>
                </a:tc>
                <a:extLst>
                  <a:ext uri="{0D108BD9-81ED-4DB2-BD59-A6C34878D82A}">
                    <a16:rowId xmlns:a16="http://schemas.microsoft.com/office/drawing/2014/main" val="10001"/>
                  </a:ext>
                </a:extLst>
              </a:tr>
            </a:tbl>
          </a:graphicData>
        </a:graphic>
      </p:graphicFrame>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57158" y="714356"/>
            <a:ext cx="8329642" cy="5860180"/>
          </a:xfrm>
        </p:spPr>
        <p:txBody>
          <a:bodyPr>
            <a:normAutofit/>
          </a:bodyPr>
          <a:lstStyle/>
          <a:p>
            <a:pPr>
              <a:buNone/>
            </a:pPr>
            <a:r>
              <a:rPr lang="fr-FR" i="1" u="sng" dirty="0"/>
              <a:t>Rappel</a:t>
            </a:r>
            <a:r>
              <a:rPr lang="fr-FR" dirty="0"/>
              <a:t> :</a:t>
            </a:r>
          </a:p>
          <a:p>
            <a:pPr>
              <a:buNone/>
            </a:pPr>
            <a:endParaRPr lang="fr-FR" dirty="0"/>
          </a:p>
          <a:p>
            <a:r>
              <a:rPr lang="fr-FR" dirty="0"/>
              <a:t>Les candidats ont </a:t>
            </a:r>
            <a:r>
              <a:rPr lang="fr-FR" b="1" u="sng" dirty="0"/>
              <a:t>15 minutes </a:t>
            </a:r>
            <a:r>
              <a:rPr lang="fr-FR" dirty="0"/>
              <a:t>de préparation, cependant l’interrogation ne va pas excéder </a:t>
            </a:r>
            <a:r>
              <a:rPr lang="fr-FR" b="1" dirty="0"/>
              <a:t>15 minutes</a:t>
            </a:r>
            <a:r>
              <a:rPr lang="fr-FR" dirty="0"/>
              <a:t>. L’examinateur peut élargir lors de l’entretien sur </a:t>
            </a:r>
            <a:r>
              <a:rPr lang="fr-FR" b="1" dirty="0"/>
              <a:t>le programme de terminale</a:t>
            </a:r>
            <a:r>
              <a:rPr lang="fr-FR" dirty="0"/>
              <a:t>.</a:t>
            </a:r>
          </a:p>
          <a:p>
            <a:r>
              <a:rPr lang="fr-FR" dirty="0"/>
              <a:t>Les questions posées doivent être </a:t>
            </a:r>
            <a:r>
              <a:rPr lang="fr-FR" b="1" dirty="0"/>
              <a:t>larges</a:t>
            </a:r>
            <a:r>
              <a:rPr lang="fr-FR" dirty="0"/>
              <a:t>.</a:t>
            </a:r>
          </a:p>
          <a:p>
            <a:endParaRPr lang="fr-FR"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checkerboard(across)">
                                      <p:cBhvr>
                                        <p:cTn id="10" dur="500"/>
                                        <p:tgtEl>
                                          <p:spTgt spid="3">
                                            <p:txEl>
                                              <p:pRg st="2" end="2"/>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checkerboard(across)">
                                      <p:cBhvr>
                                        <p:cTn id="1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786058"/>
            <a:ext cx="8301038" cy="1143008"/>
          </a:xfrm>
        </p:spPr>
        <p:txBody>
          <a:bodyPr>
            <a:normAutofit fontScale="90000"/>
          </a:bodyPr>
          <a:lstStyle/>
          <a:p>
            <a:pPr lvl="0" algn="ctr"/>
            <a:r>
              <a:rPr lang="fr-FR" b="1" u="sng" dirty="0">
                <a:latin typeface="Adobe Garamond Pro" pitchFamily="18" charset="0"/>
              </a:rPr>
              <a:t>Cas n°2: </a:t>
            </a:r>
            <a:br>
              <a:rPr lang="fr-FR" b="1" u="sng" dirty="0">
                <a:latin typeface="Adobe Garamond Pro" pitchFamily="18" charset="0"/>
              </a:rPr>
            </a:br>
            <a:r>
              <a:rPr lang="fr-FR" b="1" u="sng" dirty="0">
                <a:latin typeface="Adobe Garamond Pro" pitchFamily="18" charset="0"/>
              </a:rPr>
              <a:t>Le candidat tire un sujet en Histoire ou géographie</a:t>
            </a:r>
            <a:br>
              <a:rPr lang="fr-FR" dirty="0">
                <a:latin typeface="Adobe Garamond Pro" pitchFamily="18" charset="0"/>
              </a:rPr>
            </a:br>
            <a:endParaRPr lang="fr-FR" dirty="0">
              <a:latin typeface="Adobe Garamond Pro"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pPr marL="109728" indent="0">
              <a:buNone/>
            </a:pPr>
            <a:r>
              <a:rPr lang="fr-FR" dirty="0">
                <a:solidFill>
                  <a:srgbClr val="FF0000"/>
                </a:solidFill>
              </a:rPr>
              <a:t>Session 2020</a:t>
            </a:r>
          </a:p>
          <a:p>
            <a:pPr marL="109728" indent="0">
              <a:buNone/>
            </a:pPr>
            <a:endParaRPr lang="fr-FR" dirty="0"/>
          </a:p>
          <a:p>
            <a:pPr marL="109728" indent="0">
              <a:buNone/>
            </a:pPr>
            <a:r>
              <a:rPr lang="fr-FR" dirty="0"/>
              <a:t>- Le sujet fera partie des sujets d’étude et/ou situations traités « </a:t>
            </a:r>
            <a:r>
              <a:rPr lang="fr-FR" i="1" dirty="0"/>
              <a:t>au cours de la formation en présentiel</a:t>
            </a:r>
            <a:r>
              <a:rPr lang="fr-FR" dirty="0"/>
              <a:t> » (</a:t>
            </a:r>
            <a:r>
              <a:rPr lang="fr-FR"/>
              <a:t>voir slide 3).</a:t>
            </a:r>
            <a:endParaRPr lang="fr-FR" dirty="0"/>
          </a:p>
        </p:txBody>
      </p:sp>
    </p:spTree>
    <p:extLst>
      <p:ext uri="{BB962C8B-B14F-4D97-AF65-F5344CB8AC3E}">
        <p14:creationId xmlns:p14="http://schemas.microsoft.com/office/powerpoint/2010/main" val="2612006436"/>
      </p:ext>
    </p:extLst>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642918"/>
            <a:ext cx="8472518" cy="5931618"/>
          </a:xfrm>
        </p:spPr>
        <p:txBody>
          <a:bodyPr/>
          <a:lstStyle/>
          <a:p>
            <a:pPr>
              <a:buNone/>
            </a:pPr>
            <a:r>
              <a:rPr lang="fr-FR" b="1" u="sng" dirty="0">
                <a:latin typeface="Adobe Garamond Pro" pitchFamily="18" charset="0"/>
              </a:rPr>
              <a:t>Consignes: </a:t>
            </a:r>
          </a:p>
          <a:p>
            <a:pPr>
              <a:buNone/>
            </a:pPr>
            <a:endParaRPr lang="fr-FR" b="1" dirty="0"/>
          </a:p>
          <a:p>
            <a:pPr>
              <a:buFont typeface="Arial" pitchFamily="34" charset="0"/>
              <a:buChar char="•"/>
            </a:pPr>
            <a:r>
              <a:rPr lang="fr-FR" dirty="0">
                <a:latin typeface="Adobe Garamond Pro" pitchFamily="18" charset="0"/>
              </a:rPr>
              <a:t>L’examinateur devra préparer des sujets</a:t>
            </a:r>
            <a:r>
              <a:rPr lang="fr-FR" dirty="0">
                <a:solidFill>
                  <a:srgbClr val="FF0000"/>
                </a:solidFill>
                <a:latin typeface="Adobe Garamond Pro" pitchFamily="18" charset="0"/>
              </a:rPr>
              <a:t>*</a:t>
            </a:r>
            <a:r>
              <a:rPr lang="fr-FR" dirty="0">
                <a:latin typeface="Adobe Garamond Pro" pitchFamily="18" charset="0"/>
              </a:rPr>
              <a:t> : </a:t>
            </a:r>
            <a:r>
              <a:rPr lang="fr-FR" b="1" dirty="0">
                <a:latin typeface="Adobe Garamond Pro" pitchFamily="18" charset="0"/>
              </a:rPr>
              <a:t>documents</a:t>
            </a:r>
            <a:r>
              <a:rPr lang="fr-FR" dirty="0">
                <a:latin typeface="Adobe Garamond Pro" pitchFamily="18" charset="0"/>
              </a:rPr>
              <a:t> ou </a:t>
            </a:r>
            <a:r>
              <a:rPr lang="fr-FR" b="1" dirty="0">
                <a:latin typeface="Adobe Garamond Pro" pitchFamily="18" charset="0"/>
              </a:rPr>
              <a:t>questions</a:t>
            </a:r>
            <a:r>
              <a:rPr lang="fr-FR" i="1" dirty="0">
                <a:latin typeface="Adobe Garamond Pro" pitchFamily="18" charset="0"/>
              </a:rPr>
              <a:t>.</a:t>
            </a:r>
          </a:p>
          <a:p>
            <a:pPr>
              <a:buClr>
                <a:schemeClr val="accent3"/>
              </a:buClr>
              <a:buNone/>
            </a:pPr>
            <a:endParaRPr lang="fr-FR" dirty="0">
              <a:latin typeface="Adobe Garamond Pro" pitchFamily="18" charset="0"/>
            </a:endParaRPr>
          </a:p>
          <a:p>
            <a:pPr>
              <a:buClr>
                <a:schemeClr val="accent3"/>
              </a:buClr>
              <a:buNone/>
            </a:pPr>
            <a:endParaRPr lang="fr-FR" dirty="0">
              <a:latin typeface="Adobe Garamond Pro" pitchFamily="18" charset="0"/>
            </a:endParaRPr>
          </a:p>
          <a:p>
            <a:pPr>
              <a:buFont typeface="Arial" pitchFamily="34" charset="0"/>
              <a:buChar char="•"/>
            </a:pPr>
            <a:r>
              <a:rPr lang="fr-FR" dirty="0">
                <a:latin typeface="Adobe Garamond Pro" pitchFamily="18" charset="0"/>
              </a:rPr>
              <a:t>  Les supports utilisés seront variés : texte ou carte ou caricature ou graphique … </a:t>
            </a:r>
          </a:p>
          <a:p>
            <a:endParaRPr lang="fr-FR" dirty="0"/>
          </a:p>
          <a:p>
            <a:endParaRPr lang="fr-FR" dirty="0"/>
          </a:p>
          <a:p>
            <a:endParaRPr lang="fr-FR" dirty="0"/>
          </a:p>
          <a:p>
            <a:pPr marL="109728" indent="0">
              <a:buNone/>
            </a:pPr>
            <a:r>
              <a:rPr lang="fr-FR" sz="1600" dirty="0">
                <a:solidFill>
                  <a:srgbClr val="FF0000"/>
                </a:solidFill>
              </a:rPr>
              <a:t>*</a:t>
            </a:r>
            <a:r>
              <a:rPr lang="fr-FR" sz="1600" dirty="0"/>
              <a:t> Session de juillet 2020 : suffisamment pour pouvoir interroger le candidat sur un sujet d’étude traité « au cours de la formation en présentiel ». </a:t>
            </a:r>
          </a:p>
        </p:txBody>
      </p:sp>
    </p:spTree>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latin typeface="Adobe Garamond Pro" pitchFamily="18" charset="0"/>
              </a:rPr>
              <a:t>Evaluation</a:t>
            </a:r>
            <a:br>
              <a:rPr lang="fr-FR" dirty="0"/>
            </a:br>
            <a:r>
              <a:rPr lang="fr-FR" sz="3100" dirty="0">
                <a:latin typeface="Adobe Garamond Pro" pitchFamily="18" charset="0"/>
              </a:rPr>
              <a:t>Grille indicative des points </a:t>
            </a:r>
            <a:r>
              <a:rPr lang="fr-FR" sz="3100" i="1" dirty="0">
                <a:latin typeface="Adobe Garamond Pro" pitchFamily="18" charset="0"/>
              </a:rPr>
              <a:t>selon les critères d’évaluation de la Grille 2</a:t>
            </a:r>
            <a:br>
              <a:rPr lang="fr-FR" dirty="0">
                <a:latin typeface="Adobe Garamond Pro" pitchFamily="18" charset="0"/>
              </a:rPr>
            </a:br>
            <a:endParaRPr lang="fr-FR" dirty="0"/>
          </a:p>
        </p:txBody>
      </p:sp>
      <p:graphicFrame>
        <p:nvGraphicFramePr>
          <p:cNvPr id="4" name="Espace réservé du contenu 3"/>
          <p:cNvGraphicFramePr>
            <a:graphicFrameLocks noGrp="1"/>
          </p:cNvGraphicFramePr>
          <p:nvPr>
            <p:ph idx="1"/>
          </p:nvPr>
        </p:nvGraphicFramePr>
        <p:xfrm>
          <a:off x="214281" y="2249488"/>
          <a:ext cx="8715438" cy="3238191"/>
        </p:xfrm>
        <a:graphic>
          <a:graphicData uri="http://schemas.openxmlformats.org/drawingml/2006/table">
            <a:tbl>
              <a:tblPr firstRow="1" bandRow="1">
                <a:tableStyleId>{5C22544A-7EE6-4342-B048-85BDC9FD1C3A}</a:tableStyleId>
              </a:tblPr>
              <a:tblGrid>
                <a:gridCol w="2786083">
                  <a:extLst>
                    <a:ext uri="{9D8B030D-6E8A-4147-A177-3AD203B41FA5}">
                      <a16:colId xmlns:a16="http://schemas.microsoft.com/office/drawing/2014/main" val="20000"/>
                    </a:ext>
                  </a:extLst>
                </a:gridCol>
                <a:gridCol w="3143272">
                  <a:extLst>
                    <a:ext uri="{9D8B030D-6E8A-4147-A177-3AD203B41FA5}">
                      <a16:colId xmlns:a16="http://schemas.microsoft.com/office/drawing/2014/main" val="20001"/>
                    </a:ext>
                  </a:extLst>
                </a:gridCol>
                <a:gridCol w="2786083">
                  <a:extLst>
                    <a:ext uri="{9D8B030D-6E8A-4147-A177-3AD203B41FA5}">
                      <a16:colId xmlns:a16="http://schemas.microsoft.com/office/drawing/2014/main" val="20002"/>
                    </a:ext>
                  </a:extLst>
                </a:gridCol>
              </a:tblGrid>
              <a:tr h="1135071">
                <a:tc>
                  <a:txBody>
                    <a:bodyPr/>
                    <a:lstStyle/>
                    <a:p>
                      <a:pPr>
                        <a:lnSpc>
                          <a:spcPct val="115000"/>
                        </a:lnSpc>
                        <a:spcAft>
                          <a:spcPts val="0"/>
                        </a:spcAft>
                      </a:pPr>
                      <a:r>
                        <a:rPr lang="fr-FR" sz="2000" dirty="0">
                          <a:latin typeface="Adobe Garamond Pro" pitchFamily="18" charset="0"/>
                          <a:ea typeface="Calibri"/>
                          <a:cs typeface="Times New Roman"/>
                        </a:rPr>
                        <a:t>Maîtrise  des connaissances minimales : 5 points</a:t>
                      </a:r>
                    </a:p>
                  </a:txBody>
                  <a:tcPr marL="68580" marR="68580" marT="0" marB="0"/>
                </a:tc>
                <a:tc>
                  <a:txBody>
                    <a:bodyPr/>
                    <a:lstStyle/>
                    <a:p>
                      <a:pPr>
                        <a:lnSpc>
                          <a:spcPct val="115000"/>
                        </a:lnSpc>
                        <a:spcAft>
                          <a:spcPts val="0"/>
                        </a:spcAft>
                      </a:pPr>
                      <a:r>
                        <a:rPr lang="fr-FR" sz="2000">
                          <a:latin typeface="Adobe Garamond Pro" pitchFamily="18" charset="0"/>
                          <a:ea typeface="Calibri"/>
                          <a:cs typeface="Times New Roman"/>
                        </a:rPr>
                        <a:t>Capacités du candidat à s’exprimer de manière claire, organisée : 5 points</a:t>
                      </a:r>
                    </a:p>
                  </a:txBody>
                  <a:tcPr marL="68580" marR="68580" marT="0" marB="0"/>
                </a:tc>
                <a:tc>
                  <a:txBody>
                    <a:bodyPr/>
                    <a:lstStyle/>
                    <a:p>
                      <a:pPr>
                        <a:lnSpc>
                          <a:spcPct val="115000"/>
                        </a:lnSpc>
                        <a:spcAft>
                          <a:spcPts val="0"/>
                        </a:spcAft>
                      </a:pPr>
                      <a:r>
                        <a:rPr lang="fr-FR" sz="2000" dirty="0">
                          <a:latin typeface="Adobe Garamond Pro" pitchFamily="18" charset="0"/>
                          <a:ea typeface="Calibri"/>
                          <a:cs typeface="Times New Roman"/>
                        </a:rPr>
                        <a:t>Maîtrise  des connaissances minimales : 5 points</a:t>
                      </a:r>
                    </a:p>
                  </a:txBody>
                  <a:tcPr marL="68580" marR="68580" marT="0" marB="0"/>
                </a:tc>
                <a:extLst>
                  <a:ext uri="{0D108BD9-81ED-4DB2-BD59-A6C34878D82A}">
                    <a16:rowId xmlns:a16="http://schemas.microsoft.com/office/drawing/2014/main" val="10000"/>
                  </a:ext>
                </a:extLst>
              </a:tr>
              <a:tr h="1901829">
                <a:tc>
                  <a:txBody>
                    <a:bodyPr/>
                    <a:lstStyle/>
                    <a:p>
                      <a:pPr>
                        <a:lnSpc>
                          <a:spcPct val="115000"/>
                        </a:lnSpc>
                        <a:spcAft>
                          <a:spcPts val="0"/>
                        </a:spcAft>
                      </a:pPr>
                      <a:r>
                        <a:rPr lang="fr-FR" sz="2000" dirty="0">
                          <a:latin typeface="Adobe Garamond Pro" pitchFamily="18" charset="0"/>
                          <a:ea typeface="Calibri"/>
                          <a:cs typeface="Times New Roman"/>
                        </a:rPr>
                        <a:t>Très insuffisant : inférieur à 1</a:t>
                      </a:r>
                    </a:p>
                    <a:p>
                      <a:pPr>
                        <a:lnSpc>
                          <a:spcPct val="115000"/>
                        </a:lnSpc>
                        <a:spcAft>
                          <a:spcPts val="0"/>
                        </a:spcAft>
                      </a:pPr>
                      <a:r>
                        <a:rPr lang="fr-FR" sz="2000" dirty="0">
                          <a:latin typeface="Adobe Garamond Pro" pitchFamily="18" charset="0"/>
                          <a:ea typeface="Calibri"/>
                          <a:cs typeface="Times New Roman"/>
                        </a:rPr>
                        <a:t>Insuffisant : entre 1 et 2</a:t>
                      </a:r>
                    </a:p>
                    <a:p>
                      <a:pPr>
                        <a:lnSpc>
                          <a:spcPct val="115000"/>
                        </a:lnSpc>
                        <a:spcAft>
                          <a:spcPts val="0"/>
                        </a:spcAft>
                      </a:pPr>
                      <a:r>
                        <a:rPr lang="fr-FR" sz="2000" dirty="0">
                          <a:latin typeface="Adobe Garamond Pro" pitchFamily="18" charset="0"/>
                          <a:ea typeface="Calibri"/>
                          <a:cs typeface="Times New Roman"/>
                        </a:rPr>
                        <a:t>Satisfaisant : entre 3 et 4 </a:t>
                      </a:r>
                    </a:p>
                    <a:p>
                      <a:pPr>
                        <a:lnSpc>
                          <a:spcPct val="115000"/>
                        </a:lnSpc>
                        <a:spcAft>
                          <a:spcPts val="0"/>
                        </a:spcAft>
                      </a:pPr>
                      <a:r>
                        <a:rPr lang="fr-FR" sz="2000" dirty="0">
                          <a:latin typeface="Adobe Garamond Pro" pitchFamily="18" charset="0"/>
                          <a:ea typeface="Calibri"/>
                          <a:cs typeface="Times New Roman"/>
                        </a:rPr>
                        <a:t>Très satisfaisant : supérieur à 4</a:t>
                      </a:r>
                    </a:p>
                  </a:txBody>
                  <a:tcPr marL="68580" marR="68580" marT="0" marB="0"/>
                </a:tc>
                <a:tc>
                  <a:txBody>
                    <a:bodyPr/>
                    <a:lstStyle/>
                    <a:p>
                      <a:pPr>
                        <a:lnSpc>
                          <a:spcPct val="115000"/>
                        </a:lnSpc>
                        <a:spcAft>
                          <a:spcPts val="0"/>
                        </a:spcAft>
                      </a:pPr>
                      <a:r>
                        <a:rPr lang="fr-FR" sz="2000" dirty="0">
                          <a:latin typeface="Adobe Garamond Pro" pitchFamily="18" charset="0"/>
                          <a:ea typeface="Calibri"/>
                          <a:cs typeface="Times New Roman"/>
                        </a:rPr>
                        <a:t>Très insuffisant : inférieur à 1</a:t>
                      </a:r>
                    </a:p>
                    <a:p>
                      <a:pPr>
                        <a:lnSpc>
                          <a:spcPct val="115000"/>
                        </a:lnSpc>
                        <a:spcAft>
                          <a:spcPts val="0"/>
                        </a:spcAft>
                      </a:pPr>
                      <a:r>
                        <a:rPr lang="fr-FR" sz="2000" dirty="0">
                          <a:latin typeface="Adobe Garamond Pro" pitchFamily="18" charset="0"/>
                          <a:ea typeface="Calibri"/>
                          <a:cs typeface="Times New Roman"/>
                        </a:rPr>
                        <a:t>Insuffisant : entre 1 et 2</a:t>
                      </a:r>
                    </a:p>
                    <a:p>
                      <a:pPr>
                        <a:lnSpc>
                          <a:spcPct val="115000"/>
                        </a:lnSpc>
                        <a:spcAft>
                          <a:spcPts val="0"/>
                        </a:spcAft>
                      </a:pPr>
                      <a:r>
                        <a:rPr lang="fr-FR" sz="2000" dirty="0">
                          <a:latin typeface="Adobe Garamond Pro" pitchFamily="18" charset="0"/>
                          <a:ea typeface="Calibri"/>
                          <a:cs typeface="Times New Roman"/>
                        </a:rPr>
                        <a:t>Satisfaisant : entre 3 et 4 </a:t>
                      </a:r>
                    </a:p>
                    <a:p>
                      <a:pPr>
                        <a:lnSpc>
                          <a:spcPct val="115000"/>
                        </a:lnSpc>
                        <a:spcAft>
                          <a:spcPts val="0"/>
                        </a:spcAft>
                      </a:pPr>
                      <a:r>
                        <a:rPr lang="fr-FR" sz="2000" dirty="0">
                          <a:latin typeface="Adobe Garamond Pro" pitchFamily="18" charset="0"/>
                          <a:ea typeface="Calibri"/>
                          <a:cs typeface="Times New Roman"/>
                        </a:rPr>
                        <a:t>Très satisfaisant : supérieur à 4</a:t>
                      </a:r>
                    </a:p>
                  </a:txBody>
                  <a:tcPr marL="68580" marR="68580" marT="0" marB="0"/>
                </a:tc>
                <a:tc>
                  <a:txBody>
                    <a:bodyPr/>
                    <a:lstStyle/>
                    <a:p>
                      <a:pPr>
                        <a:lnSpc>
                          <a:spcPct val="115000"/>
                        </a:lnSpc>
                        <a:spcAft>
                          <a:spcPts val="0"/>
                        </a:spcAft>
                      </a:pPr>
                      <a:r>
                        <a:rPr lang="fr-FR" sz="2000" dirty="0">
                          <a:latin typeface="Adobe Garamond Pro" pitchFamily="18" charset="0"/>
                          <a:ea typeface="Calibri"/>
                          <a:cs typeface="Times New Roman"/>
                        </a:rPr>
                        <a:t>Très insuffisant : inférieur à 1</a:t>
                      </a:r>
                    </a:p>
                    <a:p>
                      <a:pPr>
                        <a:lnSpc>
                          <a:spcPct val="115000"/>
                        </a:lnSpc>
                        <a:spcAft>
                          <a:spcPts val="0"/>
                        </a:spcAft>
                      </a:pPr>
                      <a:r>
                        <a:rPr lang="fr-FR" sz="2000" dirty="0">
                          <a:latin typeface="Adobe Garamond Pro" pitchFamily="18" charset="0"/>
                          <a:ea typeface="Calibri"/>
                          <a:cs typeface="Times New Roman"/>
                        </a:rPr>
                        <a:t>Insuffisant : entre 1 et 2</a:t>
                      </a:r>
                    </a:p>
                    <a:p>
                      <a:pPr>
                        <a:lnSpc>
                          <a:spcPct val="115000"/>
                        </a:lnSpc>
                        <a:spcAft>
                          <a:spcPts val="0"/>
                        </a:spcAft>
                      </a:pPr>
                      <a:r>
                        <a:rPr lang="fr-FR" sz="2000" dirty="0">
                          <a:latin typeface="Adobe Garamond Pro" pitchFamily="18" charset="0"/>
                          <a:ea typeface="Calibri"/>
                          <a:cs typeface="Times New Roman"/>
                        </a:rPr>
                        <a:t>Satisfaisant : entre 3 et 4 </a:t>
                      </a:r>
                    </a:p>
                    <a:p>
                      <a:pPr>
                        <a:lnSpc>
                          <a:spcPct val="115000"/>
                        </a:lnSpc>
                        <a:spcAft>
                          <a:spcPts val="0"/>
                        </a:spcAft>
                      </a:pPr>
                      <a:r>
                        <a:rPr lang="fr-FR" sz="2000" dirty="0">
                          <a:latin typeface="Adobe Garamond Pro" pitchFamily="18" charset="0"/>
                          <a:ea typeface="Calibri"/>
                          <a:cs typeface="Times New Roman"/>
                        </a:rPr>
                        <a:t>Très satisfaisant : supérieur à 4</a:t>
                      </a:r>
                    </a:p>
                  </a:txBody>
                  <a:tcPr marL="68580" marR="68580" marT="0" marB="0"/>
                </a:tc>
                <a:extLst>
                  <a:ext uri="{0D108BD9-81ED-4DB2-BD59-A6C34878D82A}">
                    <a16:rowId xmlns:a16="http://schemas.microsoft.com/office/drawing/2014/main" val="10001"/>
                  </a:ext>
                </a:extLst>
              </a:tr>
            </a:tbl>
          </a:graphicData>
        </a:graphic>
      </p:graphicFrame>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428604"/>
            <a:ext cx="8686800" cy="642942"/>
          </a:xfrm>
        </p:spPr>
        <p:txBody>
          <a:bodyPr>
            <a:normAutofit fontScale="90000"/>
          </a:bodyPr>
          <a:lstStyle/>
          <a:p>
            <a:r>
              <a:rPr lang="fr-FR" dirty="0">
                <a:latin typeface="Adobe Garamond Pro" pitchFamily="18" charset="0"/>
              </a:rPr>
              <a:t>Pour finir…</a:t>
            </a:r>
          </a:p>
        </p:txBody>
      </p:sp>
      <p:sp>
        <p:nvSpPr>
          <p:cNvPr id="3" name="Espace réservé du contenu 2"/>
          <p:cNvSpPr>
            <a:spLocks noGrp="1"/>
          </p:cNvSpPr>
          <p:nvPr>
            <p:ph idx="1"/>
          </p:nvPr>
        </p:nvSpPr>
        <p:spPr>
          <a:xfrm>
            <a:off x="1357290" y="2214554"/>
            <a:ext cx="5715040" cy="3822782"/>
          </a:xfrm>
        </p:spPr>
        <p:txBody>
          <a:bodyPr/>
          <a:lstStyle/>
          <a:p>
            <a:pPr algn="just">
              <a:buNone/>
            </a:pPr>
            <a:r>
              <a:rPr lang="fr-FR" sz="4000" b="1" dirty="0">
                <a:solidFill>
                  <a:srgbClr val="7030A0"/>
                </a:solidFill>
                <a:latin typeface="Adobe Garamond Pro" pitchFamily="18" charset="0"/>
              </a:rPr>
              <a:t>N’oubliez pas que le but de l’épreuve orale est d’aider les candidats et non de les pénaliser !</a:t>
            </a:r>
            <a:endParaRPr lang="fr-FR" sz="4000" dirty="0">
              <a:solidFill>
                <a:srgbClr val="7030A0"/>
              </a:solidFill>
              <a:latin typeface="Adobe Garamond Pro" pitchFamily="18" charset="0"/>
            </a:endParaRPr>
          </a:p>
          <a:p>
            <a:endParaRPr lang="fr-FR" dirty="0"/>
          </a:p>
        </p:txBody>
      </p:sp>
      <p:pic>
        <p:nvPicPr>
          <p:cNvPr id="1026" name="Picture 2" descr="C:\Program Files\Microsoft Office\MEDIA\CAGCAT10\j0301252.wmf"/>
          <p:cNvPicPr>
            <a:picLocks noChangeAspect="1" noChangeArrowheads="1"/>
          </p:cNvPicPr>
          <p:nvPr/>
        </p:nvPicPr>
        <p:blipFill>
          <a:blip r:embed="rId3" cstate="print"/>
          <a:srcRect/>
          <a:stretch>
            <a:fillRect/>
          </a:stretch>
        </p:blipFill>
        <p:spPr bwMode="auto">
          <a:xfrm>
            <a:off x="6858016" y="4929198"/>
            <a:ext cx="2285984" cy="1928802"/>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3">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in">
  <a:themeElements>
    <a:clrScheme name="Urbai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i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i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282</TotalTime>
  <Words>917</Words>
  <Application>Microsoft Office PowerPoint</Application>
  <PresentationFormat>Affichage à l'écran (4:3)</PresentationFormat>
  <Paragraphs>122</Paragraphs>
  <Slides>18</Slides>
  <Notes>16</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18</vt:i4>
      </vt:variant>
    </vt:vector>
  </HeadingPairs>
  <TitlesOfParts>
    <vt:vector size="26" baseType="lpstr">
      <vt:lpstr>Adobe Garamond Pro</vt:lpstr>
      <vt:lpstr>Arial</vt:lpstr>
      <vt:lpstr>Calibri</vt:lpstr>
      <vt:lpstr>Georgia</vt:lpstr>
      <vt:lpstr>Trebuchet MS</vt:lpstr>
      <vt:lpstr>Wingdings</vt:lpstr>
      <vt:lpstr>Wingdings 2</vt:lpstr>
      <vt:lpstr>Urbain</vt:lpstr>
      <vt:lpstr> ACADEMIE DE LA MARTINIQUE </vt:lpstr>
      <vt:lpstr>Les textes de référence:</vt:lpstr>
      <vt:lpstr>Session de juillet 2020</vt:lpstr>
      <vt:lpstr>Durée de l’épreuve :</vt:lpstr>
      <vt:lpstr>1ère étape : le tirage au sort du sujet.</vt:lpstr>
      <vt:lpstr>Présentation PowerPoint</vt:lpstr>
      <vt:lpstr>2nde étape : Découverte du sujet.</vt:lpstr>
      <vt:lpstr>Présentation PowerPoint</vt:lpstr>
      <vt:lpstr> Cas n° 1: Le candidat tire un sujet de français </vt:lpstr>
      <vt:lpstr>Les sujets de français seront libellés ainsi: </vt:lpstr>
      <vt:lpstr>Evaluation</vt:lpstr>
      <vt:lpstr>Grille indicative des points selon les critères d’évaluation de la Grille 2. </vt:lpstr>
      <vt:lpstr>Présentation PowerPoint</vt:lpstr>
      <vt:lpstr>Cas n°2:  Le candidat tire un sujet en Histoire ou géographie </vt:lpstr>
      <vt:lpstr>Présentation PowerPoint</vt:lpstr>
      <vt:lpstr>Présentation PowerPoint</vt:lpstr>
      <vt:lpstr>Evaluation Grille indicative des points selon les critères d’évaluation de la Grille 2 </vt:lpstr>
      <vt:lpstr>Pour finir…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ACADEMIE DE LA MARTINIQUE</dc:title>
  <dc:creator>Sylvie</dc:creator>
  <cp:lastModifiedBy>Sylvie M. REGINA</cp:lastModifiedBy>
  <cp:revision>13</cp:revision>
  <dcterms:created xsi:type="dcterms:W3CDTF">2010-06-04T16:13:14Z</dcterms:created>
  <dcterms:modified xsi:type="dcterms:W3CDTF">2020-06-30T23:53:00Z</dcterms:modified>
</cp:coreProperties>
</file>