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58" r:id="rId4"/>
    <p:sldId id="261" r:id="rId5"/>
    <p:sldId id="276" r:id="rId6"/>
    <p:sldId id="266" r:id="rId7"/>
    <p:sldId id="267" r:id="rId8"/>
    <p:sldId id="268" r:id="rId9"/>
    <p:sldId id="278" r:id="rId10"/>
    <p:sldId id="279" r:id="rId11"/>
    <p:sldId id="260" r:id="rId12"/>
    <p:sldId id="262" r:id="rId13"/>
    <p:sldId id="277" r:id="rId14"/>
    <p:sldId id="264" r:id="rId15"/>
    <p:sldId id="265" r:id="rId16"/>
    <p:sldId id="269" r:id="rId17"/>
    <p:sldId id="270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54" autoAdjust="0"/>
  </p:normalViewPr>
  <p:slideViewPr>
    <p:cSldViewPr>
      <p:cViewPr>
        <p:scale>
          <a:sx n="70" d="100"/>
          <a:sy n="70" d="100"/>
        </p:scale>
        <p:origin x="-10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D12F24-68A4-4D4A-95A9-0C0928534A33}" type="datetimeFigureOut">
              <a:rPr lang="fr-FR" smtClean="0"/>
              <a:t>26/04/2013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DB507-6A36-486D-A47B-221964A4F4FC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DB507-6A36-486D-A47B-221964A4F4FC}" type="slidenum">
              <a:rPr lang="fr-FR" smtClean="0"/>
              <a:t>10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26/04/2013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1152128"/>
          </a:xfrm>
          <a:solidFill>
            <a:schemeClr val="accent2"/>
          </a:solidFill>
        </p:spPr>
        <p:txBody>
          <a:bodyPr/>
          <a:lstStyle/>
          <a:p>
            <a:r>
              <a:rPr lang="fr-FR" b="1" dirty="0" smtClean="0"/>
              <a:t>HISTOIRE DES ARTS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988840"/>
            <a:ext cx="9144000" cy="3649960"/>
          </a:xfrm>
        </p:spPr>
        <p:txBody>
          <a:bodyPr>
            <a:noAutofit/>
          </a:bodyPr>
          <a:lstStyle/>
          <a:p>
            <a:r>
              <a:rPr lang="fr-FR" sz="4800" b="1" i="1" dirty="0" smtClean="0">
                <a:solidFill>
                  <a:schemeClr val="tx1"/>
                </a:solidFill>
              </a:rPr>
              <a:t>Entre illustration et Inspiration</a:t>
            </a:r>
            <a:r>
              <a:rPr lang="fr-FR" sz="48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fr-FR" sz="4800" b="1" dirty="0" smtClean="0">
                <a:solidFill>
                  <a:schemeClr val="tx1"/>
                </a:solidFill>
              </a:rPr>
              <a:t>A la croisée d’imaginaires</a:t>
            </a:r>
          </a:p>
          <a:p>
            <a:r>
              <a:rPr lang="fr-FR" sz="2000" b="1" dirty="0" smtClean="0">
                <a:solidFill>
                  <a:schemeClr val="tx1"/>
                </a:solidFill>
              </a:rPr>
              <a:t>Mise en images d’une  fable</a:t>
            </a:r>
          </a:p>
          <a:p>
            <a:r>
              <a:rPr lang="fr-FR" sz="4800" b="1" dirty="0" smtClean="0">
                <a:solidFill>
                  <a:schemeClr val="accent3">
                    <a:lumMod val="50000"/>
                  </a:schemeClr>
                </a:solidFill>
              </a:rPr>
              <a:t>Comment l’imaginaire de dessinateurs rencontre -t-il ou non celui du fabuliste?</a:t>
            </a:r>
            <a:endParaRPr lang="fr-FR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2"/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b="1" dirty="0" smtClean="0"/>
              <a:t>HDA </a:t>
            </a:r>
          </a:p>
          <a:p>
            <a:r>
              <a:rPr lang="fr-FR" b="1" dirty="0" smtClean="0"/>
              <a:t>Périodes: </a:t>
            </a:r>
            <a:r>
              <a:rPr lang="fr-FR" dirty="0" smtClean="0"/>
              <a:t>XVIIe-XXe</a:t>
            </a:r>
          </a:p>
          <a:p>
            <a:r>
              <a:rPr lang="fr-FR" b="1" dirty="0" smtClean="0"/>
              <a:t>Arts du langage et arts du visuel </a:t>
            </a:r>
            <a:r>
              <a:rPr lang="fr-FR" dirty="0" smtClean="0"/>
              <a:t>(illustration )</a:t>
            </a:r>
          </a:p>
          <a:p>
            <a:r>
              <a:rPr lang="fr-FR" b="1" dirty="0" smtClean="0"/>
              <a:t>Champ anthropologique</a:t>
            </a:r>
          </a:p>
          <a:p>
            <a:pPr>
              <a:buNone/>
            </a:pPr>
            <a:r>
              <a:rPr lang="fr-FR" b="1" dirty="0" smtClean="0"/>
              <a:t>Thématique</a:t>
            </a:r>
            <a:r>
              <a:rPr lang="fr-FR" dirty="0" smtClean="0"/>
              <a:t>:  </a:t>
            </a:r>
            <a:r>
              <a:rPr lang="fr-FR" i="1" dirty="0" smtClean="0"/>
              <a:t>»arts, réalités, imaginaires », </a:t>
            </a:r>
            <a:r>
              <a:rPr lang="fr-FR" dirty="0" smtClean="0"/>
              <a:t>invitation à interroger  les œuvres d’art dans leur rapport avec le réel et l’imaginaire. </a:t>
            </a:r>
            <a:r>
              <a:rPr lang="fr-FR" b="1" dirty="0" smtClean="0"/>
              <a:t>L’art et l’imaginaire</a:t>
            </a:r>
          </a:p>
          <a:p>
            <a:pPr>
              <a:buNone/>
            </a:pPr>
            <a:r>
              <a:rPr lang="fr-FR" b="1" dirty="0" smtClean="0"/>
              <a:t>Thématique:</a:t>
            </a:r>
            <a:r>
              <a:rPr lang="fr-FR" b="1" i="1" dirty="0" smtClean="0"/>
              <a:t> </a:t>
            </a:r>
            <a:r>
              <a:rPr lang="fr-FR" i="1" dirty="0" smtClean="0"/>
              <a:t>« arts, sociétés, cultures », </a:t>
            </a:r>
            <a:r>
              <a:rPr lang="fr-FR" dirty="0" smtClean="0"/>
              <a:t>invitation  à souligner les liens que les œuvres d’art tissent avec les sociétés et les cultures qui les ont produites. </a:t>
            </a:r>
            <a:r>
              <a:rPr lang="fr-FR" b="1" dirty="0" smtClean="0"/>
              <a:t>L’art et les identités culturelles</a:t>
            </a:r>
          </a:p>
          <a:p>
            <a:pPr>
              <a:buNone/>
            </a:pPr>
            <a:r>
              <a:rPr lang="fr-FR" b="1" dirty="0" smtClean="0"/>
              <a:t> 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5721499"/>
          </a:xfrm>
          <a:solidFill>
            <a:schemeClr val="accent2"/>
          </a:solidFill>
        </p:spPr>
        <p:txBody>
          <a:bodyPr/>
          <a:lstStyle/>
          <a:p>
            <a:r>
              <a:rPr lang="fr-FR" b="1" dirty="0" smtClean="0"/>
              <a:t>Objectifs: </a:t>
            </a:r>
          </a:p>
          <a:p>
            <a:r>
              <a:rPr lang="fr-FR" dirty="0" smtClean="0"/>
              <a:t>-Découvrir et interpréter la complexité des liens qui unissent texte et image</a:t>
            </a:r>
          </a:p>
          <a:p>
            <a:r>
              <a:rPr lang="fr-FR" dirty="0" smtClean="0"/>
              <a:t>Analyser les réécritures  en étudiant les métamorphoses du texte dans l’art  visuel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Corpus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fr-FR" b="1" dirty="0" smtClean="0"/>
              <a:t>Texte</a:t>
            </a:r>
            <a:r>
              <a:rPr lang="fr-FR" dirty="0" smtClean="0"/>
              <a:t> de  La Fontaine, </a:t>
            </a:r>
            <a:r>
              <a:rPr lang="fr-FR" i="1" dirty="0" smtClean="0"/>
              <a:t>La cigale et la fourmi</a:t>
            </a:r>
          </a:p>
          <a:p>
            <a:r>
              <a:rPr lang="fr-FR" b="1" dirty="0" smtClean="0"/>
              <a:t>Texte</a:t>
            </a:r>
            <a:r>
              <a:rPr lang="fr-FR" dirty="0" smtClean="0"/>
              <a:t> de M-T JULIEN-LUNG-FOU et sa traduction française</a:t>
            </a:r>
          </a:p>
          <a:p>
            <a:r>
              <a:rPr lang="fr-FR" b="1" dirty="0" smtClean="0"/>
              <a:t>Mise en images </a:t>
            </a:r>
            <a:r>
              <a:rPr lang="fr-FR" dirty="0" smtClean="0"/>
              <a:t>de:  -GRANVILLE </a:t>
            </a:r>
          </a:p>
          <a:p>
            <a:pPr>
              <a:buNone/>
            </a:pPr>
            <a:r>
              <a:rPr lang="fr-FR" dirty="0" smtClean="0"/>
              <a:t>-Gustave DORE</a:t>
            </a:r>
          </a:p>
          <a:p>
            <a:pPr>
              <a:buNone/>
            </a:pPr>
            <a:r>
              <a:rPr lang="fr-FR" dirty="0" smtClean="0"/>
              <a:t>-Willy ARACTINGI</a:t>
            </a:r>
          </a:p>
          <a:p>
            <a:pPr>
              <a:buNone/>
            </a:pPr>
            <a:r>
              <a:rPr lang="fr-FR" dirty="0" smtClean="0"/>
              <a:t>-M-T JULIEN-LUNG-FOU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 smtClean="0"/>
              <a:t>ACQUIS ATTENDUS</a:t>
            </a:r>
            <a:endParaRPr lang="fr-FR" sz="2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Connaissance</a:t>
            </a:r>
            <a:r>
              <a:rPr lang="fr-FR" dirty="0" smtClean="0"/>
              <a:t> de critères d’analyse d’œuvres d’art </a:t>
            </a:r>
          </a:p>
          <a:p>
            <a:r>
              <a:rPr lang="fr-FR" b="1" dirty="0" smtClean="0"/>
              <a:t>Capacités </a:t>
            </a:r>
            <a:r>
              <a:rPr lang="fr-FR" dirty="0" smtClean="0"/>
              <a:t>de situer une œuvre d’art dans son contexte historique et culturel, d’analyser ses éléments constitutifs (formes, techniques et significations)</a:t>
            </a:r>
          </a:p>
          <a:p>
            <a:r>
              <a:rPr lang="fr-FR" b="1" dirty="0" smtClean="0"/>
              <a:t>Attitudes: </a:t>
            </a:r>
            <a:r>
              <a:rPr lang="fr-FR" dirty="0" smtClean="0"/>
              <a:t>ouverture et esprit critique devant des œuvres d’art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i="1" dirty="0" smtClean="0"/>
              <a:t>La cigale et la fourmi, </a:t>
            </a:r>
            <a:r>
              <a:rPr lang="fr-FR" sz="2400" b="1" dirty="0" smtClean="0"/>
              <a:t>Jean de La Fontaine, Livre  I </a:t>
            </a:r>
            <a:endParaRPr lang="fr-FR" sz="2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19672" y="1196752"/>
            <a:ext cx="4968552" cy="468052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fr-FR" sz="2400" dirty="0" smtClean="0"/>
              <a:t>La cigale ayant chanté</a:t>
            </a:r>
          </a:p>
          <a:p>
            <a:pPr>
              <a:buNone/>
            </a:pPr>
            <a:r>
              <a:rPr lang="fr-FR" sz="2400" dirty="0" smtClean="0"/>
              <a:t>                Tout l’été,</a:t>
            </a:r>
          </a:p>
          <a:p>
            <a:pPr>
              <a:buNone/>
            </a:pPr>
            <a:r>
              <a:rPr lang="fr-FR" sz="2400" dirty="0" smtClean="0"/>
              <a:t>Se trouva fort dépourvue</a:t>
            </a:r>
          </a:p>
          <a:p>
            <a:pPr>
              <a:buNone/>
            </a:pPr>
            <a:r>
              <a:rPr lang="fr-FR" sz="2400" dirty="0" smtClean="0"/>
              <a:t>Quand la bise fut venue:</a:t>
            </a:r>
          </a:p>
          <a:p>
            <a:pPr>
              <a:buNone/>
            </a:pPr>
            <a:r>
              <a:rPr lang="fr-FR" sz="2400" dirty="0" smtClean="0"/>
              <a:t>Pas un seul petit morceau</a:t>
            </a:r>
          </a:p>
          <a:p>
            <a:pPr>
              <a:buNone/>
            </a:pPr>
            <a:r>
              <a:rPr lang="fr-FR" sz="2400" dirty="0" smtClean="0"/>
              <a:t>De mouche  ou de vermisseau.</a:t>
            </a:r>
          </a:p>
          <a:p>
            <a:pPr>
              <a:buNone/>
            </a:pPr>
            <a:r>
              <a:rPr lang="fr-FR" sz="2400" dirty="0" smtClean="0"/>
              <a:t>Elle alla crier famine</a:t>
            </a:r>
          </a:p>
          <a:p>
            <a:pPr>
              <a:buNone/>
            </a:pPr>
            <a:r>
              <a:rPr lang="fr-FR" sz="2400" dirty="0" smtClean="0"/>
              <a:t>Chez la fourmi sa voisine,</a:t>
            </a:r>
          </a:p>
          <a:p>
            <a:pPr>
              <a:buNone/>
            </a:pPr>
            <a:r>
              <a:rPr lang="fr-FR" sz="2400" dirty="0" smtClean="0"/>
              <a:t>La priant de lui prêter</a:t>
            </a:r>
          </a:p>
          <a:p>
            <a:pPr>
              <a:buNone/>
            </a:pPr>
            <a:r>
              <a:rPr lang="fr-FR" sz="2400" dirty="0" smtClean="0"/>
              <a:t>Quelque grain pour subsister</a:t>
            </a:r>
          </a:p>
          <a:p>
            <a:pPr>
              <a:buNone/>
            </a:pPr>
            <a:r>
              <a:rPr lang="fr-FR" sz="2400" dirty="0" smtClean="0"/>
              <a:t>Jusqu’à la saison nouvelle.</a:t>
            </a:r>
          </a:p>
          <a:p>
            <a:pPr>
              <a:buNone/>
            </a:pPr>
            <a:r>
              <a:rPr lang="fr-FR" sz="2400" dirty="0" smtClean="0"/>
              <a:t>« Je vous paierai, lui dit-elle,</a:t>
            </a:r>
          </a:p>
          <a:p>
            <a:pPr>
              <a:buNone/>
            </a:pPr>
            <a:r>
              <a:rPr lang="fr-FR" sz="2400" dirty="0" smtClean="0"/>
              <a:t>Avant l’</a:t>
            </a:r>
            <a:r>
              <a:rPr lang="fr-FR" sz="2400" dirty="0" err="1" smtClean="0"/>
              <a:t>oût</a:t>
            </a:r>
            <a:r>
              <a:rPr lang="fr-FR" sz="2400" dirty="0" smtClean="0"/>
              <a:t>, foi d’animal,</a:t>
            </a:r>
          </a:p>
          <a:p>
            <a:pPr>
              <a:buNone/>
            </a:pPr>
            <a:r>
              <a:rPr lang="fr-FR" sz="2400" dirty="0" smtClean="0"/>
              <a:t>Intérêt et principal. »</a:t>
            </a:r>
          </a:p>
          <a:p>
            <a:pPr>
              <a:buNone/>
            </a:pPr>
            <a:r>
              <a:rPr lang="fr-FR" sz="2400" dirty="0" smtClean="0"/>
              <a:t>La fourmi n’est pas prêteuse:</a:t>
            </a:r>
          </a:p>
          <a:p>
            <a:pPr>
              <a:buNone/>
            </a:pPr>
            <a:r>
              <a:rPr lang="fr-FR" sz="2400" dirty="0" smtClean="0"/>
              <a:t>C’est là son moindre défaut.</a:t>
            </a:r>
          </a:p>
          <a:p>
            <a:pPr>
              <a:buNone/>
            </a:pPr>
            <a:r>
              <a:rPr lang="fr-FR" sz="2400" dirty="0" smtClean="0"/>
              <a:t>« Que faisiez-vous au temps chaud?</a:t>
            </a:r>
          </a:p>
          <a:p>
            <a:pPr>
              <a:buNone/>
            </a:pPr>
            <a:r>
              <a:rPr lang="fr-FR" sz="2400" dirty="0" smtClean="0"/>
              <a:t>Dit-elle à cette emprunteuse.</a:t>
            </a:r>
          </a:p>
          <a:p>
            <a:pPr>
              <a:buNone/>
            </a:pPr>
            <a:r>
              <a:rPr lang="fr-FR" sz="2400" dirty="0" smtClean="0"/>
              <a:t>-Nuit et jour à tout  venant</a:t>
            </a:r>
          </a:p>
          <a:p>
            <a:pPr>
              <a:buNone/>
            </a:pPr>
            <a:r>
              <a:rPr lang="fr-FR" sz="2400" dirty="0" smtClean="0"/>
              <a:t>Je chantais, ne vous déplaise.</a:t>
            </a:r>
          </a:p>
          <a:p>
            <a:pPr>
              <a:buNone/>
            </a:pPr>
            <a:r>
              <a:rPr lang="fr-FR" sz="2400" dirty="0" smtClean="0"/>
              <a:t>-Vous chantiez? J’en suis fort aise:</a:t>
            </a:r>
          </a:p>
          <a:p>
            <a:pPr>
              <a:buNone/>
            </a:pPr>
            <a:r>
              <a:rPr lang="fr-FR" sz="2400" dirty="0" smtClean="0"/>
              <a:t>Eh bien! Dansez maintenant. »</a:t>
            </a:r>
            <a:br>
              <a:rPr lang="fr-FR" sz="2400" dirty="0" smtClean="0"/>
            </a:br>
            <a:endParaRPr lang="fr-FR" sz="24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i="1" dirty="0" smtClean="0"/>
              <a:t>Compter, </a:t>
            </a:r>
            <a:r>
              <a:rPr lang="fr-FR" sz="2000" b="1" i="1" dirty="0" err="1" smtClean="0"/>
              <a:t>assou</a:t>
            </a:r>
            <a:r>
              <a:rPr lang="fr-FR" sz="2000" b="1" i="1" dirty="0" smtClean="0"/>
              <a:t> </a:t>
            </a:r>
            <a:r>
              <a:rPr lang="fr-FR" sz="2000" b="1" i="1" dirty="0" err="1" smtClean="0"/>
              <a:t>can</a:t>
            </a:r>
            <a:r>
              <a:rPr lang="fr-FR" sz="2000" b="1" i="1" dirty="0" smtClean="0"/>
              <a:t>-</a:t>
            </a:r>
            <a:r>
              <a:rPr lang="fr-FR" sz="2000" b="1" i="1" dirty="0" err="1" smtClean="0"/>
              <a:t>nari</a:t>
            </a:r>
            <a:r>
              <a:rPr lang="fr-FR" sz="2000" b="1" i="1" dirty="0" smtClean="0"/>
              <a:t> le </a:t>
            </a:r>
            <a:r>
              <a:rPr lang="fr-FR" sz="2000" b="1" i="1" dirty="0" err="1" smtClean="0"/>
              <a:t>zott</a:t>
            </a:r>
            <a:r>
              <a:rPr lang="fr-FR" sz="2000" b="1" i="1" dirty="0" smtClean="0"/>
              <a:t>’ ou resté sans souper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err="1" smtClean="0"/>
              <a:t>M-Th</a:t>
            </a:r>
            <a:r>
              <a:rPr lang="fr-FR" sz="2000" dirty="0" smtClean="0"/>
              <a:t> JULIEN-LUNG-FOU, </a:t>
            </a:r>
            <a:endParaRPr lang="fr-FR" sz="2000" dirty="0"/>
          </a:p>
        </p:txBody>
      </p:sp>
      <p:pic>
        <p:nvPicPr>
          <p:cNvPr id="6145" name="Picture 1" descr="C:\Users\berge\Desktop\2013_04_02\IMG_0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5567" t="44232" b="5897"/>
          <a:stretch>
            <a:fillRect/>
          </a:stretch>
        </p:blipFill>
        <p:spPr bwMode="auto">
          <a:xfrm rot="5400000">
            <a:off x="190665" y="2288025"/>
            <a:ext cx="3650101" cy="3096344"/>
          </a:xfrm>
          <a:prstGeom prst="rect">
            <a:avLst/>
          </a:prstGeom>
          <a:noFill/>
        </p:spPr>
      </p:pic>
      <p:pic>
        <p:nvPicPr>
          <p:cNvPr id="6146" name="Picture 2" descr="C:\Users\berge\Desktop\2013_04_02\IMG_0006.jpg"/>
          <p:cNvPicPr>
            <a:picLocks noChangeAspect="1" noChangeArrowheads="1"/>
          </p:cNvPicPr>
          <p:nvPr/>
        </p:nvPicPr>
        <p:blipFill>
          <a:blip r:embed="rId3" cstate="print"/>
          <a:srcRect l="7980" t="45763" r="10622" b="5953"/>
          <a:stretch>
            <a:fillRect/>
          </a:stretch>
        </p:blipFill>
        <p:spPr bwMode="auto">
          <a:xfrm rot="5400000">
            <a:off x="4283966" y="1340769"/>
            <a:ext cx="3672410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b="1" i="1" dirty="0" smtClean="0"/>
              <a:t>Compter, </a:t>
            </a:r>
            <a:r>
              <a:rPr lang="fr-FR" sz="1800" b="1" i="1" dirty="0" err="1" smtClean="0"/>
              <a:t>assou</a:t>
            </a:r>
            <a:r>
              <a:rPr lang="fr-FR" sz="1800" b="1" i="1" dirty="0" smtClean="0"/>
              <a:t> </a:t>
            </a:r>
            <a:r>
              <a:rPr lang="fr-FR" sz="1800" b="1" i="1" dirty="0" err="1" smtClean="0"/>
              <a:t>can</a:t>
            </a:r>
            <a:r>
              <a:rPr lang="fr-FR" sz="1800" b="1" i="1" dirty="0" smtClean="0"/>
              <a:t>-</a:t>
            </a:r>
            <a:r>
              <a:rPr lang="fr-FR" sz="1800" b="1" i="1" dirty="0" err="1" smtClean="0"/>
              <a:t>nari</a:t>
            </a:r>
            <a:r>
              <a:rPr lang="fr-FR" sz="1800" b="1" i="1" dirty="0" smtClean="0"/>
              <a:t> le </a:t>
            </a:r>
            <a:r>
              <a:rPr lang="fr-FR" sz="1800" b="1" i="1" dirty="0" err="1" smtClean="0"/>
              <a:t>zott</a:t>
            </a:r>
            <a:r>
              <a:rPr lang="fr-FR" sz="1800" b="1" i="1" dirty="0" smtClean="0"/>
              <a:t>’ ou resté sans souper</a:t>
            </a: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err="1" smtClean="0"/>
              <a:t>M-Th</a:t>
            </a:r>
            <a:r>
              <a:rPr lang="fr-FR" sz="1800" dirty="0" smtClean="0"/>
              <a:t> JULIEN-LUNG-FOU, </a:t>
            </a:r>
            <a:endParaRPr lang="fr-FR" sz="1800" dirty="0"/>
          </a:p>
        </p:txBody>
      </p:sp>
      <p:pic>
        <p:nvPicPr>
          <p:cNvPr id="5121" name="Picture 1" descr="C:\Users\berge\Desktop\2013_04_02\IMG_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851" t="37225" r="25920" b="32546"/>
          <a:stretch>
            <a:fillRect/>
          </a:stretch>
        </p:blipFill>
        <p:spPr bwMode="auto">
          <a:xfrm rot="5400000">
            <a:off x="2135098" y="2094958"/>
            <a:ext cx="4009708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C:\Users\berge\Desktop\IMG.jpg"/>
          <p:cNvPicPr>
            <a:picLocks noGrp="1"/>
          </p:cNvPicPr>
          <p:nvPr>
            <p:ph idx="1"/>
          </p:nvPr>
        </p:nvPicPr>
        <p:blipFill>
          <a:blip r:embed="rId2" cstate="print"/>
          <a:srcRect l="48767" t="49181" b="9152"/>
          <a:stretch>
            <a:fillRect/>
          </a:stretch>
        </p:blipFill>
        <p:spPr bwMode="auto">
          <a:xfrm rot="10800000">
            <a:off x="251520" y="1052736"/>
            <a:ext cx="2448272" cy="4453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 descr="C:\Users\berge\Desktop\2013_04_19\IMG.jpg"/>
          <p:cNvPicPr/>
          <p:nvPr/>
        </p:nvPicPr>
        <p:blipFill>
          <a:blip r:embed="rId2" cstate="print"/>
          <a:srcRect l="68449" t="9371" r="6979" b="52302"/>
          <a:stretch>
            <a:fillRect/>
          </a:stretch>
        </p:blipFill>
        <p:spPr bwMode="auto">
          <a:xfrm rot="10800000">
            <a:off x="2771800" y="908719"/>
            <a:ext cx="250724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C:\Users\berge\Desktop\2013_04_19\IMG_0002.jpg"/>
          <p:cNvPicPr/>
          <p:nvPr/>
        </p:nvPicPr>
        <p:blipFill>
          <a:blip r:embed="rId3" cstate="print"/>
          <a:srcRect l="8205" t="6561" r="58551" b="47939"/>
          <a:stretch>
            <a:fillRect/>
          </a:stretch>
        </p:blipFill>
        <p:spPr bwMode="auto">
          <a:xfrm>
            <a:off x="5436096" y="908720"/>
            <a:ext cx="3312368" cy="4590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683568" y="260648"/>
            <a:ext cx="8280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Espérer partager le repas des autres, c’est prendre le risque de ne pas diner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C:\Users\berge\Desktop\2013_04_19\IMG_0002.jpg"/>
          <p:cNvPicPr>
            <a:picLocks noGrp="1"/>
          </p:cNvPicPr>
          <p:nvPr>
            <p:ph idx="1"/>
          </p:nvPr>
        </p:nvPicPr>
        <p:blipFill>
          <a:blip r:embed="rId3" cstate="print"/>
          <a:srcRect l="13206" t="50701" r="59176" b="6748"/>
          <a:stretch>
            <a:fillRect/>
          </a:stretch>
        </p:blipFill>
        <p:spPr bwMode="auto">
          <a:xfrm>
            <a:off x="755576" y="836712"/>
            <a:ext cx="280831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851920" y="764705"/>
            <a:ext cx="2736304" cy="49167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Oubliant de me préoccuper de nourriture »</a:t>
            </a:r>
          </a:p>
          <a:p>
            <a:pPr>
              <a:lnSpc>
                <a:spcPct val="250000"/>
              </a:lnSpc>
            </a:pP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La fourmi d’une moue dédaigneuse,</a:t>
            </a:r>
          </a:p>
          <a:p>
            <a:pPr>
              <a:lnSpc>
                <a:spcPct val="250000"/>
              </a:lnSpc>
            </a:pP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Releva le bas de sa robe et lui dit</a:t>
            </a:r>
          </a:p>
          <a:p>
            <a:pPr>
              <a:lnSpc>
                <a:spcPct val="250000"/>
              </a:lnSpc>
            </a:pP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« quand je travaillais dur</a:t>
            </a:r>
          </a:p>
          <a:p>
            <a:pPr>
              <a:lnSpc>
                <a:spcPct val="250000"/>
              </a:lnSpc>
            </a:pP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Tu </a:t>
            </a: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dansais</a:t>
            </a:r>
          </a:p>
          <a:p>
            <a:endParaRPr lang="fr-FR" sz="11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Mais que ne te moquerais-tu de moi</a:t>
            </a:r>
          </a:p>
          <a:p>
            <a:pPr>
              <a:lnSpc>
                <a:spcPct val="250000"/>
              </a:lnSpc>
            </a:pP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Si j’accédais à ta demande.</a:t>
            </a:r>
          </a:p>
          <a:p>
            <a:pPr>
              <a:lnSpc>
                <a:spcPct val="250000"/>
              </a:lnSpc>
            </a:pP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Ne dit-on pas qui dort dîne </a:t>
            </a: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?</a:t>
            </a:r>
            <a:endParaRPr lang="fr-FR" sz="11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Elle referma sa porte au nez de la cigale</a:t>
            </a:r>
          </a:p>
          <a:p>
            <a:pPr>
              <a:lnSpc>
                <a:spcPct val="250000"/>
              </a:lnSpc>
            </a:pP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Qui s’en alla l’air penaud</a:t>
            </a:r>
            <a:r>
              <a:rPr lang="fr-FR" sz="1100" b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250000"/>
              </a:lnSpc>
            </a:pPr>
            <a:endParaRPr lang="fr-FR" sz="11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200" i="1" dirty="0" smtClean="0"/>
              <a:t>La cigale et la fourmi </a:t>
            </a:r>
            <a:r>
              <a:rPr lang="fr-FR" sz="2200" dirty="0" smtClean="0"/>
              <a:t/>
            </a:r>
            <a:br>
              <a:rPr lang="fr-FR" sz="2200" dirty="0" smtClean="0"/>
            </a:br>
            <a:r>
              <a:rPr lang="fr-FR" sz="2200" dirty="0" smtClean="0"/>
              <a:t>Dessin de  GRANDVILLE (1803-1847)</a:t>
            </a:r>
            <a:endParaRPr lang="fr-FR" dirty="0"/>
          </a:p>
        </p:txBody>
      </p:sp>
      <p:pic>
        <p:nvPicPr>
          <p:cNvPr id="1026" name="Picture 2" descr="C:\Users\berge\Desktop\Documents\stageHDA 3\art fable illustrateurs\grandville\01-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3420" y="1600200"/>
            <a:ext cx="5497159" cy="45259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043608" y="6165304"/>
            <a:ext cx="2303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Edition  Fournier, 1838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Dessin de Gustave DORE(1832-1883)</a:t>
            </a:r>
            <a:endParaRPr lang="fr-FR" dirty="0"/>
          </a:p>
        </p:txBody>
      </p:sp>
      <p:pic>
        <p:nvPicPr>
          <p:cNvPr id="1026" name="Picture 2" descr="C:\Users\berge\Desktop\Documents\stageHDA 3\art fable illustrateurs\dore\01-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5688632" cy="540060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6732240" y="2996952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Ed Paris Hachette</a:t>
            </a:r>
          </a:p>
          <a:p>
            <a:r>
              <a:rPr lang="fr-FR" dirty="0" smtClean="0"/>
              <a:t>             1868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793507"/>
          </a:xfrm>
        </p:spPr>
        <p:txBody>
          <a:bodyPr/>
          <a:lstStyle/>
          <a:p>
            <a:r>
              <a:rPr lang="fr-FR" dirty="0" smtClean="0"/>
              <a:t>     </a:t>
            </a:r>
            <a:endParaRPr lang="fr-FR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385888" y="354013"/>
          <a:ext cx="6459537" cy="6046787"/>
        </p:xfrm>
        <a:graphic>
          <a:graphicData uri="http://schemas.openxmlformats.org/presentationml/2006/ole">
            <p:oleObj spid="_x0000_s25602" name="Document" r:id="rId3" imgW="6452871" imgH="6098431" progId="Word.Document.12">
              <p:embed/>
            </p:oleObj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95536" y="2780928"/>
            <a:ext cx="1833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M-Th</a:t>
            </a:r>
            <a:r>
              <a:rPr lang="fr-FR" dirty="0" smtClean="0"/>
              <a:t> JULLIEN-</a:t>
            </a:r>
          </a:p>
          <a:p>
            <a:r>
              <a:rPr lang="fr-FR" dirty="0" smtClean="0"/>
              <a:t>LUNG-FOU</a:t>
            </a:r>
          </a:p>
          <a:p>
            <a:r>
              <a:rPr lang="fr-FR" dirty="0" smtClean="0"/>
              <a:t>(1909-1981)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Willy </a:t>
            </a:r>
            <a:r>
              <a:rPr lang="fr-FR" sz="3200" dirty="0" err="1" smtClean="0"/>
              <a:t>Aractingi</a:t>
            </a:r>
            <a:r>
              <a:rPr lang="fr-FR" sz="3200" dirty="0" smtClean="0"/>
              <a:t> (1930-2003 )</a:t>
            </a:r>
            <a:endParaRPr lang="fr-FR" sz="3200" dirty="0"/>
          </a:p>
        </p:txBody>
      </p:sp>
      <p:pic>
        <p:nvPicPr>
          <p:cNvPr id="20482" name="Picture 2" descr="C:\Users\berge\Desktop\Documents\stageHDA 3\art fable illustrateurs\aractingi\01-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28800"/>
            <a:ext cx="5832648" cy="4644517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6948265" y="3645024"/>
            <a:ext cx="18722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Mise en images de toutes les</a:t>
            </a:r>
          </a:p>
          <a:p>
            <a:r>
              <a:rPr lang="fr-FR" dirty="0" smtClean="0"/>
              <a:t> fables  de La Fontaine entre</a:t>
            </a:r>
          </a:p>
          <a:p>
            <a:r>
              <a:rPr lang="fr-FR" dirty="0" smtClean="0"/>
              <a:t>1989  et 1995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308304" y="5877272"/>
            <a:ext cx="1487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Huile sur toile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800" b="1" dirty="0" smtClean="0"/>
              <a:t>Questionnaire</a:t>
            </a:r>
            <a:r>
              <a:rPr lang="fr-FR" sz="1800" dirty="0" smtClean="0"/>
              <a:t>:</a:t>
            </a:r>
          </a:p>
          <a:p>
            <a:pPr>
              <a:buNone/>
            </a:pPr>
            <a:r>
              <a:rPr lang="fr-FR" sz="1800" dirty="0" smtClean="0"/>
              <a:t>Quels artistes ont choisi une </a:t>
            </a:r>
            <a:r>
              <a:rPr lang="fr-FR" sz="1800" b="1" dirty="0" smtClean="0">
                <a:solidFill>
                  <a:srgbClr val="FF0000"/>
                </a:solidFill>
              </a:rPr>
              <a:t>représentation  naturaliste, animalière</a:t>
            </a:r>
            <a:r>
              <a:rPr lang="fr-FR" sz="1800" dirty="0" smtClean="0">
                <a:solidFill>
                  <a:srgbClr val="FF0000"/>
                </a:solidFill>
              </a:rPr>
              <a:t>  </a:t>
            </a:r>
            <a:r>
              <a:rPr lang="fr-FR" sz="1800" dirty="0" smtClean="0"/>
              <a:t>et ont dessiné des animaux ? </a:t>
            </a:r>
          </a:p>
          <a:p>
            <a:pPr>
              <a:buNone/>
            </a:pPr>
            <a:r>
              <a:rPr lang="fr-FR" sz="1800" dirty="0" smtClean="0"/>
              <a:t>Lequel a fait le choix d’une représentation </a:t>
            </a:r>
            <a:r>
              <a:rPr lang="fr-FR" sz="1800" b="1" dirty="0" smtClean="0">
                <a:solidFill>
                  <a:srgbClr val="FF0000"/>
                </a:solidFill>
              </a:rPr>
              <a:t>anthropomorphique </a:t>
            </a:r>
            <a:r>
              <a:rPr lang="fr-FR" sz="1800" dirty="0" smtClean="0"/>
              <a:t>et dessiné des humains en lieu et place de la cigale et de la fourmi?</a:t>
            </a:r>
          </a:p>
          <a:p>
            <a:pPr>
              <a:buNone/>
            </a:pPr>
            <a:r>
              <a:rPr lang="fr-FR" sz="1800" dirty="0" smtClean="0"/>
              <a:t>Pouvez-vous  justifier ces choix?</a:t>
            </a:r>
          </a:p>
          <a:p>
            <a:pPr>
              <a:buNone/>
            </a:pPr>
            <a:r>
              <a:rPr lang="fr-FR" sz="1800" dirty="0" smtClean="0"/>
              <a:t> </a:t>
            </a:r>
          </a:p>
          <a:p>
            <a:pPr>
              <a:buNone/>
            </a:pPr>
            <a:r>
              <a:rPr lang="fr-FR" sz="1800" b="1" dirty="0" smtClean="0">
                <a:solidFill>
                  <a:srgbClr val="FF0000"/>
                </a:solidFill>
              </a:rPr>
              <a:t>Etude détaillée de chaque « mise en images » de la fable</a:t>
            </a:r>
            <a:r>
              <a:rPr lang="fr-FR" sz="1800" dirty="0" smtClean="0">
                <a:solidFill>
                  <a:srgbClr val="FF0000"/>
                </a:solidFill>
              </a:rPr>
              <a:t> : </a:t>
            </a:r>
            <a:r>
              <a:rPr lang="fr-FR" sz="1800" b="1" dirty="0" smtClean="0">
                <a:solidFill>
                  <a:srgbClr val="FF0000"/>
                </a:solidFill>
              </a:rPr>
              <a:t>description  puis </a:t>
            </a:r>
            <a:endParaRPr lang="fr-FR" sz="1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fr-FR" sz="1800" b="1" dirty="0" smtClean="0">
                <a:solidFill>
                  <a:srgbClr val="FF0000"/>
                </a:solidFill>
              </a:rPr>
              <a:t>interprétation ( croisements,</a:t>
            </a:r>
            <a:r>
              <a:rPr lang="fr-FR" sz="1800" dirty="0" smtClean="0">
                <a:solidFill>
                  <a:srgbClr val="FF0000"/>
                </a:solidFill>
              </a:rPr>
              <a:t> </a:t>
            </a:r>
            <a:r>
              <a:rPr lang="fr-FR" sz="1800" b="1" dirty="0" smtClean="0">
                <a:solidFill>
                  <a:srgbClr val="FF0000"/>
                </a:solidFill>
              </a:rPr>
              <a:t>éloignements, rencontre de l’imaginaire du dessinateur avec celui du fabuliste )</a:t>
            </a:r>
          </a:p>
          <a:p>
            <a:pPr>
              <a:buNone/>
            </a:pPr>
            <a:r>
              <a:rPr lang="fr-FR" sz="1800" b="1" dirty="0" smtClean="0">
                <a:solidFill>
                  <a:srgbClr val="FF0000"/>
                </a:solidFill>
              </a:rPr>
              <a:t>QUELLES TRANSFORMATIONS L’IMAGINAIRE DE L’ARSTISTE ENTRAINE-T-IL?</a:t>
            </a:r>
            <a:endParaRPr lang="fr-FR" sz="18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500" dirty="0" smtClean="0"/>
              <a:t> </a:t>
            </a:r>
            <a:r>
              <a:rPr lang="fr-FR" sz="1500" dirty="0" err="1" smtClean="0"/>
              <a:t>M-Th</a:t>
            </a:r>
            <a:r>
              <a:rPr lang="fr-FR" sz="1500" dirty="0" smtClean="0"/>
              <a:t> J-L-F est une artiste martiniquaise. Qu’est-ce qui dans son dessin</a:t>
            </a:r>
            <a:r>
              <a:rPr lang="fr-FR" sz="1500" b="1" dirty="0" smtClean="0"/>
              <a:t>  </a:t>
            </a:r>
            <a:r>
              <a:rPr lang="fr-FR" sz="1500" b="1" dirty="0" smtClean="0">
                <a:solidFill>
                  <a:srgbClr val="FF0000"/>
                </a:solidFill>
              </a:rPr>
              <a:t>est</a:t>
            </a:r>
            <a:r>
              <a:rPr lang="fr-FR" sz="1500" b="1" dirty="0" smtClean="0"/>
              <a:t> </a:t>
            </a:r>
            <a:r>
              <a:rPr lang="fr-FR" sz="1500" b="1" dirty="0" smtClean="0">
                <a:solidFill>
                  <a:srgbClr val="FF0000"/>
                </a:solidFill>
              </a:rPr>
              <a:t>l’expression d’un imaginaire antillais, créole ?</a:t>
            </a:r>
            <a:endParaRPr lang="fr-FR" sz="15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fr-FR" sz="1500" b="1" dirty="0" smtClean="0">
                <a:solidFill>
                  <a:srgbClr val="FF0000"/>
                </a:solidFill>
              </a:rPr>
              <a:t>SON DESSIN EST DONC EN RAPPORT AVEC LA SOCIETE DANS LAQUELLE ELLE VIT, L’ŒUVRE D’ART TISSE DES LIENS AVEC LA SOCIETE ET LA CULTURE QUI L’ONT PRODUITE </a:t>
            </a:r>
            <a:r>
              <a:rPr lang="fr-FR" sz="1600" b="1" dirty="0" smtClean="0">
                <a:solidFill>
                  <a:srgbClr val="FF0000"/>
                </a:solidFill>
              </a:rPr>
              <a:t>Un imaginaire qui se nourrit de</a:t>
            </a:r>
            <a:r>
              <a:rPr lang="fr-FR" sz="1600" b="1" dirty="0" smtClean="0"/>
              <a:t> </a:t>
            </a:r>
            <a:r>
              <a:rPr lang="fr-FR" sz="1600" b="1" dirty="0" smtClean="0">
                <a:solidFill>
                  <a:srgbClr val="FF0000"/>
                </a:solidFill>
              </a:rPr>
              <a:t>la société et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</a:rPr>
              <a:t>de la culture de l’artiste et de son genre (une femme artiste  éprouvant de la sympathie pour une cigale artiste ?)</a:t>
            </a:r>
            <a:endParaRPr lang="fr-FR" sz="15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r>
              <a:rPr lang="fr-FR" sz="2000" dirty="0" smtClean="0"/>
              <a:t>Comment pouvons-nous expliquer les choix des artistes? Quelles significations en découlent ?</a:t>
            </a:r>
            <a:r>
              <a:rPr lang="fr-FR" sz="2000" dirty="0" smtClean="0">
                <a:solidFill>
                  <a:srgbClr val="FF0000"/>
                </a:solidFill>
              </a:rPr>
              <a:t>(</a:t>
            </a:r>
            <a:r>
              <a:rPr lang="fr-FR" sz="2000" b="1" dirty="0" smtClean="0">
                <a:solidFill>
                  <a:srgbClr val="FF0000"/>
                </a:solidFill>
              </a:rPr>
              <a:t>volonté d’illustrer donc fidélité au texte de La Fontaine, universalité de la fable transposition à l’univers de l’artiste, derrière les animaux satire humaine voire  sociale, parti pris iconographique dépendant de l’interprétation du texte par l’illustrateur, confirme ou infirme le texte)</a:t>
            </a:r>
            <a:endParaRPr lang="fr-FR" sz="2000" b="1" dirty="0" smtClean="0"/>
          </a:p>
          <a:p>
            <a:r>
              <a:rPr lang="fr-FR" sz="2200" dirty="0" smtClean="0"/>
              <a:t>L’œuvre de ARACTINGI en quoi diffère-t-elle des autres? </a:t>
            </a:r>
            <a:r>
              <a:rPr lang="fr-FR" sz="2200" dirty="0" smtClean="0">
                <a:solidFill>
                  <a:srgbClr val="FF0000"/>
                </a:solidFill>
              </a:rPr>
              <a:t>(en </a:t>
            </a:r>
            <a:r>
              <a:rPr lang="fr-FR" sz="2200" b="1" dirty="0" smtClean="0">
                <a:solidFill>
                  <a:srgbClr val="FF0000"/>
                </a:solidFill>
              </a:rPr>
              <a:t>couleurs, tableau « huile sur toile », la scène représentée ne restitue en rien le texte de La Fontaine) </a:t>
            </a:r>
            <a:r>
              <a:rPr lang="fr-FR" sz="2200" dirty="0" smtClean="0"/>
              <a:t>L’imaginaire du peintre a pris le dessus, la fable est  prétexte pour une INSPIRATION , non une ILLUSTRATION .</a:t>
            </a:r>
            <a:r>
              <a:rPr lang="fr-FR" sz="2200" b="1" dirty="0" smtClean="0">
                <a:solidFill>
                  <a:srgbClr val="FF0000"/>
                </a:solidFill>
              </a:rPr>
              <a:t>Davantage donc une œuvre d’inspiration que d’illustration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260350"/>
          <a:ext cx="8229600" cy="5862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Artistes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GRANVILLE</a:t>
                      </a:r>
                      <a:r>
                        <a:rPr lang="fr-FR" baseline="0" dirty="0" smtClean="0"/>
                        <a:t>  1838 </a:t>
                      </a:r>
                      <a:r>
                        <a:rPr lang="fr-FR" i="1" baseline="0" dirty="0" smtClean="0"/>
                        <a:t>Dessin</a:t>
                      </a:r>
                      <a:endParaRPr lang="fr-FR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DORE  1868</a:t>
                      </a:r>
                    </a:p>
                    <a:p>
                      <a:r>
                        <a:rPr lang="fr-FR" i="1" dirty="0" smtClean="0"/>
                        <a:t>Dessin</a:t>
                      </a:r>
                      <a:endParaRPr lang="fr-FR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JULIEN-LUNG-FOU</a:t>
                      </a:r>
                    </a:p>
                    <a:p>
                      <a:r>
                        <a:rPr lang="fr-FR" dirty="0" smtClean="0"/>
                        <a:t>1973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i="1" baseline="0" dirty="0" smtClean="0"/>
                        <a:t> Dessin</a:t>
                      </a:r>
                      <a:endParaRPr lang="fr-FR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ARACTINGI</a:t>
                      </a:r>
                    </a:p>
                    <a:p>
                      <a:r>
                        <a:rPr lang="fr-FR" dirty="0" smtClean="0"/>
                        <a:t>1989-1995 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i="1" baseline="0" dirty="0" smtClean="0"/>
                        <a:t>Huile sur toile</a:t>
                      </a:r>
                      <a:endParaRPr lang="fr-FR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Choix naturaliste</a:t>
                      </a:r>
                      <a:r>
                        <a:rPr lang="fr-FR" smtClean="0"/>
                        <a:t>, animalier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Choix</a:t>
                      </a:r>
                    </a:p>
                    <a:p>
                      <a:r>
                        <a:rPr lang="fr-FR" dirty="0" err="1" smtClean="0"/>
                        <a:t>a</a:t>
                      </a:r>
                      <a:r>
                        <a:rPr lang="fr-FR" smtClean="0"/>
                        <a:t>nthropomor</a:t>
                      </a:r>
                      <a:r>
                        <a:rPr lang="fr-FR" dirty="0" smtClean="0"/>
                        <a:t>-</a:t>
                      </a:r>
                    </a:p>
                    <a:p>
                      <a:r>
                        <a:rPr lang="fr-FR" dirty="0" err="1" smtClean="0"/>
                        <a:t>phique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Description</a:t>
                      </a:r>
                    </a:p>
                    <a:p>
                      <a:r>
                        <a:rPr lang="fr-FR" dirty="0" smtClean="0"/>
                        <a:t>(Dénotation)</a:t>
                      </a:r>
                    </a:p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mtClean="0"/>
                        <a:t>Interprétation</a:t>
                      </a:r>
                      <a:endParaRPr lang="fr-FR" dirty="0" smtClean="0"/>
                    </a:p>
                    <a:p>
                      <a:r>
                        <a:rPr lang="fr-FR" dirty="0" smtClean="0"/>
                        <a:t>(Connotation)</a:t>
                      </a:r>
                    </a:p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Illustration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Inspiration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</Words>
  <Application>Microsoft Office PowerPoint</Application>
  <PresentationFormat>Affichage à l'écran (4:3)</PresentationFormat>
  <Paragraphs>109</Paragraphs>
  <Slides>17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9" baseType="lpstr">
      <vt:lpstr>Thème Office</vt:lpstr>
      <vt:lpstr>Document</vt:lpstr>
      <vt:lpstr>HISTOIRE DES ARTS</vt:lpstr>
      <vt:lpstr>Diapositive 2</vt:lpstr>
      <vt:lpstr>Diapositive 3</vt:lpstr>
      <vt:lpstr>Corpus</vt:lpstr>
      <vt:lpstr>ACQUIS ATTENDUS</vt:lpstr>
      <vt:lpstr>La cigale et la fourmi, Jean de La Fontaine, Livre  I </vt:lpstr>
      <vt:lpstr>Compter, assou can-nari le zott’ ou resté sans souper  M-Th JULIEN-LUNG-FOU, </vt:lpstr>
      <vt:lpstr>Compter, assou can-nari le zott’ ou resté sans souper  M-Th JULIEN-LUNG-FOU, </vt:lpstr>
      <vt:lpstr>Diapositive 9</vt:lpstr>
      <vt:lpstr>Diapositive 10</vt:lpstr>
      <vt:lpstr>La cigale et la fourmi  Dessin de  GRANDVILLE (1803-1847)</vt:lpstr>
      <vt:lpstr>Dessin de Gustave DORE(1832-1883)</vt:lpstr>
      <vt:lpstr>Diapositive 13</vt:lpstr>
      <vt:lpstr>Willy Aractingi (1930-2003 )</vt:lpstr>
      <vt:lpstr>Diapositive 15</vt:lpstr>
      <vt:lpstr>Diapositive 16</vt:lpstr>
      <vt:lpstr>Diapositive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HISTOIRE DES ARTS</dc:title>
  <dc:creator>Guy FLANDRINA</dc:creator>
  <cp:lastModifiedBy>berge</cp:lastModifiedBy>
  <cp:revision>113</cp:revision>
  <dcterms:created xsi:type="dcterms:W3CDTF">2013-03-23T15:07:15Z</dcterms:created>
  <dcterms:modified xsi:type="dcterms:W3CDTF">2013-04-26T10:10:39Z</dcterms:modified>
</cp:coreProperties>
</file>