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64" r:id="rId3"/>
    <p:sldId id="258" r:id="rId4"/>
    <p:sldId id="259" r:id="rId5"/>
    <p:sldId id="260" r:id="rId6"/>
    <p:sldId id="261" r:id="rId7"/>
    <p:sldId id="262" r:id="rId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8914" autoAdjust="0"/>
  </p:normalViewPr>
  <p:slideViewPr>
    <p:cSldViewPr snapToGrid="0">
      <p:cViewPr varScale="1">
        <p:scale>
          <a:sx n="79" d="100"/>
          <a:sy n="79" d="100"/>
        </p:scale>
        <p:origin x="-1794"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2B98CDB-5A52-44B0-9D7B-C668A170ED89}" type="datetimeFigureOut">
              <a:rPr lang="fr-FR" smtClean="0"/>
              <a:t>20/03/2019</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7A730D9-5437-4108-9AB5-370B080AB6AA}" type="slidenum">
              <a:rPr lang="fr-FR" smtClean="0"/>
              <a:t>‹N°›</a:t>
            </a:fld>
            <a:endParaRPr lang="fr-FR"/>
          </a:p>
        </p:txBody>
      </p:sp>
    </p:spTree>
    <p:extLst>
      <p:ext uri="{BB962C8B-B14F-4D97-AF65-F5344CB8AC3E}">
        <p14:creationId xmlns:p14="http://schemas.microsoft.com/office/powerpoint/2010/main" val="125523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Des</a:t>
            </a:r>
            <a:r>
              <a:rPr lang="fr-FR" baseline="0" dirty="0" smtClean="0"/>
              <a:t> équipes ont rédigé quelques exemples de </a:t>
            </a:r>
            <a:r>
              <a:rPr lang="fr-FR" baseline="0" dirty="0" err="1" smtClean="0"/>
              <a:t>co</a:t>
            </a:r>
            <a:r>
              <a:rPr lang="fr-FR" baseline="0" dirty="0" smtClean="0"/>
              <a:t>-intervention.</a:t>
            </a:r>
          </a:p>
          <a:p>
            <a:endParaRPr lang="fr-FR" dirty="0" smtClean="0"/>
          </a:p>
          <a:p>
            <a:r>
              <a:rPr lang="fr-FR" dirty="0" smtClean="0"/>
              <a:t>Pour chacun des exemples, vous allez accéder à une fiche</a:t>
            </a:r>
            <a:r>
              <a:rPr lang="fr-FR" baseline="0" dirty="0" smtClean="0"/>
              <a:t> de présentation directement accessible à l’écran puis aux fichiers de mise en œuvre téléchargeables</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D7A730D9-5437-4108-9AB5-370B080AB6AA}" type="slidenum">
              <a:rPr lang="fr-FR" smtClean="0"/>
              <a:t>1</a:t>
            </a:fld>
            <a:endParaRPr lang="fr-FR"/>
          </a:p>
        </p:txBody>
      </p:sp>
    </p:spTree>
    <p:extLst>
      <p:ext uri="{BB962C8B-B14F-4D97-AF65-F5344CB8AC3E}">
        <p14:creationId xmlns:p14="http://schemas.microsoft.com/office/powerpoint/2010/main" val="25797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concevoir cette séance,</a:t>
            </a:r>
            <a:r>
              <a:rPr lang="fr-FR" baseline="0" dirty="0" smtClean="0"/>
              <a:t> </a:t>
            </a:r>
          </a:p>
          <a:p>
            <a:r>
              <a:rPr lang="fr-FR" sz="1200" dirty="0" smtClean="0"/>
              <a:t>[1]  Les enseignants ont pris connaissance, en amont, du référentiel ou programme de l’autre enseignement puis ils ont échangé pour trouver une ou des situations professionnelles dans le cadre d’un contexte professionnel</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[2] Ils se sont</a:t>
            </a:r>
            <a:r>
              <a:rPr lang="fr-FR" sz="1200" baseline="0" dirty="0" smtClean="0"/>
              <a:t> assurés que </a:t>
            </a:r>
            <a:r>
              <a:rPr lang="fr-FR" sz="1200" dirty="0" smtClean="0"/>
              <a:t>La séquence s’adapte à l’organisation de l’établissement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[3] Puis ils ont travaillé la place de cette séance dans leur progression disciplinaire.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Ces éléments apparaissent explicitement</a:t>
            </a:r>
            <a:r>
              <a:rPr lang="fr-FR" sz="1200" baseline="0" dirty="0" smtClean="0"/>
              <a:t> dans la fiche de présentation</a:t>
            </a:r>
            <a:endParaRPr lang="fr-FR" sz="1200" dirty="0" smtClean="0"/>
          </a:p>
          <a:p>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fld id="{D7A730D9-5437-4108-9AB5-370B080AB6AA}" type="slidenum">
              <a:rPr lang="fr-FR" smtClean="0"/>
              <a:t>2</a:t>
            </a:fld>
            <a:endParaRPr lang="fr-FR"/>
          </a:p>
        </p:txBody>
      </p:sp>
    </p:spTree>
    <p:extLst>
      <p:ext uri="{BB962C8B-B14F-4D97-AF65-F5344CB8AC3E}">
        <p14:creationId xmlns:p14="http://schemas.microsoft.com/office/powerpoint/2010/main" val="287147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chacune des séance, une fiche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[1] </a:t>
            </a:r>
            <a:r>
              <a:rPr lang="fr-FR" sz="1200" dirty="0" smtClean="0"/>
              <a:t>précise la situation professionnelle si nécessaire.</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[3] </a:t>
            </a:r>
            <a:r>
              <a:rPr lang="fr-FR" sz="1200" dirty="0" smtClean="0"/>
              <a:t>Les objectifs de séance sont formulés pour les deux enseignements.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[5] </a:t>
            </a:r>
            <a:r>
              <a:rPr lang="fr-FR" sz="1200" dirty="0" smtClean="0"/>
              <a:t>La séance se décline en étapes. Les objectifs disciplinaires peuvent être précisés (EG et/ou EP).</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[7] </a:t>
            </a:r>
            <a:r>
              <a:rPr lang="fr-FR" sz="1200" dirty="0" smtClean="0"/>
              <a:t>Les activités proposées aux élèves sont décrites ainsi que l’organisation de la classe.</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[9] </a:t>
            </a:r>
            <a:r>
              <a:rPr lang="fr-FR" sz="1200" dirty="0" smtClean="0"/>
              <a:t>A chaque étape, on identifie l’enseignant qui intervient principalement et </a:t>
            </a:r>
            <a:r>
              <a:rPr lang="fr-FR" dirty="0" smtClean="0"/>
              <a:t>[11] </a:t>
            </a:r>
            <a:r>
              <a:rPr lang="fr-FR" sz="1200" dirty="0" smtClean="0"/>
              <a:t>ce que fait l’autre</a:t>
            </a:r>
            <a:endParaRPr lang="fr-FR" dirty="0" smtClean="0"/>
          </a:p>
        </p:txBody>
      </p:sp>
      <p:sp>
        <p:nvSpPr>
          <p:cNvPr id="4" name="Espace réservé du numéro de diapositive 3"/>
          <p:cNvSpPr>
            <a:spLocks noGrp="1"/>
          </p:cNvSpPr>
          <p:nvPr>
            <p:ph type="sldNum" sz="quarter" idx="10"/>
          </p:nvPr>
        </p:nvSpPr>
        <p:spPr/>
        <p:txBody>
          <a:bodyPr/>
          <a:lstStyle/>
          <a:p>
            <a:fld id="{D7A730D9-5437-4108-9AB5-370B080AB6AA}" type="slidenum">
              <a:rPr lang="fr-FR" smtClean="0"/>
              <a:t>3</a:t>
            </a:fld>
            <a:endParaRPr lang="fr-FR"/>
          </a:p>
        </p:txBody>
      </p:sp>
    </p:spTree>
    <p:extLst>
      <p:ext uri="{BB962C8B-B14F-4D97-AF65-F5344CB8AC3E}">
        <p14:creationId xmlns:p14="http://schemas.microsoft.com/office/powerpoint/2010/main" val="1047238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Au fil des séances, les auteurs développent et explicitent les compétences du programme et du référentiel.</a:t>
            </a:r>
          </a:p>
          <a:p>
            <a:endParaRPr lang="fr-FR" dirty="0"/>
          </a:p>
        </p:txBody>
      </p:sp>
      <p:sp>
        <p:nvSpPr>
          <p:cNvPr id="4" name="Espace réservé du numéro de diapositive 3"/>
          <p:cNvSpPr>
            <a:spLocks noGrp="1"/>
          </p:cNvSpPr>
          <p:nvPr>
            <p:ph type="sldNum" sz="quarter" idx="10"/>
          </p:nvPr>
        </p:nvSpPr>
        <p:spPr/>
        <p:txBody>
          <a:bodyPr/>
          <a:lstStyle/>
          <a:p>
            <a:fld id="{D7A730D9-5437-4108-9AB5-370B080AB6AA}" type="slidenum">
              <a:rPr lang="fr-FR" smtClean="0"/>
              <a:t>4</a:t>
            </a:fld>
            <a:endParaRPr lang="fr-FR"/>
          </a:p>
        </p:txBody>
      </p:sp>
    </p:spTree>
    <p:extLst>
      <p:ext uri="{BB962C8B-B14F-4D97-AF65-F5344CB8AC3E}">
        <p14:creationId xmlns:p14="http://schemas.microsoft.com/office/powerpoint/2010/main" val="2819941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7A730D9-5437-4108-9AB5-370B080AB6AA}" type="slidenum">
              <a:rPr lang="fr-FR" smtClean="0"/>
              <a:t>5</a:t>
            </a:fld>
            <a:endParaRPr lang="fr-FR"/>
          </a:p>
        </p:txBody>
      </p:sp>
    </p:spTree>
    <p:extLst>
      <p:ext uri="{BB962C8B-B14F-4D97-AF65-F5344CB8AC3E}">
        <p14:creationId xmlns:p14="http://schemas.microsoft.com/office/powerpoint/2010/main" val="24327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Et détaillent les séances en lien en dehors de la </a:t>
            </a:r>
            <a:r>
              <a:rPr lang="fr-FR" dirty="0" err="1" smtClean="0"/>
              <a:t>co</a:t>
            </a:r>
            <a:r>
              <a:rPr lang="fr-FR" smtClean="0"/>
              <a:t>-intervention.</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D7A730D9-5437-4108-9AB5-370B080AB6AA}" type="slidenum">
              <a:rPr lang="fr-FR" smtClean="0"/>
              <a:t>6</a:t>
            </a:fld>
            <a:endParaRPr lang="fr-FR"/>
          </a:p>
        </p:txBody>
      </p:sp>
    </p:spTree>
    <p:extLst>
      <p:ext uri="{BB962C8B-B14F-4D97-AF65-F5344CB8AC3E}">
        <p14:creationId xmlns:p14="http://schemas.microsoft.com/office/powerpoint/2010/main" val="654728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3043AC30-39E1-42C5-9DCB-85E3B89CBBED}" type="datetimeFigureOut">
              <a:rPr lang="fr-FR" smtClean="0"/>
              <a:t>20/03/2019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3753379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043AC30-39E1-42C5-9DCB-85E3B89CBBED}" type="datetimeFigureOut">
              <a:rPr lang="fr-FR" smtClean="0"/>
              <a:t>20/03/2019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1196915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3043AC30-39E1-42C5-9DCB-85E3B89CBBED}" type="datetimeFigureOut">
              <a:rPr lang="fr-FR" smtClean="0"/>
              <a:t>20/03/2019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412715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043AC30-39E1-42C5-9DCB-85E3B89CBBED}" type="datetimeFigureOut">
              <a:rPr lang="fr-FR" smtClean="0"/>
              <a:t>20/03/2019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887443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043AC30-39E1-42C5-9DCB-85E3B89CBBED}" type="datetimeFigureOut">
              <a:rPr lang="fr-FR" smtClean="0"/>
              <a:t>20/03/2019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1124181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3043AC30-39E1-42C5-9DCB-85E3B89CBBED}" type="datetimeFigureOut">
              <a:rPr lang="fr-FR" smtClean="0"/>
              <a:t>20/03/2019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1139718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043AC30-39E1-42C5-9DCB-85E3B89CBBED}" type="datetimeFigureOut">
              <a:rPr lang="fr-FR" smtClean="0"/>
              <a:t>20/03/2019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31842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3043AC30-39E1-42C5-9DCB-85E3B89CBBED}" type="datetimeFigureOut">
              <a:rPr lang="fr-FR" smtClean="0"/>
              <a:t>20/03/2019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4070225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3043AC30-39E1-42C5-9DCB-85E3B89CBBED}" type="datetimeFigureOut">
              <a:rPr lang="fr-FR" smtClean="0"/>
              <a:t>20/03/2019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2447693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043AC30-39E1-42C5-9DCB-85E3B89CBBED}" type="datetimeFigureOut">
              <a:rPr lang="fr-FR" smtClean="0"/>
              <a:t>20/03/2019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607468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043AC30-39E1-42C5-9DCB-85E3B89CBBED}" type="datetimeFigureOut">
              <a:rPr lang="fr-FR" smtClean="0"/>
              <a:t>20/03/2019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EFBAC3-601C-4225-B816-EFDE14DF7457}" type="slidenum">
              <a:rPr lang="fr-FR" smtClean="0"/>
              <a:t>‹N°›</a:t>
            </a:fld>
            <a:endParaRPr lang="fr-FR"/>
          </a:p>
        </p:txBody>
      </p:sp>
    </p:spTree>
    <p:extLst>
      <p:ext uri="{BB962C8B-B14F-4D97-AF65-F5344CB8AC3E}">
        <p14:creationId xmlns:p14="http://schemas.microsoft.com/office/powerpoint/2010/main" val="355911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1FC8907D-B208-DC44-82F5-2940ECA1C9FA}" type="slidenum">
              <a:rPr lang="fr-FR" smtClean="0"/>
              <a:pPr/>
              <a:t>‹N°›</a:t>
            </a:fld>
            <a:endParaRPr lang="fr-FR" dirty="0"/>
          </a:p>
        </p:txBody>
      </p:sp>
      <p:sp>
        <p:nvSpPr>
          <p:cNvPr id="2" name="Titre 1"/>
          <p:cNvSpPr>
            <a:spLocks noGrp="1"/>
          </p:cNvSpPr>
          <p:nvPr>
            <p:ph type="ctrTitle" hasCustomPrompt="1"/>
          </p:nvPr>
        </p:nvSpPr>
        <p:spPr>
          <a:xfrm>
            <a:off x="4120793" y="2238108"/>
            <a:ext cx="7769311"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3" name="Sous-titre 2"/>
          <p:cNvSpPr>
            <a:spLocks noGrp="1"/>
          </p:cNvSpPr>
          <p:nvPr>
            <p:ph type="subTitle" idx="1" hasCustomPrompt="1"/>
          </p:nvPr>
        </p:nvSpPr>
        <p:spPr>
          <a:xfrm>
            <a:off x="4120793" y="3716043"/>
            <a:ext cx="7769311" cy="1387175"/>
          </a:xfrm>
        </p:spPr>
        <p:txBody>
          <a:bodyPr>
            <a:normAutofit/>
          </a:bodyPr>
          <a:lstStyle>
            <a:lvl1pPr marL="0" indent="0" algn="l">
              <a:buNone/>
              <a:defRPr sz="2800" b="0" i="0">
                <a:solidFill>
                  <a:schemeClr val="bg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10" name="Grouper 9"/>
          <p:cNvGrpSpPr/>
          <p:nvPr userDrawn="1"/>
        </p:nvGrpSpPr>
        <p:grpSpPr>
          <a:xfrm>
            <a:off x="4245751" y="2238108"/>
            <a:ext cx="700708" cy="171686"/>
            <a:chOff x="5391302" y="1426464"/>
            <a:chExt cx="604579" cy="197510"/>
          </a:xfrm>
          <a:solidFill>
            <a:schemeClr val="bg1"/>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grpSp>
      <p:pic>
        <p:nvPicPr>
          <p:cNvPr id="7" name="Image 6">
            <a:extLst>
              <a:ext uri="{FF2B5EF4-FFF2-40B4-BE49-F238E27FC236}">
                <a16:creationId xmlns="" xmlns:a16="http://schemas.microsoft.com/office/drawing/2014/main" id="{F700D3E5-2C83-1F4B-9DF8-EE71BCF9957E}"/>
              </a:ext>
            </a:extLst>
          </p:cNvPr>
          <p:cNvPicPr>
            <a:picLocks noChangeAspect="1"/>
          </p:cNvPicPr>
          <p:nvPr userDrawn="1"/>
        </p:nvPicPr>
        <p:blipFill>
          <a:blip r:embed="rId2"/>
          <a:stretch>
            <a:fillRect/>
          </a:stretch>
        </p:blipFill>
        <p:spPr>
          <a:xfrm>
            <a:off x="18334" y="4095"/>
            <a:ext cx="12174935" cy="6853905"/>
          </a:xfrm>
          <a:prstGeom prst="rect">
            <a:avLst/>
          </a:prstGeom>
        </p:spPr>
      </p:pic>
      <p:pic>
        <p:nvPicPr>
          <p:cNvPr id="5" name="Image 4" descr="transformer_gris.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9013" y="556415"/>
            <a:ext cx="2251628" cy="612000"/>
          </a:xfrm>
          <a:prstGeom prst="rect">
            <a:avLst/>
          </a:prstGeom>
        </p:spPr>
      </p:pic>
    </p:spTree>
    <p:extLst>
      <p:ext uri="{BB962C8B-B14F-4D97-AF65-F5344CB8AC3E}">
        <p14:creationId xmlns:p14="http://schemas.microsoft.com/office/powerpoint/2010/main" val="992918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1FC8907D-B208-DC44-82F5-2940ECA1C9FA}" type="slidenum">
              <a:rPr lang="fr-FR" smtClean="0"/>
              <a:pPr/>
              <a:t>‹N°›</a:t>
            </a:fld>
            <a:endParaRPr lang="fr-FR" dirty="0"/>
          </a:p>
        </p:txBody>
      </p:sp>
      <p:sp>
        <p:nvSpPr>
          <p:cNvPr id="5" name="Titre 1"/>
          <p:cNvSpPr>
            <a:spLocks noGrp="1"/>
          </p:cNvSpPr>
          <p:nvPr>
            <p:ph type="ctrTitle" hasCustomPrompt="1"/>
          </p:nvPr>
        </p:nvSpPr>
        <p:spPr>
          <a:xfrm>
            <a:off x="4120793" y="2238108"/>
            <a:ext cx="7769311"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4120793" y="3716043"/>
            <a:ext cx="7769311"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4245751" y="2238108"/>
            <a:ext cx="700708" cy="171686"/>
            <a:chOff x="5391302" y="1426464"/>
            <a:chExt cx="604579" cy="197510"/>
          </a:xfrm>
          <a:solidFill>
            <a:schemeClr val="bg1"/>
          </a:solidFill>
        </p:grpSpPr>
        <p:sp>
          <p:nvSpPr>
            <p:cNvPr id="8" name="Rectangle 7"/>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9" name="Rectangle 8"/>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grpSp>
      <p:pic>
        <p:nvPicPr>
          <p:cNvPr id="10" name="Image 9">
            <a:extLst>
              <a:ext uri="{FF2B5EF4-FFF2-40B4-BE49-F238E27FC236}">
                <a16:creationId xmlns="" xmlns:a16="http://schemas.microsoft.com/office/drawing/2014/main" id="{4F6C58C5-3CD1-DC40-904B-C6FFC13F3EDB}"/>
              </a:ext>
            </a:extLst>
          </p:cNvPr>
          <p:cNvPicPr>
            <a:picLocks noChangeAspect="1"/>
          </p:cNvPicPr>
          <p:nvPr userDrawn="1"/>
        </p:nvPicPr>
        <p:blipFill>
          <a:blip r:embed="rId2"/>
          <a:stretch>
            <a:fillRect/>
          </a:stretch>
        </p:blipFill>
        <p:spPr>
          <a:xfrm>
            <a:off x="5426" y="8248"/>
            <a:ext cx="12206748" cy="6847687"/>
          </a:xfrm>
          <a:prstGeom prst="rect">
            <a:avLst/>
          </a:prstGeom>
        </p:spPr>
      </p:pic>
      <p:pic>
        <p:nvPicPr>
          <p:cNvPr id="2" name="Image 1" descr="transformer_grisocre.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2761" y="559963"/>
            <a:ext cx="2251625" cy="612000"/>
          </a:xfrm>
          <a:prstGeom prst="rect">
            <a:avLst/>
          </a:prstGeom>
        </p:spPr>
      </p:pic>
    </p:spTree>
    <p:extLst>
      <p:ext uri="{BB962C8B-B14F-4D97-AF65-F5344CB8AC3E}">
        <p14:creationId xmlns:p14="http://schemas.microsoft.com/office/powerpoint/2010/main" val="1249502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ge de fin - Contact">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title" hasCustomPrompt="1"/>
          </p:nvPr>
        </p:nvSpPr>
        <p:spPr>
          <a:xfrm>
            <a:off x="1463314" y="3901509"/>
            <a:ext cx="9242423" cy="1679346"/>
          </a:xfrm>
        </p:spPr>
        <p:txBody>
          <a:bodyPr anchor="t" anchorCtr="0">
            <a:normAutofit/>
          </a:bodyPr>
          <a:lstStyle>
            <a:lvl1pPr>
              <a:defRPr sz="1200" b="0" i="0" baseline="0">
                <a:latin typeface="Arial" charset="0"/>
                <a:ea typeface="Arial" charset="0"/>
                <a:cs typeface="Arial" charset="0"/>
              </a:defRPr>
            </a:lvl1pPr>
          </a:lstStyle>
          <a:p>
            <a:r>
              <a:rPr lang="fr-FR" dirty="0"/>
              <a:t>Contacts :</a:t>
            </a:r>
          </a:p>
        </p:txBody>
      </p:sp>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49962" y="1867896"/>
            <a:ext cx="4981173" cy="1550944"/>
          </a:xfrm>
          <a:prstGeom prst="rect">
            <a:avLst/>
          </a:prstGeom>
        </p:spPr>
      </p:pic>
      <p:pic>
        <p:nvPicPr>
          <p:cNvPr id="4" name="Imag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36788" y="5585455"/>
            <a:ext cx="930329" cy="923238"/>
          </a:xfrm>
          <a:prstGeom prst="rect">
            <a:avLst/>
          </a:prstGeom>
        </p:spPr>
      </p:pic>
    </p:spTree>
    <p:extLst>
      <p:ext uri="{BB962C8B-B14F-4D97-AF65-F5344CB8AC3E}">
        <p14:creationId xmlns:p14="http://schemas.microsoft.com/office/powerpoint/2010/main" val="127948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3AC30-39E1-42C5-9DCB-85E3B89CBBED}" type="datetimeFigureOut">
              <a:rPr lang="fr-FR" smtClean="0"/>
              <a:t>20/03/2019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EFBAC3-601C-4225-B816-EFDE14DF7457}" type="slidenum">
              <a:rPr lang="fr-FR" smtClean="0"/>
              <a:t>‹N°›</a:t>
            </a:fld>
            <a:endParaRPr lang="fr-FR"/>
          </a:p>
        </p:txBody>
      </p:sp>
    </p:spTree>
    <p:extLst>
      <p:ext uri="{BB962C8B-B14F-4D97-AF65-F5344CB8AC3E}">
        <p14:creationId xmlns:p14="http://schemas.microsoft.com/office/powerpoint/2010/main" val="1566734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63314" y="915840"/>
            <a:ext cx="10643729" cy="2548962"/>
          </a:xfrm>
          <a:prstGeom prst="rect">
            <a:avLst/>
          </a:prstGeom>
        </p:spPr>
        <p:txBody>
          <a:bodyPr vert="horz" lIns="91440" tIns="45720" rIns="91440" bIns="45720" rtlCol="0" anchor="ctr">
            <a:noAutofit/>
          </a:bodyPr>
          <a:lstStyle/>
          <a:p>
            <a:r>
              <a:rPr lang="fr-FR" dirty="0"/>
              <a:t>CLIQUEZ ET MODIFIEZ </a:t>
            </a:r>
            <a:br>
              <a:rPr lang="fr-FR" dirty="0"/>
            </a:br>
            <a:r>
              <a:rPr lang="fr-FR" dirty="0"/>
              <a:t>LE TITRE</a:t>
            </a:r>
          </a:p>
        </p:txBody>
      </p:sp>
      <p:sp>
        <p:nvSpPr>
          <p:cNvPr id="3" name="Espace réservé du texte 2"/>
          <p:cNvSpPr>
            <a:spLocks noGrp="1"/>
          </p:cNvSpPr>
          <p:nvPr>
            <p:ph type="body" idx="1"/>
          </p:nvPr>
        </p:nvSpPr>
        <p:spPr>
          <a:xfrm>
            <a:off x="1463315" y="3464804"/>
            <a:ext cx="10119084" cy="1249263"/>
          </a:xfrm>
          <a:prstGeom prst="rect">
            <a:avLst/>
          </a:prstGeom>
        </p:spPr>
        <p:txBody>
          <a:bodyPr vert="horz" lIns="91440" tIns="45720" rIns="91440" bIns="45720" rtlCol="0">
            <a:normAutofit/>
          </a:bodyPr>
          <a:lstStyle/>
          <a:p>
            <a:pPr lvl="0"/>
            <a:r>
              <a:rPr lang="fr-FR" dirty="0"/>
              <a:t>Cliquez pour modifier les styles du texte </a:t>
            </a:r>
            <a:br>
              <a:rPr lang="fr-FR" dirty="0"/>
            </a:br>
            <a:r>
              <a:rPr lang="fr-FR" dirty="0"/>
              <a:t>du masque</a:t>
            </a:r>
          </a:p>
        </p:txBody>
      </p:sp>
      <p:sp>
        <p:nvSpPr>
          <p:cNvPr id="6" name="Espace réservé du numéro de diapositive 5"/>
          <p:cNvSpPr>
            <a:spLocks noGrp="1"/>
          </p:cNvSpPr>
          <p:nvPr>
            <p:ph type="sldNum" sz="quarter" idx="4"/>
          </p:nvPr>
        </p:nvSpPr>
        <p:spPr>
          <a:xfrm>
            <a:off x="10930003" y="6390911"/>
            <a:ext cx="538504" cy="365125"/>
          </a:xfrm>
          <a:prstGeom prst="rect">
            <a:avLst/>
          </a:prstGeom>
        </p:spPr>
        <p:txBody>
          <a:bodyPr vert="horz" lIns="91440" tIns="45720" rIns="91440" bIns="45720" rtlCol="0" anchor="ctr"/>
          <a:lstStyle>
            <a:lvl1pPr algn="r">
              <a:defRPr sz="1000" b="1">
                <a:solidFill>
                  <a:srgbClr val="404040"/>
                </a:solidFill>
              </a:defRPr>
            </a:lvl1pPr>
          </a:lstStyle>
          <a:p>
            <a:pPr defTabSz="457200"/>
            <a:fld id="{1FC8907D-B208-DC44-82F5-2940ECA1C9FA}" type="slidenum">
              <a:rPr lang="fr-FR" smtClean="0"/>
              <a:pPr defTabSz="457200"/>
              <a:t>‹N°›</a:t>
            </a:fld>
            <a:endParaRPr lang="fr-FR" dirty="0"/>
          </a:p>
        </p:txBody>
      </p:sp>
      <p:sp>
        <p:nvSpPr>
          <p:cNvPr id="12" name="Espace réservé du pied de page 4"/>
          <p:cNvSpPr txBox="1">
            <a:spLocks/>
          </p:cNvSpPr>
          <p:nvPr/>
        </p:nvSpPr>
        <p:spPr>
          <a:xfrm>
            <a:off x="3158710" y="6146185"/>
            <a:ext cx="6160781"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prstClr val="black">
                    <a:lumMod val="75000"/>
                    <a:lumOff val="25000"/>
                  </a:prstClr>
                </a:solidFill>
              </a:rPr>
              <a:t>titre de la présentation</a:t>
            </a:r>
          </a:p>
          <a:p>
            <a:endParaRPr lang="fr-FR" dirty="0">
              <a:solidFill>
                <a:prstClr val="black">
                  <a:tint val="75000"/>
                </a:prstClr>
              </a:solidFill>
            </a:endParaRPr>
          </a:p>
        </p:txBody>
      </p:sp>
      <p:sp>
        <p:nvSpPr>
          <p:cNvPr id="15" name="Espace réservé du pied de page 4"/>
          <p:cNvSpPr txBox="1">
            <a:spLocks/>
          </p:cNvSpPr>
          <p:nvPr/>
        </p:nvSpPr>
        <p:spPr>
          <a:xfrm>
            <a:off x="9319491" y="6390911"/>
            <a:ext cx="1547099"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prstClr val="black">
                    <a:lumMod val="75000"/>
                    <a:lumOff val="25000"/>
                  </a:prstClr>
                </a:solidFill>
              </a:rPr>
              <a:t>JJ/MM/AAAA</a:t>
            </a:r>
          </a:p>
          <a:p>
            <a:endParaRPr lang="fr-FR" dirty="0">
              <a:solidFill>
                <a:prstClr val="black">
                  <a:tint val="75000"/>
                </a:prstClr>
              </a:solidFill>
            </a:endParaRPr>
          </a:p>
        </p:txBody>
      </p:sp>
      <p:pic>
        <p:nvPicPr>
          <p:cNvPr id="8" name="Image 7">
            <a:extLst>
              <a:ext uri="{FF2B5EF4-FFF2-40B4-BE49-F238E27FC236}">
                <a16:creationId xmlns="" xmlns:a16="http://schemas.microsoft.com/office/drawing/2014/main" id="{DB9F2CB5-F14A-6B4E-A43B-921923DC80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868" y="6314649"/>
            <a:ext cx="1642521" cy="376623"/>
          </a:xfrm>
          <a:prstGeom prst="rect">
            <a:avLst/>
          </a:prstGeom>
        </p:spPr>
      </p:pic>
    </p:spTree>
    <p:extLst>
      <p:ext uri="{BB962C8B-B14F-4D97-AF65-F5344CB8AC3E}">
        <p14:creationId xmlns:p14="http://schemas.microsoft.com/office/powerpoint/2010/main" val="10600660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p:txStyles>
    <p:titleStyle>
      <a:lvl1pPr algn="l" defTabSz="457200" rtl="0" eaLnBrk="1" latinLnBrk="0" hangingPunct="1">
        <a:spcBef>
          <a:spcPct val="0"/>
        </a:spcBef>
        <a:buNone/>
        <a:defRPr sz="3600" b="1" i="0" kern="1200">
          <a:solidFill>
            <a:schemeClr val="tx1">
              <a:lumMod val="75000"/>
              <a:lumOff val="25000"/>
            </a:schemeClr>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rgbClr val="005E8B"/>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media2.wav"/><Relationship Id="rId7" Type="http://schemas.openxmlformats.org/officeDocument/2006/relationships/image" Target="../media/image9.png"/><Relationship Id="rId2" Type="http://schemas.microsoft.com/office/2007/relationships/media" Target="../media/media2.wav"/><Relationship Id="rId1" Type="http://schemas.openxmlformats.org/officeDocument/2006/relationships/tags" Target="../tags/tag1.xml"/><Relationship Id="rId6" Type="http://schemas.openxmlformats.org/officeDocument/2006/relationships/image" Target="../media/image10.emf"/><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7" Type="http://schemas.openxmlformats.org/officeDocument/2006/relationships/image" Target="../media/image9.png"/><Relationship Id="rId2" Type="http://schemas.microsoft.com/office/2007/relationships/media" Target="../media/media3.wav"/><Relationship Id="rId1" Type="http://schemas.openxmlformats.org/officeDocument/2006/relationships/tags" Target="../tags/tag2.xml"/><Relationship Id="rId6" Type="http://schemas.openxmlformats.org/officeDocument/2006/relationships/image" Target="../media/image11.emf"/><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9.png"/><Relationship Id="rId3" Type="http://schemas.openxmlformats.org/officeDocument/2006/relationships/audio" Target="../media/media4.wav"/><Relationship Id="rId7" Type="http://schemas.openxmlformats.org/officeDocument/2006/relationships/image" Target="../media/image13.emf"/><Relationship Id="rId12" Type="http://schemas.openxmlformats.org/officeDocument/2006/relationships/image" Target="../media/image18.png"/><Relationship Id="rId2" Type="http://schemas.microsoft.com/office/2007/relationships/media" Target="../media/media4.wav"/><Relationship Id="rId1" Type="http://schemas.openxmlformats.org/officeDocument/2006/relationships/tags" Target="../tags/tag3.xml"/><Relationship Id="rId6" Type="http://schemas.openxmlformats.org/officeDocument/2006/relationships/image" Target="../media/image12.emf"/><Relationship Id="rId11" Type="http://schemas.openxmlformats.org/officeDocument/2006/relationships/image" Target="../media/image17.png"/><Relationship Id="rId5" Type="http://schemas.openxmlformats.org/officeDocument/2006/relationships/notesSlide" Target="../notesSlides/notesSlide4.xml"/><Relationship Id="rId10" Type="http://schemas.openxmlformats.org/officeDocument/2006/relationships/image" Target="../media/image16.png"/><Relationship Id="rId4" Type="http://schemas.openxmlformats.org/officeDocument/2006/relationships/slideLayout" Target="../slideLayouts/slideLayout7.xml"/><Relationship Id="rId9" Type="http://schemas.openxmlformats.org/officeDocument/2006/relationships/image" Target="../media/image15.emf"/></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9.png"/><Relationship Id="rId3" Type="http://schemas.openxmlformats.org/officeDocument/2006/relationships/audio" Target="../media/media5.wav"/><Relationship Id="rId7" Type="http://schemas.openxmlformats.org/officeDocument/2006/relationships/image" Target="../media/image13.emf"/><Relationship Id="rId12" Type="http://schemas.openxmlformats.org/officeDocument/2006/relationships/image" Target="../media/image21.png"/><Relationship Id="rId2" Type="http://schemas.microsoft.com/office/2007/relationships/media" Target="../media/media5.wav"/><Relationship Id="rId1" Type="http://schemas.openxmlformats.org/officeDocument/2006/relationships/tags" Target="../tags/tag4.xml"/><Relationship Id="rId6" Type="http://schemas.openxmlformats.org/officeDocument/2006/relationships/image" Target="../media/image12.emf"/><Relationship Id="rId11" Type="http://schemas.openxmlformats.org/officeDocument/2006/relationships/image" Target="../media/image20.emf"/><Relationship Id="rId5" Type="http://schemas.openxmlformats.org/officeDocument/2006/relationships/notesSlide" Target="../notesSlides/notesSlide5.xml"/><Relationship Id="rId10" Type="http://schemas.openxmlformats.org/officeDocument/2006/relationships/image" Target="../media/image19.emf"/><Relationship Id="rId4" Type="http://schemas.openxmlformats.org/officeDocument/2006/relationships/slideLayout" Target="../slideLayouts/slideLayout7.xml"/><Relationship Id="rId9"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9.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a:xfrm>
            <a:off x="4120794" y="2238108"/>
            <a:ext cx="6358712" cy="1442078"/>
          </a:xfrm>
        </p:spPr>
        <p:txBody>
          <a:bodyPr/>
          <a:lstStyle/>
          <a:p>
            <a:r>
              <a:rPr lang="fr-FR" dirty="0" smtClean="0"/>
              <a:t>Présentation des exemples de </a:t>
            </a:r>
            <a:r>
              <a:rPr lang="fr-FR" dirty="0" err="1" smtClean="0"/>
              <a:t>co</a:t>
            </a:r>
            <a:r>
              <a:rPr lang="fr-FR" dirty="0" smtClean="0"/>
              <a:t>-intervention</a:t>
            </a:r>
            <a:endParaRPr lang="fr-FR"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806684805"/>
      </p:ext>
    </p:extLst>
  </p:cSld>
  <p:clrMapOvr>
    <a:masterClrMapping/>
  </p:clrMapOvr>
  <mc:AlternateContent xmlns:mc="http://schemas.openxmlformats.org/markup-compatibility/2006">
    <mc:Choice xmlns:p14="http://schemas.microsoft.com/office/powerpoint/2010/main" Requires="p14">
      <p:transition spd="slow" p14:dur="2000" advTm="15013"/>
    </mc:Choice>
    <mc:Fallback>
      <p:transition spd="slow" advTm="15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 xmlns:a16="http://schemas.microsoft.com/office/drawing/2014/main" id="{60B7F3B3-E5DB-4DF5-892D-2D5203940B7B}"/>
              </a:ext>
            </a:extLst>
          </p:cNvPr>
          <p:cNvPicPr>
            <a:picLocks noChangeAspect="1"/>
          </p:cNvPicPr>
          <p:nvPr/>
        </p:nvPicPr>
        <p:blipFill>
          <a:blip r:embed="rId6"/>
          <a:stretch>
            <a:fillRect/>
          </a:stretch>
        </p:blipFill>
        <p:spPr>
          <a:xfrm>
            <a:off x="958060" y="469582"/>
            <a:ext cx="9768249" cy="6224693"/>
          </a:xfrm>
          <a:prstGeom prst="rect">
            <a:avLst/>
          </a:prstGeom>
        </p:spPr>
      </p:pic>
      <p:sp>
        <p:nvSpPr>
          <p:cNvPr id="8" name="Rectangle à coins arrondis 4">
            <a:extLst>
              <a:ext uri="{FF2B5EF4-FFF2-40B4-BE49-F238E27FC236}">
                <a16:creationId xmlns="" xmlns:a16="http://schemas.microsoft.com/office/drawing/2014/main" id="{15B0F159-4DE9-43D0-AA1A-8425F580E695}"/>
              </a:ext>
            </a:extLst>
          </p:cNvPr>
          <p:cNvSpPr/>
          <p:nvPr/>
        </p:nvSpPr>
        <p:spPr>
          <a:xfrm>
            <a:off x="9458075" y="867147"/>
            <a:ext cx="2536467" cy="2631427"/>
          </a:xfrm>
          <a:prstGeom prst="wedgeRoundRectCallout">
            <a:avLst>
              <a:gd name="adj1" fmla="val -60416"/>
              <a:gd name="adj2" fmla="val -516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Les enseignants ont pris connaissance, en amont, du référentiel ou programme de l’autre enseignement puis ils ont échangé pour trouver une ou des situations professionnelles dans le cadre d’un contexte professionnel</a:t>
            </a:r>
          </a:p>
        </p:txBody>
      </p:sp>
      <p:sp>
        <p:nvSpPr>
          <p:cNvPr id="9" name="Rectangle à coins arrondis 7">
            <a:extLst>
              <a:ext uri="{FF2B5EF4-FFF2-40B4-BE49-F238E27FC236}">
                <a16:creationId xmlns="" xmlns:a16="http://schemas.microsoft.com/office/drawing/2014/main" id="{35AFA3AE-BDA8-49FB-BA8B-AA394BCD06CB}"/>
              </a:ext>
            </a:extLst>
          </p:cNvPr>
          <p:cNvSpPr/>
          <p:nvPr/>
        </p:nvSpPr>
        <p:spPr>
          <a:xfrm>
            <a:off x="197458" y="1243548"/>
            <a:ext cx="2315154" cy="752229"/>
          </a:xfrm>
          <a:prstGeom prst="wedgeRoundRectCallout">
            <a:avLst>
              <a:gd name="adj1" fmla="val 88319"/>
              <a:gd name="adj2" fmla="val -4385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La séquence s’adapte à l’organisation de l’établissement  (durée)</a:t>
            </a:r>
          </a:p>
        </p:txBody>
      </p:sp>
      <p:sp>
        <p:nvSpPr>
          <p:cNvPr id="10" name="Rectangle à coins arrondis 9">
            <a:extLst>
              <a:ext uri="{FF2B5EF4-FFF2-40B4-BE49-F238E27FC236}">
                <a16:creationId xmlns="" xmlns:a16="http://schemas.microsoft.com/office/drawing/2014/main" id="{54D4C55D-07A1-41F9-934E-534110FF57BC}"/>
              </a:ext>
            </a:extLst>
          </p:cNvPr>
          <p:cNvSpPr/>
          <p:nvPr/>
        </p:nvSpPr>
        <p:spPr>
          <a:xfrm>
            <a:off x="3914275" y="4667415"/>
            <a:ext cx="3968119" cy="1089329"/>
          </a:xfrm>
          <a:prstGeom prst="wedgeRoundRectCallout">
            <a:avLst>
              <a:gd name="adj1" fmla="val -21374"/>
              <a:gd name="adj2" fmla="val -459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Dans leur progression disciplinaire, les enseignants ont choisi de travailler en amont sur des aspects du programme ou du référentiel et sur des poursuites possibles</a:t>
            </a:r>
          </a:p>
        </p:txBody>
      </p:sp>
      <p:sp>
        <p:nvSpPr>
          <p:cNvPr id="11" name="Flèche : haut 10">
            <a:extLst>
              <a:ext uri="{FF2B5EF4-FFF2-40B4-BE49-F238E27FC236}">
                <a16:creationId xmlns="" xmlns:a16="http://schemas.microsoft.com/office/drawing/2014/main" id="{308FB449-9207-4B39-8CF9-104BC896CAB5}"/>
              </a:ext>
            </a:extLst>
          </p:cNvPr>
          <p:cNvSpPr/>
          <p:nvPr/>
        </p:nvSpPr>
        <p:spPr>
          <a:xfrm>
            <a:off x="5080883" y="3967700"/>
            <a:ext cx="357809" cy="771277"/>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bas 14">
            <a:extLst>
              <a:ext uri="{FF2B5EF4-FFF2-40B4-BE49-F238E27FC236}">
                <a16:creationId xmlns="" xmlns:a16="http://schemas.microsoft.com/office/drawing/2014/main" id="{1C9286A7-F1B2-4827-B9AA-A7C9F2A65C95}"/>
              </a:ext>
            </a:extLst>
          </p:cNvPr>
          <p:cNvSpPr/>
          <p:nvPr/>
        </p:nvSpPr>
        <p:spPr>
          <a:xfrm>
            <a:off x="4063117" y="5756744"/>
            <a:ext cx="246490" cy="40551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bas 19">
            <a:extLst>
              <a:ext uri="{FF2B5EF4-FFF2-40B4-BE49-F238E27FC236}">
                <a16:creationId xmlns="" xmlns:a16="http://schemas.microsoft.com/office/drawing/2014/main" id="{CFE5D9BF-8C75-4900-8E47-33EE09AD0311}"/>
              </a:ext>
            </a:extLst>
          </p:cNvPr>
          <p:cNvSpPr/>
          <p:nvPr/>
        </p:nvSpPr>
        <p:spPr>
          <a:xfrm>
            <a:off x="6095999" y="5756744"/>
            <a:ext cx="252549" cy="5395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027311390"/>
      </p:ext>
    </p:extLst>
  </p:cSld>
  <p:clrMapOvr>
    <a:masterClrMapping/>
  </p:clrMapOvr>
  <mc:AlternateContent xmlns:mc="http://schemas.openxmlformats.org/markup-compatibility/2006">
    <mc:Choice xmlns:p14="http://schemas.microsoft.com/office/powerpoint/2010/main" Requires="p14">
      <p:transition spd="slow" p14:dur="2000" advTm="37633"/>
    </mc:Choice>
    <mc:Fallback>
      <p:transition spd="slow" advTm="37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bldLst>
      <p:bldP spid="8" grpId="0" animBg="1"/>
      <p:bldP spid="9" grpId="0" animBg="1"/>
      <p:bldP spid="10" grpId="0" animBg="1"/>
      <p:bldP spid="11" grpId="0" animBg="1"/>
      <p:bldP spid="15"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 xmlns:a16="http://schemas.microsoft.com/office/drawing/2014/main" id="{3DB63D81-8DFF-44D1-8C30-AF155F01EEB5}"/>
              </a:ext>
            </a:extLst>
          </p:cNvPr>
          <p:cNvPicPr>
            <a:picLocks noChangeAspect="1"/>
          </p:cNvPicPr>
          <p:nvPr/>
        </p:nvPicPr>
        <p:blipFill>
          <a:blip r:embed="rId6"/>
          <a:stretch>
            <a:fillRect/>
          </a:stretch>
        </p:blipFill>
        <p:spPr>
          <a:xfrm>
            <a:off x="380876" y="860225"/>
            <a:ext cx="8264360" cy="5630524"/>
          </a:xfrm>
          <a:prstGeom prst="rect">
            <a:avLst/>
          </a:prstGeom>
        </p:spPr>
      </p:pic>
      <p:sp>
        <p:nvSpPr>
          <p:cNvPr id="4" name="Rectangle 3">
            <a:extLst>
              <a:ext uri="{FF2B5EF4-FFF2-40B4-BE49-F238E27FC236}">
                <a16:creationId xmlns="" xmlns:a16="http://schemas.microsoft.com/office/drawing/2014/main" id="{C92F2257-1D4B-4675-88D7-B60347506828}"/>
              </a:ext>
            </a:extLst>
          </p:cNvPr>
          <p:cNvSpPr/>
          <p:nvPr/>
        </p:nvSpPr>
        <p:spPr>
          <a:xfrm>
            <a:off x="937750" y="242515"/>
            <a:ext cx="7029457" cy="646331"/>
          </a:xfrm>
          <a:prstGeom prst="rect">
            <a:avLst/>
          </a:prstGeom>
          <a:noFill/>
        </p:spPr>
        <p:txBody>
          <a:bodyPr wrap="square" lIns="91440" tIns="45720" rIns="91440" bIns="45720">
            <a:spAutoFit/>
          </a:bodyPr>
          <a:lstStyle/>
          <a:p>
            <a:pPr algn="ctr"/>
            <a:r>
              <a:rPr lang="fr-FR"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Un outil pour construire la séance</a:t>
            </a:r>
            <a:endParaRPr lang="fr-FR"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Rectangle à coins arrondis 4">
            <a:extLst>
              <a:ext uri="{FF2B5EF4-FFF2-40B4-BE49-F238E27FC236}">
                <a16:creationId xmlns="" xmlns:a16="http://schemas.microsoft.com/office/drawing/2014/main" id="{F62922EF-7798-4ABC-9AA7-0BA2A8DEA2B0}"/>
              </a:ext>
            </a:extLst>
          </p:cNvPr>
          <p:cNvSpPr/>
          <p:nvPr/>
        </p:nvSpPr>
        <p:spPr>
          <a:xfrm>
            <a:off x="324341" y="1383526"/>
            <a:ext cx="2212125" cy="302151"/>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4">
            <a:extLst>
              <a:ext uri="{FF2B5EF4-FFF2-40B4-BE49-F238E27FC236}">
                <a16:creationId xmlns="" xmlns:a16="http://schemas.microsoft.com/office/drawing/2014/main" id="{D8CEA0D7-E6CE-4379-9539-539AD9D30D91}"/>
              </a:ext>
            </a:extLst>
          </p:cNvPr>
          <p:cNvSpPr/>
          <p:nvPr/>
        </p:nvSpPr>
        <p:spPr>
          <a:xfrm>
            <a:off x="380876" y="1816305"/>
            <a:ext cx="2633236" cy="688356"/>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4">
            <a:extLst>
              <a:ext uri="{FF2B5EF4-FFF2-40B4-BE49-F238E27FC236}">
                <a16:creationId xmlns="" xmlns:a16="http://schemas.microsoft.com/office/drawing/2014/main" id="{6BB661FD-9D20-4669-A64C-B16B570DCCDF}"/>
              </a:ext>
            </a:extLst>
          </p:cNvPr>
          <p:cNvSpPr/>
          <p:nvPr/>
        </p:nvSpPr>
        <p:spPr>
          <a:xfrm>
            <a:off x="380876" y="3059836"/>
            <a:ext cx="1797781" cy="2877080"/>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4">
            <a:extLst>
              <a:ext uri="{FF2B5EF4-FFF2-40B4-BE49-F238E27FC236}">
                <a16:creationId xmlns="" xmlns:a16="http://schemas.microsoft.com/office/drawing/2014/main" id="{D9AFED30-DFD7-4397-B950-1E8A3DF5A660}"/>
              </a:ext>
            </a:extLst>
          </p:cNvPr>
          <p:cNvSpPr/>
          <p:nvPr/>
        </p:nvSpPr>
        <p:spPr>
          <a:xfrm>
            <a:off x="2465758" y="3055291"/>
            <a:ext cx="3386402" cy="2904211"/>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4">
            <a:extLst>
              <a:ext uri="{FF2B5EF4-FFF2-40B4-BE49-F238E27FC236}">
                <a16:creationId xmlns="" xmlns:a16="http://schemas.microsoft.com/office/drawing/2014/main" id="{E03578A3-685C-4E71-BAD8-CF2B57528286}"/>
              </a:ext>
            </a:extLst>
          </p:cNvPr>
          <p:cNvSpPr/>
          <p:nvPr/>
        </p:nvSpPr>
        <p:spPr>
          <a:xfrm>
            <a:off x="5995283" y="3055290"/>
            <a:ext cx="1065475" cy="2904211"/>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4">
            <a:extLst>
              <a:ext uri="{FF2B5EF4-FFF2-40B4-BE49-F238E27FC236}">
                <a16:creationId xmlns="" xmlns:a16="http://schemas.microsoft.com/office/drawing/2014/main" id="{D49B974C-B267-4806-BA34-CCEFDFCC6ED3}"/>
              </a:ext>
            </a:extLst>
          </p:cNvPr>
          <p:cNvSpPr/>
          <p:nvPr/>
        </p:nvSpPr>
        <p:spPr>
          <a:xfrm>
            <a:off x="7117743" y="3055289"/>
            <a:ext cx="1191370" cy="2904211"/>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 xmlns:a16="http://schemas.microsoft.com/office/drawing/2014/main" id="{750503D8-1716-47D7-A867-0FDEEC440F0A}"/>
              </a:ext>
            </a:extLst>
          </p:cNvPr>
          <p:cNvSpPr txBox="1"/>
          <p:nvPr/>
        </p:nvSpPr>
        <p:spPr>
          <a:xfrm>
            <a:off x="9131595" y="968027"/>
            <a:ext cx="2736063"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1600" dirty="0"/>
              <a:t>Chaque séance précise la situation professionnelle si nécessaire.</a:t>
            </a:r>
          </a:p>
        </p:txBody>
      </p:sp>
      <p:sp>
        <p:nvSpPr>
          <p:cNvPr id="13" name="ZoneTexte 12">
            <a:extLst>
              <a:ext uri="{FF2B5EF4-FFF2-40B4-BE49-F238E27FC236}">
                <a16:creationId xmlns="" xmlns:a16="http://schemas.microsoft.com/office/drawing/2014/main" id="{00B92C7F-985B-4085-AC18-745B140C0E14}"/>
              </a:ext>
            </a:extLst>
          </p:cNvPr>
          <p:cNvSpPr txBox="1"/>
          <p:nvPr/>
        </p:nvSpPr>
        <p:spPr>
          <a:xfrm>
            <a:off x="9131596" y="1898331"/>
            <a:ext cx="2736063"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600" dirty="0"/>
              <a:t>Les objectifs de séance sont formulés pour les deux enseignements.</a:t>
            </a:r>
          </a:p>
        </p:txBody>
      </p:sp>
      <p:sp>
        <p:nvSpPr>
          <p:cNvPr id="14" name="ZoneTexte 13">
            <a:extLst>
              <a:ext uri="{FF2B5EF4-FFF2-40B4-BE49-F238E27FC236}">
                <a16:creationId xmlns="" xmlns:a16="http://schemas.microsoft.com/office/drawing/2014/main" id="{25C4B091-BC6A-482E-91A0-B195E58485BA}"/>
              </a:ext>
            </a:extLst>
          </p:cNvPr>
          <p:cNvSpPr txBox="1"/>
          <p:nvPr/>
        </p:nvSpPr>
        <p:spPr>
          <a:xfrm>
            <a:off x="9138073" y="2890391"/>
            <a:ext cx="2736063"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1600" dirty="0"/>
              <a:t>La séance se décline en étapes. Les objectifs disciplinaires peuvent être précisés (EG et/ou EP).</a:t>
            </a:r>
          </a:p>
        </p:txBody>
      </p:sp>
      <p:sp>
        <p:nvSpPr>
          <p:cNvPr id="16" name="ZoneTexte 15">
            <a:extLst>
              <a:ext uri="{FF2B5EF4-FFF2-40B4-BE49-F238E27FC236}">
                <a16:creationId xmlns="" xmlns:a16="http://schemas.microsoft.com/office/drawing/2014/main" id="{4E069DDF-1340-48C0-98DF-89378FCF82A7}"/>
              </a:ext>
            </a:extLst>
          </p:cNvPr>
          <p:cNvSpPr txBox="1"/>
          <p:nvPr/>
        </p:nvSpPr>
        <p:spPr>
          <a:xfrm>
            <a:off x="9140504" y="4128672"/>
            <a:ext cx="2736063"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600" dirty="0"/>
              <a:t>Les activités proposées aux élèves sont décrites ainsi que l’organisation de la classe.</a:t>
            </a:r>
          </a:p>
        </p:txBody>
      </p:sp>
      <p:sp>
        <p:nvSpPr>
          <p:cNvPr id="17" name="ZoneTexte 16">
            <a:extLst>
              <a:ext uri="{FF2B5EF4-FFF2-40B4-BE49-F238E27FC236}">
                <a16:creationId xmlns="" xmlns:a16="http://schemas.microsoft.com/office/drawing/2014/main" id="{394FF32B-6586-477C-9316-6FE3FFFC2C5A}"/>
              </a:ext>
            </a:extLst>
          </p:cNvPr>
          <p:cNvSpPr txBox="1"/>
          <p:nvPr/>
        </p:nvSpPr>
        <p:spPr>
          <a:xfrm>
            <a:off x="9138073" y="5105919"/>
            <a:ext cx="2736063"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1600" dirty="0"/>
              <a:t>A chaque étape, on identifie l’enseignant qui intervient principalement …</a:t>
            </a:r>
          </a:p>
        </p:txBody>
      </p:sp>
      <p:sp>
        <p:nvSpPr>
          <p:cNvPr id="18" name="ZoneTexte 17">
            <a:extLst>
              <a:ext uri="{FF2B5EF4-FFF2-40B4-BE49-F238E27FC236}">
                <a16:creationId xmlns="" xmlns:a16="http://schemas.microsoft.com/office/drawing/2014/main" id="{10D7C44C-3CC4-4499-B1B2-3F6C79FA5A1A}"/>
              </a:ext>
            </a:extLst>
          </p:cNvPr>
          <p:cNvSpPr txBox="1"/>
          <p:nvPr/>
        </p:nvSpPr>
        <p:spPr>
          <a:xfrm>
            <a:off x="9138073" y="6082796"/>
            <a:ext cx="2736063"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600" dirty="0"/>
              <a:t>… et ce que fait l’autre.</a:t>
            </a:r>
          </a:p>
        </p:txBody>
      </p:sp>
      <p:pic>
        <p:nvPicPr>
          <p:cNvPr id="20" name="Audio 1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010544762"/>
      </p:ext>
    </p:extLst>
  </p:cSld>
  <p:clrMapOvr>
    <a:masterClrMapping/>
  </p:clrMapOvr>
  <mc:AlternateContent xmlns:mc="http://schemas.openxmlformats.org/markup-compatibility/2006">
    <mc:Choice xmlns:p14="http://schemas.microsoft.com/office/powerpoint/2010/main" Requires="p14">
      <p:transition spd="slow" p14:dur="2000" advTm="46115"/>
    </mc:Choice>
    <mc:Fallback>
      <p:transition spd="slow" advTm="46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10"/>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1" nodeType="clickEffect">
                                  <p:stCondLst>
                                    <p:cond delay="0"/>
                                  </p:stCondLst>
                                  <p:childTnLst>
                                    <p:set>
                                      <p:cBhvr>
                                        <p:cTn id="8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9" fill="hold" display="0">
                  <p:stCondLst>
                    <p:cond delay="indefinite"/>
                  </p:stCondLst>
                  <p:endCondLst>
                    <p:cond evt="onStopAudio" delay="0">
                      <p:tgtEl>
                        <p:sldTgt/>
                      </p:tgtEl>
                    </p:cond>
                  </p:endCondLst>
                </p:cTn>
                <p:tgtEl>
                  <p:spTgt spid="20"/>
                </p:tgtEl>
              </p:cMediaNode>
            </p:audio>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 xmlns:a16="http://schemas.microsoft.com/office/drawing/2014/main" id="{5469690B-5F34-40BE-BF2D-73CE383952E3}"/>
              </a:ext>
            </a:extLst>
          </p:cNvPr>
          <p:cNvPicPr>
            <a:picLocks noChangeAspect="1"/>
          </p:cNvPicPr>
          <p:nvPr/>
        </p:nvPicPr>
        <p:blipFill>
          <a:blip r:embed="rId6"/>
          <a:stretch>
            <a:fillRect/>
          </a:stretch>
        </p:blipFill>
        <p:spPr>
          <a:xfrm>
            <a:off x="4150583" y="392097"/>
            <a:ext cx="3265044" cy="3105366"/>
          </a:xfrm>
          <a:prstGeom prst="rect">
            <a:avLst/>
          </a:prstGeom>
        </p:spPr>
      </p:pic>
      <p:pic>
        <p:nvPicPr>
          <p:cNvPr id="3" name="Image 2">
            <a:extLst>
              <a:ext uri="{FF2B5EF4-FFF2-40B4-BE49-F238E27FC236}">
                <a16:creationId xmlns="" xmlns:a16="http://schemas.microsoft.com/office/drawing/2014/main" id="{D5F15983-2B4E-40D3-AAEC-39030F6AB46E}"/>
              </a:ext>
            </a:extLst>
          </p:cNvPr>
          <p:cNvPicPr>
            <a:picLocks noChangeAspect="1"/>
          </p:cNvPicPr>
          <p:nvPr/>
        </p:nvPicPr>
        <p:blipFill>
          <a:blip r:embed="rId7"/>
          <a:stretch>
            <a:fillRect/>
          </a:stretch>
        </p:blipFill>
        <p:spPr>
          <a:xfrm>
            <a:off x="4150583" y="3428754"/>
            <a:ext cx="3344268" cy="1521969"/>
          </a:xfrm>
          <a:prstGeom prst="rect">
            <a:avLst/>
          </a:prstGeom>
        </p:spPr>
      </p:pic>
      <p:pic>
        <p:nvPicPr>
          <p:cNvPr id="4" name="Image 3">
            <a:extLst>
              <a:ext uri="{FF2B5EF4-FFF2-40B4-BE49-F238E27FC236}">
                <a16:creationId xmlns="" xmlns:a16="http://schemas.microsoft.com/office/drawing/2014/main" id="{315E2846-4FBA-4BF1-B845-8443F48E7150}"/>
              </a:ext>
            </a:extLst>
          </p:cNvPr>
          <p:cNvPicPr>
            <a:picLocks noChangeAspect="1"/>
          </p:cNvPicPr>
          <p:nvPr/>
        </p:nvPicPr>
        <p:blipFill>
          <a:blip r:embed="rId8"/>
          <a:stretch>
            <a:fillRect/>
          </a:stretch>
        </p:blipFill>
        <p:spPr>
          <a:xfrm>
            <a:off x="224275" y="1532260"/>
            <a:ext cx="3926308" cy="3177912"/>
          </a:xfrm>
          <a:prstGeom prst="rect">
            <a:avLst/>
          </a:prstGeom>
        </p:spPr>
      </p:pic>
      <p:pic>
        <p:nvPicPr>
          <p:cNvPr id="5" name="Image 4">
            <a:extLst>
              <a:ext uri="{FF2B5EF4-FFF2-40B4-BE49-F238E27FC236}">
                <a16:creationId xmlns="" xmlns:a16="http://schemas.microsoft.com/office/drawing/2014/main" id="{CED2A98F-A348-4017-BF0E-855927589661}"/>
              </a:ext>
            </a:extLst>
          </p:cNvPr>
          <p:cNvPicPr>
            <a:picLocks noChangeAspect="1"/>
          </p:cNvPicPr>
          <p:nvPr/>
        </p:nvPicPr>
        <p:blipFill>
          <a:blip r:embed="rId9"/>
          <a:stretch>
            <a:fillRect/>
          </a:stretch>
        </p:blipFill>
        <p:spPr>
          <a:xfrm>
            <a:off x="224275" y="4615464"/>
            <a:ext cx="3681163" cy="1608773"/>
          </a:xfrm>
          <a:prstGeom prst="rect">
            <a:avLst/>
          </a:prstGeom>
        </p:spPr>
      </p:pic>
      <p:sp>
        <p:nvSpPr>
          <p:cNvPr id="7" name="Rectangle 6">
            <a:extLst>
              <a:ext uri="{FF2B5EF4-FFF2-40B4-BE49-F238E27FC236}">
                <a16:creationId xmlns="" xmlns:a16="http://schemas.microsoft.com/office/drawing/2014/main" id="{D856F929-C534-4798-9B61-4F28963C8FF4}"/>
              </a:ext>
            </a:extLst>
          </p:cNvPr>
          <p:cNvSpPr/>
          <p:nvPr/>
        </p:nvSpPr>
        <p:spPr>
          <a:xfrm>
            <a:off x="553256" y="454722"/>
            <a:ext cx="2791149" cy="707886"/>
          </a:xfrm>
          <a:prstGeom prst="rect">
            <a:avLst/>
          </a:prstGeom>
          <a:noFill/>
        </p:spPr>
        <p:txBody>
          <a:bodyPr wrap="none" lIns="91440" tIns="45720" rIns="91440" bIns="45720">
            <a:spAutoFit/>
          </a:bodyPr>
          <a:lstStyle/>
          <a:p>
            <a:pPr algn="ctr"/>
            <a:r>
              <a:rPr lang="fr-FR"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La séquence</a:t>
            </a:r>
            <a:endParaRPr lang="fr-FR"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8" name="Tableau 7">
            <a:extLst>
              <a:ext uri="{FF2B5EF4-FFF2-40B4-BE49-F238E27FC236}">
                <a16:creationId xmlns="" xmlns:a16="http://schemas.microsoft.com/office/drawing/2014/main" id="{26E6097D-6A64-46B1-B4F0-0C987C6A4693}"/>
              </a:ext>
            </a:extLst>
          </p:cNvPr>
          <p:cNvGraphicFramePr>
            <a:graphicFrameLocks noGrp="1"/>
          </p:cNvGraphicFramePr>
          <p:nvPr>
            <p:extLst/>
          </p:nvPr>
        </p:nvGraphicFramePr>
        <p:xfrm>
          <a:off x="7585544" y="1242090"/>
          <a:ext cx="4382181" cy="3468082"/>
        </p:xfrm>
        <a:graphic>
          <a:graphicData uri="http://schemas.openxmlformats.org/drawingml/2006/table">
            <a:tbl>
              <a:tblPr firstRow="1" firstCol="1" bandRow="1">
                <a:tableStyleId>{5C22544A-7EE6-4342-B048-85BDC9FD1C3A}</a:tableStyleId>
              </a:tblPr>
              <a:tblGrid>
                <a:gridCol w="4382181">
                  <a:extLst>
                    <a:ext uri="{9D8B030D-6E8A-4147-A177-3AD203B41FA5}">
                      <a16:colId xmlns="" xmlns:a16="http://schemas.microsoft.com/office/drawing/2014/main" val="3574671344"/>
                    </a:ext>
                  </a:extLst>
                </a:gridCol>
              </a:tblGrid>
              <a:tr h="272281">
                <a:tc>
                  <a:txBody>
                    <a:bodyPr/>
                    <a:lstStyle/>
                    <a:p>
                      <a:pPr algn="ctr">
                        <a:lnSpc>
                          <a:spcPct val="107000"/>
                        </a:lnSpc>
                        <a:spcAft>
                          <a:spcPts val="800"/>
                        </a:spcAft>
                      </a:pPr>
                      <a:r>
                        <a:rPr lang="fr-FR" sz="1600" dirty="0">
                          <a:effectLst/>
                        </a:rPr>
                        <a:t>En français</a:t>
                      </a:r>
                      <a:endParaRPr lang="fr-FR" sz="16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 xmlns:a16="http://schemas.microsoft.com/office/drawing/2014/main" val="1380179991"/>
                  </a:ext>
                </a:extLst>
              </a:tr>
              <a:tr h="3195801">
                <a:tc>
                  <a:txBody>
                    <a:bodyPr/>
                    <a:lstStyle/>
                    <a:p>
                      <a:pPr marL="342900" lvl="0" indent="-342900" algn="l" defTabSz="914400" rtl="0" eaLnBrk="1" latinLnBrk="0" hangingPunct="1">
                        <a:spcAft>
                          <a:spcPts val="0"/>
                        </a:spcAft>
                        <a:buFont typeface="Symbol" panose="05050102010706020507" pitchFamily="18" charset="2"/>
                        <a:buChar char=""/>
                      </a:pPr>
                      <a:r>
                        <a:rPr lang="fr-FR" sz="1600" b="1" kern="1200" dirty="0">
                          <a:solidFill>
                            <a:schemeClr val="lt1"/>
                          </a:solidFill>
                          <a:effectLst/>
                          <a:latin typeface="+mn-lt"/>
                          <a:ea typeface="+mn-ea"/>
                          <a:cs typeface="+mn-cs"/>
                        </a:rPr>
                        <a:t>Confronter des textes littéraires, documentaires, professionnels pour approfondir sa réflexion </a:t>
                      </a:r>
                    </a:p>
                    <a:p>
                      <a:pPr marL="342900" lvl="0" indent="-342900" algn="l">
                        <a:spcAft>
                          <a:spcPts val="0"/>
                        </a:spcAft>
                        <a:buFont typeface="Symbol" panose="05050102010706020507" pitchFamily="18" charset="2"/>
                        <a:buChar char=""/>
                      </a:pPr>
                      <a:r>
                        <a:rPr lang="fr-FR" sz="1600" dirty="0">
                          <a:effectLst/>
                        </a:rPr>
                        <a:t>Interroger les œuvres littéraires pour confronter les valeurs, les sentiments qui marquent la pensée humaine</a:t>
                      </a:r>
                    </a:p>
                    <a:p>
                      <a:pPr marL="342900" lvl="0" indent="-342900" algn="l">
                        <a:spcAft>
                          <a:spcPts val="0"/>
                        </a:spcAft>
                        <a:buFont typeface="Symbol" panose="05050102010706020507" pitchFamily="18" charset="2"/>
                        <a:buChar char=""/>
                      </a:pPr>
                      <a:r>
                        <a:rPr lang="fr-FR" sz="1600" dirty="0">
                          <a:effectLst/>
                        </a:rPr>
                        <a:t>S’exprimer à l’oral pour expliquer, convaincre, émouvoir Rédiger un document (texte, tableau,) en respectant la syntaxe, le lexique approprié</a:t>
                      </a:r>
                    </a:p>
                    <a:p>
                      <a:pPr marL="342900" lvl="0" indent="-342900" algn="l">
                        <a:spcAft>
                          <a:spcPts val="0"/>
                        </a:spcAft>
                        <a:buFont typeface="Symbol" panose="05050102010706020507" pitchFamily="18" charset="2"/>
                        <a:buChar char=""/>
                      </a:pPr>
                      <a:r>
                        <a:rPr lang="fr-FR" sz="1600" dirty="0">
                          <a:effectLst/>
                        </a:rPr>
                        <a:t>Identifier et manipuler différents types de phrases (à l’oral / à l’écrit)</a:t>
                      </a:r>
                      <a:endParaRPr lang="fr-FR" sz="1600" dirty="0">
                        <a:effectLst/>
                        <a:latin typeface="Cambria" panose="02040503050406030204" pitchFamily="18" charset="0"/>
                        <a:ea typeface="Cambria" panose="02040503050406030204" pitchFamily="18" charset="0"/>
                        <a:cs typeface="Mangal"/>
                      </a:endParaRPr>
                    </a:p>
                  </a:txBody>
                  <a:tcPr marL="68580" marR="68580" marT="0" marB="0"/>
                </a:tc>
                <a:extLst>
                  <a:ext uri="{0D108BD9-81ED-4DB2-BD59-A6C34878D82A}">
                    <a16:rowId xmlns="" xmlns:a16="http://schemas.microsoft.com/office/drawing/2014/main" val="2768385123"/>
                  </a:ext>
                </a:extLst>
              </a:tr>
            </a:tbl>
          </a:graphicData>
        </a:graphic>
      </p:graphicFrame>
      <p:graphicFrame>
        <p:nvGraphicFramePr>
          <p:cNvPr id="9" name="Tableau 8">
            <a:extLst>
              <a:ext uri="{FF2B5EF4-FFF2-40B4-BE49-F238E27FC236}">
                <a16:creationId xmlns="" xmlns:a16="http://schemas.microsoft.com/office/drawing/2014/main" id="{9274CA9E-799B-4EBF-AF93-C913AD610339}"/>
              </a:ext>
            </a:extLst>
          </p:cNvPr>
          <p:cNvGraphicFramePr>
            <a:graphicFrameLocks noGrp="1"/>
          </p:cNvGraphicFramePr>
          <p:nvPr>
            <p:extLst/>
          </p:nvPr>
        </p:nvGraphicFramePr>
        <p:xfrm>
          <a:off x="4245709" y="5169093"/>
          <a:ext cx="6122791" cy="1224661"/>
        </p:xfrm>
        <a:graphic>
          <a:graphicData uri="http://schemas.openxmlformats.org/drawingml/2006/table">
            <a:tbl>
              <a:tblPr firstRow="1" firstCol="1" bandRow="1">
                <a:tableStyleId>{5C22544A-7EE6-4342-B048-85BDC9FD1C3A}</a:tableStyleId>
              </a:tblPr>
              <a:tblGrid>
                <a:gridCol w="6122791">
                  <a:extLst>
                    <a:ext uri="{9D8B030D-6E8A-4147-A177-3AD203B41FA5}">
                      <a16:colId xmlns="" xmlns:a16="http://schemas.microsoft.com/office/drawing/2014/main" val="3574671344"/>
                    </a:ext>
                  </a:extLst>
                </a:gridCol>
              </a:tblGrid>
              <a:tr h="128468">
                <a:tc>
                  <a:txBody>
                    <a:bodyPr/>
                    <a:lstStyle/>
                    <a:p>
                      <a:pPr algn="ctr">
                        <a:lnSpc>
                          <a:spcPct val="107000"/>
                        </a:lnSpc>
                        <a:spcAft>
                          <a:spcPts val="800"/>
                        </a:spcAft>
                      </a:pPr>
                      <a:r>
                        <a:rPr lang="fr-FR" sz="1600" dirty="0">
                          <a:effectLst/>
                        </a:rPr>
                        <a:t>En enseignement professionnel</a:t>
                      </a:r>
                      <a:endParaRPr lang="fr-FR" sz="16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 xmlns:a16="http://schemas.microsoft.com/office/drawing/2014/main" val="1380179991"/>
                  </a:ext>
                </a:extLst>
              </a:tr>
              <a:tr h="350165">
                <a:tc>
                  <a:txBody>
                    <a:bodyPr/>
                    <a:lstStyle/>
                    <a:p>
                      <a:pPr marL="342900" lvl="0" indent="-342900" algn="l" defTabSz="914400" rtl="0" eaLnBrk="1" latinLnBrk="0" hangingPunct="1">
                        <a:spcAft>
                          <a:spcPts val="0"/>
                        </a:spcAft>
                        <a:buFont typeface="Symbol" panose="05050102010706020507" pitchFamily="18" charset="2"/>
                        <a:buChar char=""/>
                      </a:pPr>
                      <a:r>
                        <a:rPr lang="fr-FR" sz="1600" b="1" kern="1200" dirty="0">
                          <a:solidFill>
                            <a:schemeClr val="lt1"/>
                          </a:solidFill>
                          <a:effectLst/>
                          <a:latin typeface="+mn-lt"/>
                          <a:ea typeface="+mn-ea"/>
                          <a:cs typeface="+mn-cs"/>
                        </a:rPr>
                        <a:t>Etablir une étude comparative entre des produits solaires et les autobronzants.</a:t>
                      </a:r>
                    </a:p>
                    <a:p>
                      <a:pPr marL="342900" lvl="0" indent="-342900" algn="l">
                        <a:spcAft>
                          <a:spcPts val="0"/>
                        </a:spcAft>
                        <a:buFont typeface="Symbol" panose="05050102010706020507" pitchFamily="18" charset="2"/>
                        <a:buChar char=""/>
                      </a:pPr>
                      <a:r>
                        <a:rPr lang="fr-FR" sz="1600" dirty="0">
                          <a:effectLst/>
                        </a:rPr>
                        <a:t>Fournir des conseils argumentés à la clientèle en fonction de son phototype et selon la règlementation en vigueur</a:t>
                      </a:r>
                      <a:endParaRPr lang="fr-FR" sz="1600" dirty="0">
                        <a:effectLst/>
                        <a:latin typeface="Cambria" panose="02040503050406030204" pitchFamily="18" charset="0"/>
                        <a:ea typeface="Cambria" panose="02040503050406030204" pitchFamily="18" charset="0"/>
                        <a:cs typeface="Mangal"/>
                      </a:endParaRPr>
                    </a:p>
                  </a:txBody>
                  <a:tcPr marL="68580" marR="68580" marT="0" marB="0"/>
                </a:tc>
                <a:extLst>
                  <a:ext uri="{0D108BD9-81ED-4DB2-BD59-A6C34878D82A}">
                    <a16:rowId xmlns="" xmlns:a16="http://schemas.microsoft.com/office/drawing/2014/main" val="2768385123"/>
                  </a:ext>
                </a:extLst>
              </a:tr>
            </a:tbl>
          </a:graphicData>
        </a:graphic>
      </p:graphicFrame>
      <p:pic>
        <p:nvPicPr>
          <p:cNvPr id="12" name="Image 11">
            <a:extLst>
              <a:ext uri="{FF2B5EF4-FFF2-40B4-BE49-F238E27FC236}">
                <a16:creationId xmlns="" xmlns:a16="http://schemas.microsoft.com/office/drawing/2014/main" id="{A6BE4309-2349-4409-8199-5F0339148E3D}"/>
              </a:ext>
            </a:extLst>
          </p:cNvPr>
          <p:cNvPicPr>
            <a:picLocks noChangeAspect="1"/>
          </p:cNvPicPr>
          <p:nvPr/>
        </p:nvPicPr>
        <p:blipFill>
          <a:blip r:embed="rId10"/>
          <a:stretch>
            <a:fillRect/>
          </a:stretch>
        </p:blipFill>
        <p:spPr>
          <a:xfrm>
            <a:off x="1956323" y="3691068"/>
            <a:ext cx="1381125" cy="619125"/>
          </a:xfrm>
          <a:prstGeom prst="rect">
            <a:avLst/>
          </a:prstGeom>
        </p:spPr>
      </p:pic>
      <p:pic>
        <p:nvPicPr>
          <p:cNvPr id="14" name="Image 13">
            <a:extLst>
              <a:ext uri="{FF2B5EF4-FFF2-40B4-BE49-F238E27FC236}">
                <a16:creationId xmlns="" xmlns:a16="http://schemas.microsoft.com/office/drawing/2014/main" id="{9AEF3DA6-933C-4046-A9E1-64B4121A3882}"/>
              </a:ext>
            </a:extLst>
          </p:cNvPr>
          <p:cNvPicPr>
            <a:picLocks noChangeAspect="1"/>
          </p:cNvPicPr>
          <p:nvPr/>
        </p:nvPicPr>
        <p:blipFill>
          <a:blip r:embed="rId11"/>
          <a:stretch>
            <a:fillRect/>
          </a:stretch>
        </p:blipFill>
        <p:spPr>
          <a:xfrm>
            <a:off x="5299661" y="2337658"/>
            <a:ext cx="1304925" cy="552450"/>
          </a:xfrm>
          <a:prstGeom prst="rect">
            <a:avLst/>
          </a:prstGeom>
        </p:spPr>
      </p:pic>
      <p:pic>
        <p:nvPicPr>
          <p:cNvPr id="15" name="Image 14">
            <a:extLst>
              <a:ext uri="{FF2B5EF4-FFF2-40B4-BE49-F238E27FC236}">
                <a16:creationId xmlns="" xmlns:a16="http://schemas.microsoft.com/office/drawing/2014/main" id="{168515CD-F761-4F84-BE1E-0B3A188EAA64}"/>
              </a:ext>
            </a:extLst>
          </p:cNvPr>
          <p:cNvPicPr>
            <a:picLocks noChangeAspect="1"/>
          </p:cNvPicPr>
          <p:nvPr/>
        </p:nvPicPr>
        <p:blipFill>
          <a:blip r:embed="rId12"/>
          <a:stretch>
            <a:fillRect/>
          </a:stretch>
        </p:blipFill>
        <p:spPr>
          <a:xfrm>
            <a:off x="5326202" y="3033819"/>
            <a:ext cx="1314450" cy="571500"/>
          </a:xfrm>
          <a:prstGeom prst="rect">
            <a:avLst/>
          </a:prstGeom>
        </p:spPr>
      </p:pic>
      <p:sp>
        <p:nvSpPr>
          <p:cNvPr id="16" name="ZoneTexte 15">
            <a:extLst>
              <a:ext uri="{FF2B5EF4-FFF2-40B4-BE49-F238E27FC236}">
                <a16:creationId xmlns="" xmlns:a16="http://schemas.microsoft.com/office/drawing/2014/main" id="{C2867BD9-6792-4C80-8E6D-D6B8B39B9FBE}"/>
              </a:ext>
            </a:extLst>
          </p:cNvPr>
          <p:cNvSpPr txBox="1"/>
          <p:nvPr/>
        </p:nvSpPr>
        <p:spPr>
          <a:xfrm>
            <a:off x="7585545" y="367652"/>
            <a:ext cx="4479842" cy="830997"/>
          </a:xfrm>
          <a:prstGeom prst="rect">
            <a:avLst/>
          </a:prstGeom>
          <a:noFill/>
        </p:spPr>
        <p:txBody>
          <a:bodyPr wrap="square" rtlCol="0">
            <a:spAutoFit/>
          </a:bodyPr>
          <a:lstStyle/>
          <a:p>
            <a:r>
              <a:rPr lang="fr-FR" sz="1600" dirty="0"/>
              <a:t>Au fil des séances, les professeurs développent et explicitent les compétences du programme et du référentiel.</a:t>
            </a:r>
          </a:p>
        </p:txBody>
      </p:sp>
      <p:pic>
        <p:nvPicPr>
          <p:cNvPr id="13" name="Audio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875593592"/>
      </p:ext>
    </p:extLst>
  </p:cSld>
  <p:clrMapOvr>
    <a:masterClrMapping/>
  </p:clrMapOvr>
  <mc:AlternateContent xmlns:mc="http://schemas.openxmlformats.org/markup-compatibility/2006">
    <mc:Choice xmlns:p14="http://schemas.microsoft.com/office/powerpoint/2010/main" Requires="p14">
      <p:transition spd="slow" p14:dur="2000" advTm="20574"/>
    </mc:Choice>
    <mc:Fallback>
      <p:transition spd="slow" advTm="20574"/>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14:presetBounceEnd="50000">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14:bounceEnd="50000">
                                          <p:cBhvr additive="base">
                                            <p:cTn id="21" dur="500" fill="hold"/>
                                            <p:tgtEl>
                                              <p:spTgt spid="12"/>
                                            </p:tgtEl>
                                            <p:attrNameLst>
                                              <p:attrName>ppt_x</p:attrName>
                                            </p:attrNameLst>
                                          </p:cBhvr>
                                          <p:tavLst>
                                            <p:tav tm="0">
                                              <p:val>
                                                <p:strVal val="0-#ppt_w/2"/>
                                              </p:val>
                                            </p:tav>
                                            <p:tav tm="100000">
                                              <p:val>
                                                <p:strVal val="#ppt_x"/>
                                              </p:val>
                                            </p:tav>
                                          </p:tavLst>
                                        </p:anim>
                                        <p:anim calcmode="lin" valueType="num" p14:bounceEnd="50000">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4" fill="hold" nodeType="withEffect" p14:presetBounceEnd="52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52000">
                                          <p:cBhvr additive="base">
                                            <p:cTn id="25" dur="500" fill="hold"/>
                                            <p:tgtEl>
                                              <p:spTgt spid="14"/>
                                            </p:tgtEl>
                                            <p:attrNameLst>
                                              <p:attrName>ppt_x</p:attrName>
                                            </p:attrNameLst>
                                          </p:cBhvr>
                                          <p:tavLst>
                                            <p:tav tm="0">
                                              <p:val>
                                                <p:strVal val="#ppt_x"/>
                                              </p:val>
                                            </p:tav>
                                            <p:tav tm="100000">
                                              <p:val>
                                                <p:strVal val="#ppt_x"/>
                                              </p:val>
                                            </p:tav>
                                          </p:tavLst>
                                        </p:anim>
                                        <p:anim calcmode="lin" valueType="num" p14:bounceEnd="52000">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50000">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14:bounceEnd="50000">
                                          <p:cBhvr additive="base">
                                            <p:cTn id="29"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3"/>
                    </p:tgtEl>
                  </p:cMediaNode>
                </p:audio>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3"/>
                    </p:tgtEl>
                  </p:cMediaNode>
                </p:audio>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 xmlns:a16="http://schemas.microsoft.com/office/drawing/2014/main" id="{5469690B-5F34-40BE-BF2D-73CE383952E3}"/>
              </a:ext>
            </a:extLst>
          </p:cNvPr>
          <p:cNvPicPr>
            <a:picLocks noChangeAspect="1"/>
          </p:cNvPicPr>
          <p:nvPr/>
        </p:nvPicPr>
        <p:blipFill>
          <a:blip r:embed="rId6"/>
          <a:stretch>
            <a:fillRect/>
          </a:stretch>
        </p:blipFill>
        <p:spPr>
          <a:xfrm>
            <a:off x="4150583" y="392097"/>
            <a:ext cx="3265044" cy="3105366"/>
          </a:xfrm>
          <a:prstGeom prst="rect">
            <a:avLst/>
          </a:prstGeom>
        </p:spPr>
      </p:pic>
      <p:pic>
        <p:nvPicPr>
          <p:cNvPr id="3" name="Image 2">
            <a:extLst>
              <a:ext uri="{FF2B5EF4-FFF2-40B4-BE49-F238E27FC236}">
                <a16:creationId xmlns="" xmlns:a16="http://schemas.microsoft.com/office/drawing/2014/main" id="{D5F15983-2B4E-40D3-AAEC-39030F6AB46E}"/>
              </a:ext>
            </a:extLst>
          </p:cNvPr>
          <p:cNvPicPr>
            <a:picLocks noChangeAspect="1"/>
          </p:cNvPicPr>
          <p:nvPr/>
        </p:nvPicPr>
        <p:blipFill>
          <a:blip r:embed="rId7"/>
          <a:stretch>
            <a:fillRect/>
          </a:stretch>
        </p:blipFill>
        <p:spPr>
          <a:xfrm>
            <a:off x="4150583" y="3428754"/>
            <a:ext cx="3344268" cy="1521969"/>
          </a:xfrm>
          <a:prstGeom prst="rect">
            <a:avLst/>
          </a:prstGeom>
        </p:spPr>
      </p:pic>
      <p:pic>
        <p:nvPicPr>
          <p:cNvPr id="4" name="Image 3">
            <a:extLst>
              <a:ext uri="{FF2B5EF4-FFF2-40B4-BE49-F238E27FC236}">
                <a16:creationId xmlns="" xmlns:a16="http://schemas.microsoft.com/office/drawing/2014/main" id="{315E2846-4FBA-4BF1-B845-8443F48E7150}"/>
              </a:ext>
            </a:extLst>
          </p:cNvPr>
          <p:cNvPicPr>
            <a:picLocks noChangeAspect="1"/>
          </p:cNvPicPr>
          <p:nvPr/>
        </p:nvPicPr>
        <p:blipFill>
          <a:blip r:embed="rId8"/>
          <a:stretch>
            <a:fillRect/>
          </a:stretch>
        </p:blipFill>
        <p:spPr>
          <a:xfrm>
            <a:off x="234231" y="1417735"/>
            <a:ext cx="3926308" cy="3177912"/>
          </a:xfrm>
          <a:prstGeom prst="rect">
            <a:avLst/>
          </a:prstGeom>
        </p:spPr>
      </p:pic>
      <p:pic>
        <p:nvPicPr>
          <p:cNvPr id="5" name="Image 4">
            <a:extLst>
              <a:ext uri="{FF2B5EF4-FFF2-40B4-BE49-F238E27FC236}">
                <a16:creationId xmlns="" xmlns:a16="http://schemas.microsoft.com/office/drawing/2014/main" id="{CED2A98F-A348-4017-BF0E-855927589661}"/>
              </a:ext>
            </a:extLst>
          </p:cNvPr>
          <p:cNvPicPr>
            <a:picLocks noChangeAspect="1"/>
          </p:cNvPicPr>
          <p:nvPr/>
        </p:nvPicPr>
        <p:blipFill>
          <a:blip r:embed="rId9"/>
          <a:stretch>
            <a:fillRect/>
          </a:stretch>
        </p:blipFill>
        <p:spPr>
          <a:xfrm>
            <a:off x="224275" y="4615464"/>
            <a:ext cx="3681163" cy="1608773"/>
          </a:xfrm>
          <a:prstGeom prst="rect">
            <a:avLst/>
          </a:prstGeom>
        </p:spPr>
      </p:pic>
      <p:sp>
        <p:nvSpPr>
          <p:cNvPr id="6" name="ZoneTexte 5">
            <a:extLst>
              <a:ext uri="{FF2B5EF4-FFF2-40B4-BE49-F238E27FC236}">
                <a16:creationId xmlns="" xmlns:a16="http://schemas.microsoft.com/office/drawing/2014/main" id="{C2867BD9-6792-4C80-8E6D-D6B8B39B9FBE}"/>
              </a:ext>
            </a:extLst>
          </p:cNvPr>
          <p:cNvSpPr txBox="1"/>
          <p:nvPr/>
        </p:nvSpPr>
        <p:spPr>
          <a:xfrm>
            <a:off x="7585545" y="367652"/>
            <a:ext cx="4479842" cy="830997"/>
          </a:xfrm>
          <a:prstGeom prst="rect">
            <a:avLst/>
          </a:prstGeom>
          <a:noFill/>
        </p:spPr>
        <p:txBody>
          <a:bodyPr wrap="square" rtlCol="0">
            <a:spAutoFit/>
          </a:bodyPr>
          <a:lstStyle/>
          <a:p>
            <a:r>
              <a:rPr lang="fr-FR" sz="1600" dirty="0"/>
              <a:t>Au fil des séances, les professeurs développent et explicitent les compétences du programme et du référentiel.</a:t>
            </a:r>
          </a:p>
        </p:txBody>
      </p:sp>
      <p:sp>
        <p:nvSpPr>
          <p:cNvPr id="7" name="Rectangle 6">
            <a:extLst>
              <a:ext uri="{FF2B5EF4-FFF2-40B4-BE49-F238E27FC236}">
                <a16:creationId xmlns="" xmlns:a16="http://schemas.microsoft.com/office/drawing/2014/main" id="{D856F929-C534-4798-9B61-4F28963C8FF4}"/>
              </a:ext>
            </a:extLst>
          </p:cNvPr>
          <p:cNvSpPr/>
          <p:nvPr/>
        </p:nvSpPr>
        <p:spPr>
          <a:xfrm>
            <a:off x="553256" y="454722"/>
            <a:ext cx="2791149" cy="707886"/>
          </a:xfrm>
          <a:prstGeom prst="rect">
            <a:avLst/>
          </a:prstGeom>
          <a:noFill/>
        </p:spPr>
        <p:txBody>
          <a:bodyPr wrap="none" lIns="91440" tIns="45720" rIns="91440" bIns="45720">
            <a:spAutoFit/>
          </a:bodyPr>
          <a:lstStyle/>
          <a:p>
            <a:pPr algn="ctr"/>
            <a:r>
              <a:rPr lang="fr-FR"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La séquence</a:t>
            </a:r>
            <a:endParaRPr lang="fr-FR"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8" name="Tableau 7">
            <a:extLst>
              <a:ext uri="{FF2B5EF4-FFF2-40B4-BE49-F238E27FC236}">
                <a16:creationId xmlns="" xmlns:a16="http://schemas.microsoft.com/office/drawing/2014/main" id="{26E6097D-6A64-46B1-B4F0-0C987C6A4693}"/>
              </a:ext>
            </a:extLst>
          </p:cNvPr>
          <p:cNvGraphicFramePr>
            <a:graphicFrameLocks noGrp="1"/>
          </p:cNvGraphicFramePr>
          <p:nvPr>
            <p:extLst/>
          </p:nvPr>
        </p:nvGraphicFramePr>
        <p:xfrm>
          <a:off x="7585544" y="1242090"/>
          <a:ext cx="4382181" cy="3468082"/>
        </p:xfrm>
        <a:graphic>
          <a:graphicData uri="http://schemas.openxmlformats.org/drawingml/2006/table">
            <a:tbl>
              <a:tblPr firstRow="1" firstCol="1" bandRow="1">
                <a:tableStyleId>{5C22544A-7EE6-4342-B048-85BDC9FD1C3A}</a:tableStyleId>
              </a:tblPr>
              <a:tblGrid>
                <a:gridCol w="4382181">
                  <a:extLst>
                    <a:ext uri="{9D8B030D-6E8A-4147-A177-3AD203B41FA5}">
                      <a16:colId xmlns="" xmlns:a16="http://schemas.microsoft.com/office/drawing/2014/main" val="3574671344"/>
                    </a:ext>
                  </a:extLst>
                </a:gridCol>
              </a:tblGrid>
              <a:tr h="272281">
                <a:tc>
                  <a:txBody>
                    <a:bodyPr/>
                    <a:lstStyle/>
                    <a:p>
                      <a:pPr algn="ctr">
                        <a:lnSpc>
                          <a:spcPct val="107000"/>
                        </a:lnSpc>
                        <a:spcAft>
                          <a:spcPts val="800"/>
                        </a:spcAft>
                      </a:pPr>
                      <a:r>
                        <a:rPr lang="fr-FR" sz="1600" dirty="0">
                          <a:effectLst/>
                        </a:rPr>
                        <a:t>En français</a:t>
                      </a:r>
                      <a:endParaRPr lang="fr-FR" sz="16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 xmlns:a16="http://schemas.microsoft.com/office/drawing/2014/main" val="1380179991"/>
                  </a:ext>
                </a:extLst>
              </a:tr>
              <a:tr h="3195801">
                <a:tc>
                  <a:txBody>
                    <a:bodyPr/>
                    <a:lstStyle/>
                    <a:p>
                      <a:pPr marL="342900" lvl="0" indent="-342900" algn="l" defTabSz="914400" rtl="0" eaLnBrk="1" latinLnBrk="0" hangingPunct="1">
                        <a:spcAft>
                          <a:spcPts val="0"/>
                        </a:spcAft>
                        <a:buFont typeface="Symbol" panose="05050102010706020507" pitchFamily="18" charset="2"/>
                        <a:buChar char=""/>
                      </a:pPr>
                      <a:r>
                        <a:rPr lang="fr-FR" sz="1600" b="1" kern="1200" dirty="0">
                          <a:solidFill>
                            <a:schemeClr val="lt1"/>
                          </a:solidFill>
                          <a:effectLst/>
                          <a:latin typeface="+mn-lt"/>
                          <a:ea typeface="+mn-ea"/>
                          <a:cs typeface="+mn-cs"/>
                        </a:rPr>
                        <a:t>Confronter des textes littéraires, documentaires, professionnels pour approfondir sa réflexion </a:t>
                      </a:r>
                    </a:p>
                    <a:p>
                      <a:pPr marL="342900" lvl="0" indent="-342900" algn="l">
                        <a:spcAft>
                          <a:spcPts val="0"/>
                        </a:spcAft>
                        <a:buFont typeface="Symbol" panose="05050102010706020507" pitchFamily="18" charset="2"/>
                        <a:buChar char=""/>
                      </a:pPr>
                      <a:r>
                        <a:rPr lang="fr-FR" sz="1600" dirty="0">
                          <a:effectLst/>
                        </a:rPr>
                        <a:t>Interroger les œuvres littéraires pour confronter les valeurs, les sentiments qui marquent la pensée humaine</a:t>
                      </a:r>
                    </a:p>
                    <a:p>
                      <a:pPr marL="342900" lvl="0" indent="-342900" algn="l">
                        <a:spcAft>
                          <a:spcPts val="0"/>
                        </a:spcAft>
                        <a:buFont typeface="Symbol" panose="05050102010706020507" pitchFamily="18" charset="2"/>
                        <a:buChar char=""/>
                      </a:pPr>
                      <a:r>
                        <a:rPr lang="fr-FR" sz="1600" dirty="0">
                          <a:effectLst/>
                        </a:rPr>
                        <a:t>S’exprimer à l’oral pour expliquer, convaincre, émouvoir Rédiger un document (texte, tableau,) en respectant la syntaxe, le lexique approprié</a:t>
                      </a:r>
                    </a:p>
                    <a:p>
                      <a:pPr marL="342900" lvl="0" indent="-342900" algn="l">
                        <a:spcAft>
                          <a:spcPts val="0"/>
                        </a:spcAft>
                        <a:buFont typeface="Symbol" panose="05050102010706020507" pitchFamily="18" charset="2"/>
                        <a:buChar char=""/>
                      </a:pPr>
                      <a:r>
                        <a:rPr lang="fr-FR" sz="1600" dirty="0">
                          <a:effectLst/>
                        </a:rPr>
                        <a:t>Identifier et manipuler différents types de phrases (à l’oral / à l’écrit)</a:t>
                      </a:r>
                      <a:endParaRPr lang="fr-FR" sz="1600" dirty="0">
                        <a:effectLst/>
                        <a:latin typeface="Cambria" panose="02040503050406030204" pitchFamily="18" charset="0"/>
                        <a:ea typeface="Cambria" panose="02040503050406030204" pitchFamily="18" charset="0"/>
                        <a:cs typeface="Mangal"/>
                      </a:endParaRPr>
                    </a:p>
                  </a:txBody>
                  <a:tcPr marL="68580" marR="68580" marT="0" marB="0"/>
                </a:tc>
                <a:extLst>
                  <a:ext uri="{0D108BD9-81ED-4DB2-BD59-A6C34878D82A}">
                    <a16:rowId xmlns="" xmlns:a16="http://schemas.microsoft.com/office/drawing/2014/main" val="2768385123"/>
                  </a:ext>
                </a:extLst>
              </a:tr>
            </a:tbl>
          </a:graphicData>
        </a:graphic>
      </p:graphicFrame>
      <p:graphicFrame>
        <p:nvGraphicFramePr>
          <p:cNvPr id="9" name="Tableau 8">
            <a:extLst>
              <a:ext uri="{FF2B5EF4-FFF2-40B4-BE49-F238E27FC236}">
                <a16:creationId xmlns="" xmlns:a16="http://schemas.microsoft.com/office/drawing/2014/main" id="{9274CA9E-799B-4EBF-AF93-C913AD610339}"/>
              </a:ext>
            </a:extLst>
          </p:cNvPr>
          <p:cNvGraphicFramePr>
            <a:graphicFrameLocks noGrp="1"/>
          </p:cNvGraphicFramePr>
          <p:nvPr>
            <p:extLst/>
          </p:nvPr>
        </p:nvGraphicFramePr>
        <p:xfrm>
          <a:off x="4245709" y="5169093"/>
          <a:ext cx="6122791" cy="1321255"/>
        </p:xfrm>
        <a:graphic>
          <a:graphicData uri="http://schemas.openxmlformats.org/drawingml/2006/table">
            <a:tbl>
              <a:tblPr firstRow="1" firstCol="1" bandRow="1">
                <a:tableStyleId>{5C22544A-7EE6-4342-B048-85BDC9FD1C3A}</a:tableStyleId>
              </a:tblPr>
              <a:tblGrid>
                <a:gridCol w="6122791">
                  <a:extLst>
                    <a:ext uri="{9D8B030D-6E8A-4147-A177-3AD203B41FA5}">
                      <a16:colId xmlns="" xmlns:a16="http://schemas.microsoft.com/office/drawing/2014/main" val="3574671344"/>
                    </a:ext>
                  </a:extLst>
                </a:gridCol>
              </a:tblGrid>
              <a:tr h="268964">
                <a:tc>
                  <a:txBody>
                    <a:bodyPr/>
                    <a:lstStyle/>
                    <a:p>
                      <a:pPr algn="ctr">
                        <a:lnSpc>
                          <a:spcPct val="107000"/>
                        </a:lnSpc>
                        <a:spcAft>
                          <a:spcPts val="800"/>
                        </a:spcAft>
                      </a:pPr>
                      <a:r>
                        <a:rPr lang="fr-FR" sz="1600" dirty="0">
                          <a:effectLst/>
                        </a:rPr>
                        <a:t>En enseignement professionnel</a:t>
                      </a:r>
                      <a:endParaRPr lang="fr-FR" sz="16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 xmlns:a16="http://schemas.microsoft.com/office/drawing/2014/main" val="1380179991"/>
                  </a:ext>
                </a:extLst>
              </a:tr>
              <a:tr h="1052291">
                <a:tc>
                  <a:txBody>
                    <a:bodyPr/>
                    <a:lstStyle/>
                    <a:p>
                      <a:pPr marL="342900" lvl="0" indent="-342900" algn="l" defTabSz="914400" rtl="0" eaLnBrk="1" latinLnBrk="0" hangingPunct="1">
                        <a:spcAft>
                          <a:spcPts val="0"/>
                        </a:spcAft>
                        <a:buFont typeface="Symbol" panose="05050102010706020507" pitchFamily="18" charset="2"/>
                        <a:buChar char=""/>
                      </a:pPr>
                      <a:r>
                        <a:rPr lang="fr-FR" sz="1600" b="1" kern="1200" dirty="0">
                          <a:solidFill>
                            <a:schemeClr val="lt1"/>
                          </a:solidFill>
                          <a:effectLst/>
                          <a:latin typeface="+mn-lt"/>
                          <a:ea typeface="+mn-ea"/>
                          <a:cs typeface="+mn-cs"/>
                        </a:rPr>
                        <a:t>Etablir une étude comparative entre des produits solaires et les autobronzants.</a:t>
                      </a:r>
                    </a:p>
                    <a:p>
                      <a:pPr marL="342900" lvl="0" indent="-342900" algn="l">
                        <a:spcAft>
                          <a:spcPts val="0"/>
                        </a:spcAft>
                        <a:buFont typeface="Symbol" panose="05050102010706020507" pitchFamily="18" charset="2"/>
                        <a:buChar char=""/>
                      </a:pPr>
                      <a:r>
                        <a:rPr lang="fr-FR" sz="1600" dirty="0">
                          <a:effectLst/>
                        </a:rPr>
                        <a:t>Fournir des conseils argumentés à la clientèle en fonction de son phototype et selon la règlementation en vigueur</a:t>
                      </a:r>
                      <a:endParaRPr lang="fr-FR" sz="1600" dirty="0">
                        <a:effectLst/>
                        <a:latin typeface="Cambria" panose="02040503050406030204" pitchFamily="18" charset="0"/>
                        <a:ea typeface="Cambria" panose="02040503050406030204" pitchFamily="18" charset="0"/>
                        <a:cs typeface="Mangal"/>
                      </a:endParaRPr>
                    </a:p>
                  </a:txBody>
                  <a:tcPr marL="68580" marR="68580" marT="0" marB="0"/>
                </a:tc>
                <a:extLst>
                  <a:ext uri="{0D108BD9-81ED-4DB2-BD59-A6C34878D82A}">
                    <a16:rowId xmlns="" xmlns:a16="http://schemas.microsoft.com/office/drawing/2014/main" val="2768385123"/>
                  </a:ext>
                </a:extLst>
              </a:tr>
            </a:tbl>
          </a:graphicData>
        </a:graphic>
      </p:graphicFrame>
      <p:pic>
        <p:nvPicPr>
          <p:cNvPr id="11" name="Image 10">
            <a:extLst>
              <a:ext uri="{FF2B5EF4-FFF2-40B4-BE49-F238E27FC236}">
                <a16:creationId xmlns="" xmlns:a16="http://schemas.microsoft.com/office/drawing/2014/main" id="{7FF6E895-78F0-4F0E-9204-F58EA9B1C46C}"/>
              </a:ext>
            </a:extLst>
          </p:cNvPr>
          <p:cNvPicPr>
            <a:picLocks noChangeAspect="1"/>
          </p:cNvPicPr>
          <p:nvPr/>
        </p:nvPicPr>
        <p:blipFill>
          <a:blip r:embed="rId10"/>
          <a:stretch>
            <a:fillRect/>
          </a:stretch>
        </p:blipFill>
        <p:spPr>
          <a:xfrm>
            <a:off x="640130" y="3428753"/>
            <a:ext cx="2319379" cy="1186711"/>
          </a:xfrm>
          <a:prstGeom prst="rect">
            <a:avLst/>
          </a:prstGeom>
        </p:spPr>
      </p:pic>
      <p:sp>
        <p:nvSpPr>
          <p:cNvPr id="10" name="Rectangle : coins arrondis 9">
            <a:extLst>
              <a:ext uri="{FF2B5EF4-FFF2-40B4-BE49-F238E27FC236}">
                <a16:creationId xmlns="" xmlns:a16="http://schemas.microsoft.com/office/drawing/2014/main" id="{BA6B8265-5413-476C-A12C-1AB5BBDDBC13}"/>
              </a:ext>
            </a:extLst>
          </p:cNvPr>
          <p:cNvSpPr/>
          <p:nvPr/>
        </p:nvSpPr>
        <p:spPr>
          <a:xfrm>
            <a:off x="1516850" y="2338647"/>
            <a:ext cx="2660082" cy="6749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a:t>Textes et documents en lien avec l’objet d’étude</a:t>
            </a:r>
          </a:p>
        </p:txBody>
      </p:sp>
      <p:sp>
        <p:nvSpPr>
          <p:cNvPr id="17" name="Rectangle : coins arrondis 16">
            <a:extLst>
              <a:ext uri="{FF2B5EF4-FFF2-40B4-BE49-F238E27FC236}">
                <a16:creationId xmlns="" xmlns:a16="http://schemas.microsoft.com/office/drawing/2014/main" id="{D6307008-E9E0-48C4-8AAF-46A7C8E0ED63}"/>
              </a:ext>
            </a:extLst>
          </p:cNvPr>
          <p:cNvSpPr/>
          <p:nvPr/>
        </p:nvSpPr>
        <p:spPr>
          <a:xfrm>
            <a:off x="2842885" y="3075060"/>
            <a:ext cx="1326573" cy="353694"/>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FR" b="1" dirty="0">
                <a:solidFill>
                  <a:schemeClr val="accent2">
                    <a:lumMod val="75000"/>
                  </a:schemeClr>
                </a:solidFill>
              </a:rPr>
              <a:t>S’informer</a:t>
            </a:r>
          </a:p>
        </p:txBody>
      </p:sp>
      <p:pic>
        <p:nvPicPr>
          <p:cNvPr id="18" name="Image 17">
            <a:extLst>
              <a:ext uri="{FF2B5EF4-FFF2-40B4-BE49-F238E27FC236}">
                <a16:creationId xmlns="" xmlns:a16="http://schemas.microsoft.com/office/drawing/2014/main" id="{CFB0014E-39EE-42FE-B6F4-D5B335ECD2E9}"/>
              </a:ext>
            </a:extLst>
          </p:cNvPr>
          <p:cNvPicPr>
            <a:picLocks noChangeAspect="1"/>
          </p:cNvPicPr>
          <p:nvPr/>
        </p:nvPicPr>
        <p:blipFill>
          <a:blip r:embed="rId11"/>
          <a:stretch>
            <a:fillRect/>
          </a:stretch>
        </p:blipFill>
        <p:spPr>
          <a:xfrm>
            <a:off x="3459401" y="4129201"/>
            <a:ext cx="2593350" cy="428678"/>
          </a:xfrm>
          <a:prstGeom prst="rect">
            <a:avLst/>
          </a:prstGeom>
        </p:spPr>
      </p:pic>
      <p:sp>
        <p:nvSpPr>
          <p:cNvPr id="21" name="Rectangle : coins arrondis 20">
            <a:extLst>
              <a:ext uri="{FF2B5EF4-FFF2-40B4-BE49-F238E27FC236}">
                <a16:creationId xmlns="" xmlns:a16="http://schemas.microsoft.com/office/drawing/2014/main" id="{D938B522-4409-4365-9616-88285A21483F}"/>
              </a:ext>
            </a:extLst>
          </p:cNvPr>
          <p:cNvSpPr/>
          <p:nvPr/>
        </p:nvSpPr>
        <p:spPr>
          <a:xfrm>
            <a:off x="3621015" y="3834275"/>
            <a:ext cx="2521148" cy="303488"/>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FR" b="1" dirty="0">
                <a:solidFill>
                  <a:schemeClr val="accent2">
                    <a:lumMod val="75000"/>
                  </a:schemeClr>
                </a:solidFill>
              </a:rPr>
              <a:t>Dire et se faire entendre</a:t>
            </a:r>
          </a:p>
        </p:txBody>
      </p:sp>
      <p:sp>
        <p:nvSpPr>
          <p:cNvPr id="23" name="Rectangle : coins arrondis 22">
            <a:extLst>
              <a:ext uri="{FF2B5EF4-FFF2-40B4-BE49-F238E27FC236}">
                <a16:creationId xmlns="" xmlns:a16="http://schemas.microsoft.com/office/drawing/2014/main" id="{D8DB3B7A-03BA-448B-887F-7DF29A2CD6F2}"/>
              </a:ext>
            </a:extLst>
          </p:cNvPr>
          <p:cNvSpPr/>
          <p:nvPr/>
        </p:nvSpPr>
        <p:spPr>
          <a:xfrm>
            <a:off x="4606457" y="2088167"/>
            <a:ext cx="3068778" cy="905556"/>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FR" b="1" dirty="0">
                <a:solidFill>
                  <a:schemeClr val="accent2">
                    <a:lumMod val="75000"/>
                  </a:schemeClr>
                </a:solidFill>
              </a:rPr>
              <a:t>Etude raisonnée de la langue pour  s’approprier la syntaxe de l’écrit ou de l’oral soutenu</a:t>
            </a:r>
          </a:p>
        </p:txBody>
      </p:sp>
      <p:pic>
        <p:nvPicPr>
          <p:cNvPr id="12" name="Image 11">
            <a:extLst>
              <a:ext uri="{FF2B5EF4-FFF2-40B4-BE49-F238E27FC236}">
                <a16:creationId xmlns="" xmlns:a16="http://schemas.microsoft.com/office/drawing/2014/main" id="{D2EA417B-9712-496D-8EBC-D7266CD12A7E}"/>
              </a:ext>
            </a:extLst>
          </p:cNvPr>
          <p:cNvPicPr>
            <a:picLocks noChangeAspect="1"/>
          </p:cNvPicPr>
          <p:nvPr/>
        </p:nvPicPr>
        <p:blipFill>
          <a:blip r:embed="rId12"/>
          <a:stretch>
            <a:fillRect/>
          </a:stretch>
        </p:blipFill>
        <p:spPr>
          <a:xfrm>
            <a:off x="5885261" y="3009731"/>
            <a:ext cx="1981200" cy="885825"/>
          </a:xfrm>
          <a:prstGeom prst="rect">
            <a:avLst/>
          </a:prstGeom>
        </p:spPr>
      </p:pic>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181321361"/>
      </p:ext>
    </p:extLst>
  </p:cSld>
  <p:clrMapOvr>
    <a:masterClrMapping/>
  </p:clrMapOvr>
  <mc:AlternateContent xmlns:mc="http://schemas.openxmlformats.org/markup-compatibility/2006">
    <mc:Choice xmlns:p14="http://schemas.microsoft.com/office/powerpoint/2010/main" Requires="p14">
      <p:transition spd="slow" p14:dur="2000" advTm="20433"/>
    </mc:Choice>
    <mc:Fallback>
      <p:transition spd="slow" advTm="204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2000" fill="hold"/>
                                        <p:tgtEl>
                                          <p:spTgt spid="11"/>
                                        </p:tgtEl>
                                        <p:attrNameLst>
                                          <p:attrName>ppt_w</p:attrName>
                                        </p:attrNameLst>
                                      </p:cBhvr>
                                      <p:tavLst>
                                        <p:tav tm="0">
                                          <p:val>
                                            <p:fltVal val="0"/>
                                          </p:val>
                                        </p:tav>
                                        <p:tav tm="100000">
                                          <p:val>
                                            <p:strVal val="#ppt_w"/>
                                          </p:val>
                                        </p:tav>
                                      </p:tavLst>
                                    </p:anim>
                                    <p:anim calcmode="lin" valueType="num">
                                      <p:cBhvr>
                                        <p:cTn id="12" dur="2000" fill="hold"/>
                                        <p:tgtEl>
                                          <p:spTgt spid="11"/>
                                        </p:tgtEl>
                                        <p:attrNameLst>
                                          <p:attrName>ppt_h</p:attrName>
                                        </p:attrNameLst>
                                      </p:cBhvr>
                                      <p:tavLst>
                                        <p:tav tm="0">
                                          <p:val>
                                            <p:fltVal val="0"/>
                                          </p:val>
                                        </p:tav>
                                        <p:tav tm="100000">
                                          <p:val>
                                            <p:strVal val="#ppt_h"/>
                                          </p:val>
                                        </p:tav>
                                      </p:tavLst>
                                    </p:anim>
                                    <p:anim calcmode="lin" valueType="num">
                                      <p:cBhvr>
                                        <p:cTn id="13" dur="2000" fill="hold"/>
                                        <p:tgtEl>
                                          <p:spTgt spid="11"/>
                                        </p:tgtEl>
                                        <p:attrNameLst>
                                          <p:attrName>style.rotation</p:attrName>
                                        </p:attrNameLst>
                                      </p:cBhvr>
                                      <p:tavLst>
                                        <p:tav tm="0">
                                          <p:val>
                                            <p:fltVal val="90"/>
                                          </p:val>
                                        </p:tav>
                                        <p:tav tm="100000">
                                          <p:val>
                                            <p:fltVal val="0"/>
                                          </p:val>
                                        </p:tav>
                                      </p:tavLst>
                                    </p:anim>
                                    <p:animEffect transition="in" filter="fade">
                                      <p:cBhvr>
                                        <p:cTn id="14" dur="2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80">
                                          <p:stCondLst>
                                            <p:cond delay="0"/>
                                          </p:stCondLst>
                                        </p:cTn>
                                        <p:tgtEl>
                                          <p:spTgt spid="10"/>
                                        </p:tgtEl>
                                      </p:cBhvr>
                                    </p:animEffect>
                                    <p:anim calcmode="lin" valueType="num">
                                      <p:cBhvr>
                                        <p:cTn id="2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5" dur="26">
                                          <p:stCondLst>
                                            <p:cond delay="650"/>
                                          </p:stCondLst>
                                        </p:cTn>
                                        <p:tgtEl>
                                          <p:spTgt spid="10"/>
                                        </p:tgtEl>
                                      </p:cBhvr>
                                      <p:to x="100000" y="60000"/>
                                    </p:animScale>
                                    <p:animScale>
                                      <p:cBhvr>
                                        <p:cTn id="26" dur="166" decel="50000">
                                          <p:stCondLst>
                                            <p:cond delay="676"/>
                                          </p:stCondLst>
                                        </p:cTn>
                                        <p:tgtEl>
                                          <p:spTgt spid="10"/>
                                        </p:tgtEl>
                                      </p:cBhvr>
                                      <p:to x="100000" y="100000"/>
                                    </p:animScale>
                                    <p:animScale>
                                      <p:cBhvr>
                                        <p:cTn id="27" dur="26">
                                          <p:stCondLst>
                                            <p:cond delay="1312"/>
                                          </p:stCondLst>
                                        </p:cTn>
                                        <p:tgtEl>
                                          <p:spTgt spid="10"/>
                                        </p:tgtEl>
                                      </p:cBhvr>
                                      <p:to x="100000" y="80000"/>
                                    </p:animScale>
                                    <p:animScale>
                                      <p:cBhvr>
                                        <p:cTn id="28" dur="166" decel="50000">
                                          <p:stCondLst>
                                            <p:cond delay="1338"/>
                                          </p:stCondLst>
                                        </p:cTn>
                                        <p:tgtEl>
                                          <p:spTgt spid="10"/>
                                        </p:tgtEl>
                                      </p:cBhvr>
                                      <p:to x="100000" y="100000"/>
                                    </p:animScale>
                                    <p:animScale>
                                      <p:cBhvr>
                                        <p:cTn id="29" dur="26">
                                          <p:stCondLst>
                                            <p:cond delay="1642"/>
                                          </p:stCondLst>
                                        </p:cTn>
                                        <p:tgtEl>
                                          <p:spTgt spid="10"/>
                                        </p:tgtEl>
                                      </p:cBhvr>
                                      <p:to x="100000" y="90000"/>
                                    </p:animScale>
                                    <p:animScale>
                                      <p:cBhvr>
                                        <p:cTn id="30" dur="166" decel="50000">
                                          <p:stCondLst>
                                            <p:cond delay="1668"/>
                                          </p:stCondLst>
                                        </p:cTn>
                                        <p:tgtEl>
                                          <p:spTgt spid="10"/>
                                        </p:tgtEl>
                                      </p:cBhvr>
                                      <p:to x="100000" y="100000"/>
                                    </p:animScale>
                                    <p:animScale>
                                      <p:cBhvr>
                                        <p:cTn id="31" dur="26">
                                          <p:stCondLst>
                                            <p:cond delay="1808"/>
                                          </p:stCondLst>
                                        </p:cTn>
                                        <p:tgtEl>
                                          <p:spTgt spid="10"/>
                                        </p:tgtEl>
                                      </p:cBhvr>
                                      <p:to x="100000" y="95000"/>
                                    </p:animScale>
                                    <p:animScale>
                                      <p:cBhvr>
                                        <p:cTn id="32" dur="166" decel="50000">
                                          <p:stCondLst>
                                            <p:cond delay="1834"/>
                                          </p:stCondLst>
                                        </p:cTn>
                                        <p:tgtEl>
                                          <p:spTgt spid="10"/>
                                        </p:tgtEl>
                                      </p:cBhvr>
                                      <p:to x="100000" y="100000"/>
                                    </p:animScale>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2000" fill="hold"/>
                                        <p:tgtEl>
                                          <p:spTgt spid="18"/>
                                        </p:tgtEl>
                                        <p:attrNameLst>
                                          <p:attrName>ppt_w</p:attrName>
                                        </p:attrNameLst>
                                      </p:cBhvr>
                                      <p:tavLst>
                                        <p:tav tm="0">
                                          <p:val>
                                            <p:fltVal val="0"/>
                                          </p:val>
                                        </p:tav>
                                        <p:tav tm="100000">
                                          <p:val>
                                            <p:strVal val="#ppt_w"/>
                                          </p:val>
                                        </p:tav>
                                      </p:tavLst>
                                    </p:anim>
                                    <p:anim calcmode="lin" valueType="num">
                                      <p:cBhvr>
                                        <p:cTn id="41" dur="2000" fill="hold"/>
                                        <p:tgtEl>
                                          <p:spTgt spid="18"/>
                                        </p:tgtEl>
                                        <p:attrNameLst>
                                          <p:attrName>ppt_h</p:attrName>
                                        </p:attrNameLst>
                                      </p:cBhvr>
                                      <p:tavLst>
                                        <p:tav tm="0">
                                          <p:val>
                                            <p:fltVal val="0"/>
                                          </p:val>
                                        </p:tav>
                                        <p:tav tm="100000">
                                          <p:val>
                                            <p:strVal val="#ppt_h"/>
                                          </p:val>
                                        </p:tav>
                                      </p:tavLst>
                                    </p:anim>
                                    <p:anim calcmode="lin" valueType="num">
                                      <p:cBhvr>
                                        <p:cTn id="42" dur="2000" fill="hold"/>
                                        <p:tgtEl>
                                          <p:spTgt spid="18"/>
                                        </p:tgtEl>
                                        <p:attrNameLst>
                                          <p:attrName>style.rotation</p:attrName>
                                        </p:attrNameLst>
                                      </p:cBhvr>
                                      <p:tavLst>
                                        <p:tav tm="0">
                                          <p:val>
                                            <p:fltVal val="90"/>
                                          </p:val>
                                        </p:tav>
                                        <p:tav tm="100000">
                                          <p:val>
                                            <p:fltVal val="0"/>
                                          </p:val>
                                        </p:tav>
                                      </p:tavLst>
                                    </p:anim>
                                    <p:animEffect transition="in" filter="fade">
                                      <p:cBhvr>
                                        <p:cTn id="43" dur="2000"/>
                                        <p:tgtEl>
                                          <p:spTgt spid="18"/>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1000" fill="hold"/>
                                        <p:tgtEl>
                                          <p:spTgt spid="12"/>
                                        </p:tgtEl>
                                        <p:attrNameLst>
                                          <p:attrName>ppt_w</p:attrName>
                                        </p:attrNameLst>
                                      </p:cBhvr>
                                      <p:tavLst>
                                        <p:tav tm="0">
                                          <p:val>
                                            <p:fltVal val="0"/>
                                          </p:val>
                                        </p:tav>
                                        <p:tav tm="100000">
                                          <p:val>
                                            <p:strVal val="#ppt_w"/>
                                          </p:val>
                                        </p:tav>
                                      </p:tavLst>
                                    </p:anim>
                                    <p:anim calcmode="lin" valueType="num">
                                      <p:cBhvr>
                                        <p:cTn id="53" dur="1000" fill="hold"/>
                                        <p:tgtEl>
                                          <p:spTgt spid="12"/>
                                        </p:tgtEl>
                                        <p:attrNameLst>
                                          <p:attrName>ppt_h</p:attrName>
                                        </p:attrNameLst>
                                      </p:cBhvr>
                                      <p:tavLst>
                                        <p:tav tm="0">
                                          <p:val>
                                            <p:fltVal val="0"/>
                                          </p:val>
                                        </p:tav>
                                        <p:tav tm="100000">
                                          <p:val>
                                            <p:strVal val="#ppt_h"/>
                                          </p:val>
                                        </p:tav>
                                      </p:tavLst>
                                    </p:anim>
                                    <p:anim calcmode="lin" valueType="num">
                                      <p:cBhvr>
                                        <p:cTn id="54" dur="1000" fill="hold"/>
                                        <p:tgtEl>
                                          <p:spTgt spid="12"/>
                                        </p:tgtEl>
                                        <p:attrNameLst>
                                          <p:attrName>style.rotation</p:attrName>
                                        </p:attrNameLst>
                                      </p:cBhvr>
                                      <p:tavLst>
                                        <p:tav tm="0">
                                          <p:val>
                                            <p:fltVal val="90"/>
                                          </p:val>
                                        </p:tav>
                                        <p:tav tm="100000">
                                          <p:val>
                                            <p:fltVal val="0"/>
                                          </p:val>
                                        </p:tav>
                                      </p:tavLst>
                                    </p:anim>
                                    <p:animEffect transition="in" filter="fade">
                                      <p:cBhvr>
                                        <p:cTn id="55" dur="1000"/>
                                        <p:tgtEl>
                                          <p:spTgt spid="12"/>
                                        </p:tgtEl>
                                      </p:cBhvr>
                                    </p:animEffect>
                                  </p:childTnLst>
                                </p:cTn>
                              </p:par>
                              <p:par>
                                <p:cTn id="56" presetID="2" presetClass="entr" presetSubtype="4"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0" fill="hold" display="0">
                  <p:stCondLst>
                    <p:cond delay="indefinite"/>
                  </p:stCondLst>
                  <p:endCondLst>
                    <p:cond evt="onStopAudio" delay="0">
                      <p:tgtEl>
                        <p:sldTgt/>
                      </p:tgtEl>
                    </p:cond>
                  </p:endCondLst>
                </p:cTn>
                <p:tgtEl>
                  <p:spTgt spid="15"/>
                </p:tgtEl>
              </p:cMediaNode>
            </p:audio>
          </p:childTnLst>
        </p:cTn>
      </p:par>
    </p:tnLst>
    <p:bldLst>
      <p:bldP spid="10" grpId="0" animBg="1"/>
      <p:bldP spid="17" grpId="0" animBg="1"/>
      <p:bldP spid="21"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 xmlns:a16="http://schemas.microsoft.com/office/drawing/2014/main" id="{1A3A13D8-8016-4B07-BC27-5E47D73DCA76}"/>
              </a:ext>
            </a:extLst>
          </p:cNvPr>
          <p:cNvSpPr>
            <a:spLocks noChangeArrowheads="1"/>
          </p:cNvSpPr>
          <p:nvPr/>
        </p:nvSpPr>
        <p:spPr bwMode="auto">
          <a:xfrm>
            <a:off x="479474" y="759172"/>
            <a:ext cx="5008098" cy="3077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Titre de la séquence : </a:t>
            </a:r>
            <a:r>
              <a:rPr kumimoji="0" lang="fr-FR" altLang="fr-FR"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Le hâle en toute sécurité</a:t>
            </a:r>
            <a:endParaRPr kumimoji="0" lang="fr-FR" altLang="fr-FR" sz="900" b="0" i="0" u="none" strike="noStrike" cap="none" normalizeH="0" baseline="0" dirty="0">
              <a:ln>
                <a:noFill/>
              </a:ln>
              <a:solidFill>
                <a:schemeClr val="tx1"/>
              </a:solidFill>
              <a:effectLst/>
            </a:endParaRPr>
          </a:p>
        </p:txBody>
      </p:sp>
      <p:sp>
        <p:nvSpPr>
          <p:cNvPr id="4" name="Rectangle 3"/>
          <p:cNvSpPr/>
          <p:nvPr/>
        </p:nvSpPr>
        <p:spPr>
          <a:xfrm>
            <a:off x="2231968" y="174397"/>
            <a:ext cx="6821739" cy="584775"/>
          </a:xfrm>
          <a:prstGeom prst="rect">
            <a:avLst/>
          </a:prstGeom>
          <a:noFill/>
        </p:spPr>
        <p:txBody>
          <a:bodyPr wrap="none" lIns="91440" tIns="45720" rIns="91440" bIns="45720">
            <a:spAutoFit/>
          </a:bodyPr>
          <a:lstStyle/>
          <a:p>
            <a:pPr algn="ctr"/>
            <a:r>
              <a:rPr lang="fr-FR"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Détail des séances hors </a:t>
            </a:r>
            <a:r>
              <a:rPr lang="fr-FR" sz="32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a:t>
            </a:r>
            <a:r>
              <a:rPr lang="fr-FR"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intervention</a:t>
            </a:r>
            <a:endParaRPr lang="fr-FR"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2" name="Tableau 1">
            <a:extLst>
              <a:ext uri="{FF2B5EF4-FFF2-40B4-BE49-F238E27FC236}">
                <a16:creationId xmlns="" xmlns:a16="http://schemas.microsoft.com/office/drawing/2014/main" id="{1B5BDA7C-E84B-424F-A62A-84BABB2F1605}"/>
              </a:ext>
            </a:extLst>
          </p:cNvPr>
          <p:cNvGraphicFramePr>
            <a:graphicFrameLocks noGrp="1"/>
          </p:cNvGraphicFramePr>
          <p:nvPr>
            <p:extLst/>
          </p:nvPr>
        </p:nvGraphicFramePr>
        <p:xfrm>
          <a:off x="479474" y="1066949"/>
          <a:ext cx="11233052" cy="5638799"/>
        </p:xfrm>
        <a:graphic>
          <a:graphicData uri="http://schemas.openxmlformats.org/drawingml/2006/table">
            <a:tbl>
              <a:tblPr firstRow="1" firstCol="1" bandRow="1">
                <a:tableStyleId>{5C22544A-7EE6-4342-B048-85BDC9FD1C3A}</a:tableStyleId>
              </a:tblPr>
              <a:tblGrid>
                <a:gridCol w="3249861">
                  <a:extLst>
                    <a:ext uri="{9D8B030D-6E8A-4147-A177-3AD203B41FA5}">
                      <a16:colId xmlns="" xmlns:a16="http://schemas.microsoft.com/office/drawing/2014/main" val="1980405501"/>
                    </a:ext>
                  </a:extLst>
                </a:gridCol>
                <a:gridCol w="7983191">
                  <a:extLst>
                    <a:ext uri="{9D8B030D-6E8A-4147-A177-3AD203B41FA5}">
                      <a16:colId xmlns="" xmlns:a16="http://schemas.microsoft.com/office/drawing/2014/main" val="4150663616"/>
                    </a:ext>
                  </a:extLst>
                </a:gridCol>
              </a:tblGrid>
              <a:tr h="248170">
                <a:tc>
                  <a:txBody>
                    <a:bodyPr/>
                    <a:lstStyle/>
                    <a:p>
                      <a:pPr algn="ctr">
                        <a:spcAft>
                          <a:spcPts val="0"/>
                        </a:spcAft>
                      </a:pPr>
                      <a:r>
                        <a:rPr lang="fr-FR" sz="1400" dirty="0">
                          <a:effectLst/>
                        </a:rPr>
                        <a:t>Séances – Enseignement professionnel</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tc>
                <a:tc>
                  <a:txBody>
                    <a:bodyPr/>
                    <a:lstStyle/>
                    <a:p>
                      <a:pPr algn="ctr">
                        <a:spcAft>
                          <a:spcPts val="0"/>
                        </a:spcAft>
                      </a:pPr>
                      <a:r>
                        <a:rPr lang="fr-FR" sz="1400" dirty="0">
                          <a:effectLst/>
                        </a:rPr>
                        <a:t>Séances - Français</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tc>
                <a:extLst>
                  <a:ext uri="{0D108BD9-81ED-4DB2-BD59-A6C34878D82A}">
                    <a16:rowId xmlns="" xmlns:a16="http://schemas.microsoft.com/office/drawing/2014/main" val="4217770401"/>
                  </a:ext>
                </a:extLst>
              </a:tr>
              <a:tr h="2250017">
                <a:tc>
                  <a:txBody>
                    <a:bodyPr/>
                    <a:lstStyle/>
                    <a:p>
                      <a:pPr>
                        <a:spcAft>
                          <a:spcPts val="0"/>
                        </a:spcAft>
                      </a:pPr>
                      <a:r>
                        <a:rPr lang="fr-FR" sz="1400" dirty="0">
                          <a:effectLst/>
                        </a:rPr>
                        <a:t>Séance 1 : Les rayonnements UV et les réactions de la peau.</a:t>
                      </a:r>
                    </a:p>
                    <a:p>
                      <a:pPr>
                        <a:spcAft>
                          <a:spcPts val="0"/>
                        </a:spcAft>
                      </a:pPr>
                      <a:r>
                        <a:rPr lang="fr-FR" sz="1400" dirty="0">
                          <a:effectLst/>
                        </a:rPr>
                        <a:t> </a:t>
                      </a:r>
                      <a:endParaRPr lang="fr-FR" sz="1600" dirty="0">
                        <a:effectLst/>
                      </a:endParaRPr>
                    </a:p>
                    <a:p>
                      <a:pPr>
                        <a:spcAft>
                          <a:spcPts val="0"/>
                        </a:spcAft>
                      </a:pPr>
                      <a:r>
                        <a:rPr lang="fr-FR" sz="1200" dirty="0">
                          <a:effectLst/>
                        </a:rPr>
                        <a:t>La nature physique des rayonnements ultraviolets.</a:t>
                      </a:r>
                      <a:endParaRPr lang="fr-FR" sz="1600" dirty="0">
                        <a:effectLst/>
                      </a:endParaRPr>
                    </a:p>
                    <a:p>
                      <a:pPr>
                        <a:spcAft>
                          <a:spcPts val="0"/>
                        </a:spcAft>
                      </a:pPr>
                      <a:r>
                        <a:rPr lang="fr-FR" sz="1200" dirty="0">
                          <a:effectLst/>
                        </a:rPr>
                        <a:t> </a:t>
                      </a:r>
                      <a:endParaRPr lang="fr-FR" sz="1600" dirty="0">
                        <a:effectLst/>
                      </a:endParaRPr>
                    </a:p>
                    <a:p>
                      <a:pPr>
                        <a:spcAft>
                          <a:spcPts val="0"/>
                        </a:spcAft>
                      </a:pPr>
                      <a:r>
                        <a:rPr lang="fr-FR" sz="1200" dirty="0">
                          <a:effectLst/>
                        </a:rPr>
                        <a:t>Les rayonnements ultraviolets naturels et les rayonnements ultraviolets artificiels.</a:t>
                      </a:r>
                      <a:endParaRPr lang="fr-FR" sz="1600" dirty="0">
                        <a:effectLst/>
                      </a:endParaRPr>
                    </a:p>
                    <a:p>
                      <a:pPr>
                        <a:spcAft>
                          <a:spcPts val="0"/>
                        </a:spcAft>
                      </a:pPr>
                      <a:r>
                        <a:rPr lang="fr-FR" sz="1200" dirty="0">
                          <a:effectLst/>
                        </a:rPr>
                        <a:t> </a:t>
                      </a:r>
                      <a:endParaRPr lang="fr-FR" sz="1600" dirty="0">
                        <a:effectLst/>
                      </a:endParaRPr>
                    </a:p>
                    <a:p>
                      <a:pPr>
                        <a:spcAft>
                          <a:spcPts val="0"/>
                        </a:spcAft>
                      </a:pPr>
                      <a:r>
                        <a:rPr lang="fr-FR" sz="1200" dirty="0">
                          <a:effectLst/>
                        </a:rPr>
                        <a:t>Les réactions de la peau aux rayonnements ultraviolets : L’érythème solaire ou coup de soleil, le bronzage</a:t>
                      </a:r>
                      <a:endParaRPr lang="fr-FR" sz="1600" dirty="0">
                        <a:effectLst/>
                      </a:endParaRPr>
                    </a:p>
                    <a:p>
                      <a:pPr>
                        <a:spcAft>
                          <a:spcPts val="0"/>
                        </a:spcAft>
                      </a:pPr>
                      <a:r>
                        <a:rPr lang="fr-FR" sz="1400" dirty="0">
                          <a:effectLst/>
                        </a:rPr>
                        <a:t> </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solidFill>
                      <a:srgbClr val="0070C0"/>
                    </a:solidFill>
                  </a:tcPr>
                </a:tc>
                <a:tc>
                  <a:txBody>
                    <a:bodyPr/>
                    <a:lstStyle/>
                    <a:p>
                      <a:pPr>
                        <a:spcAft>
                          <a:spcPts val="0"/>
                        </a:spcAft>
                      </a:pPr>
                      <a:r>
                        <a:rPr lang="fr-FR" sz="1400" b="1" dirty="0">
                          <a:effectLst/>
                        </a:rPr>
                        <a:t>Séance 1 : La peau, reflet de l’âme ?</a:t>
                      </a:r>
                      <a:endParaRPr lang="fr-FR" sz="1600" b="1" dirty="0">
                        <a:effectLst/>
                      </a:endParaRPr>
                    </a:p>
                    <a:p>
                      <a:pPr>
                        <a:spcAft>
                          <a:spcPts val="0"/>
                        </a:spcAft>
                      </a:pPr>
                      <a:r>
                        <a:rPr lang="fr-FR" sz="1400" dirty="0">
                          <a:effectLst/>
                        </a:rPr>
                        <a:t>L’apparence dans une approche littéraire et artistique : la description, le portrait.</a:t>
                      </a:r>
                      <a:endParaRPr lang="fr-FR" sz="1600" dirty="0">
                        <a:effectLst/>
                      </a:endParaRPr>
                    </a:p>
                    <a:p>
                      <a:pPr>
                        <a:spcAft>
                          <a:spcPts val="0"/>
                        </a:spcAft>
                      </a:pPr>
                      <a:r>
                        <a:rPr lang="fr-FR" sz="1400" dirty="0">
                          <a:effectLst/>
                        </a:rPr>
                        <a:t>Etudes possibles : Nana, E. Zola (Sur son lit de mort, chapitre / chapitre). Analyse centrée sur la peau et sa dégradation.</a:t>
                      </a:r>
                      <a:endParaRPr lang="fr-FR" sz="1600" dirty="0">
                        <a:effectLst/>
                      </a:endParaRPr>
                    </a:p>
                    <a:p>
                      <a:pPr>
                        <a:spcAft>
                          <a:spcPts val="0"/>
                        </a:spcAft>
                      </a:pPr>
                      <a:r>
                        <a:rPr lang="fr-FR" sz="1400" dirty="0">
                          <a:effectLst/>
                        </a:rPr>
                        <a:t>Ou encore cet extrait de Madame de Lafayette, La Princesse de Clèves, 1678 : </a:t>
                      </a:r>
                      <a:endParaRPr lang="fr-FR" sz="1600" dirty="0">
                        <a:effectLst/>
                      </a:endParaRPr>
                    </a:p>
                    <a:p>
                      <a:pPr>
                        <a:spcAft>
                          <a:spcPts val="0"/>
                        </a:spcAft>
                      </a:pPr>
                      <a:r>
                        <a:rPr lang="fr-FR" sz="1200" dirty="0">
                          <a:effectLst/>
                        </a:rPr>
                        <a:t>« Madame de Chartres, qui était extrêmement glorieuse, ne trouvait presque rien digne de sa fille. La voyant dans sa seizième année, elle voulut la mener à la cour. Lorsqu’elle arriva, le vidame alla au-devant d’elle ; il fut surpris de la grande beauté de mademoiselle de Chartres, et il en fut surpris avec raison : la blancheur de son teint et ses cheveux blonds lui donnaient un éclat que l’on n’a jamais vu qu’à elle ; tous ses traits étaient réguliers, et son visage et sa personne étaient pleins de grâce et de charmes »</a:t>
                      </a:r>
                      <a:endParaRPr lang="fr-FR" sz="1600" dirty="0">
                        <a:effectLst/>
                      </a:endParaRPr>
                    </a:p>
                    <a:p>
                      <a:pPr>
                        <a:spcAft>
                          <a:spcPts val="0"/>
                        </a:spcAft>
                      </a:pPr>
                      <a:r>
                        <a:rPr lang="fr-FR" sz="1400" dirty="0">
                          <a:effectLst/>
                        </a:rPr>
                        <a:t>Ou encore cet extrait de Baudelaire, Petits poèmes en prose, La Belle Dorothée, 1869.</a:t>
                      </a:r>
                      <a:endParaRPr lang="fr-FR" sz="1600" dirty="0">
                        <a:effectLst/>
                      </a:endParaRPr>
                    </a:p>
                    <a:p>
                      <a:pPr>
                        <a:spcAft>
                          <a:spcPts val="0"/>
                        </a:spcAft>
                      </a:pPr>
                      <a:r>
                        <a:rPr lang="fr-FR" sz="1200" dirty="0">
                          <a:effectLst/>
                        </a:rPr>
                        <a:t>« Cependant Dorothée, forte et fière comme le soleil, s’avance dans la rue déserte, seule vivante à cette heure sous l’immense azur, et faisant sur la lumière une tache éclatante et noire.</a:t>
                      </a:r>
                      <a:br>
                        <a:rPr lang="fr-FR" sz="1200" dirty="0">
                          <a:effectLst/>
                        </a:rPr>
                      </a:br>
                      <a:r>
                        <a:rPr lang="fr-FR" sz="1200" dirty="0">
                          <a:effectLst/>
                        </a:rPr>
                        <a:t>Elle s’avance, balançant mollement son torse si mince sur ses hanches si larges. Sa robe de soie collante, d’un ton clair et rose, tranche vivement sur les ténèbres de sa peau et moule exactement sa taille longue, son dos creux et sa gorge pointue.</a:t>
                      </a:r>
                      <a:br>
                        <a:rPr lang="fr-FR" sz="1200" dirty="0">
                          <a:effectLst/>
                        </a:rPr>
                      </a:br>
                      <a:r>
                        <a:rPr lang="fr-FR" sz="1200" dirty="0">
                          <a:effectLst/>
                        </a:rPr>
                        <a:t>Son ombrelle rouge, tamisant la lumière, projette sur son visage sombre le fard sanglant de ses reflets. »</a:t>
                      </a:r>
                      <a:endParaRPr lang="fr-FR" sz="1600" dirty="0">
                        <a:effectLst/>
                      </a:endParaRPr>
                    </a:p>
                    <a:p>
                      <a:pPr>
                        <a:spcAft>
                          <a:spcPts val="0"/>
                        </a:spcAft>
                      </a:pPr>
                      <a:r>
                        <a:rPr lang="fr-FR" sz="1400" dirty="0">
                          <a:effectLst/>
                        </a:rPr>
                        <a:t>Etude la langue : le vocabulaire mélioratif péjoratif. Le complément du nom et l’adjectif qualificatif</a:t>
                      </a:r>
                      <a:endParaRPr lang="fr-FR" sz="1600" dirty="0">
                        <a:effectLst/>
                      </a:endParaRPr>
                    </a:p>
                    <a:p>
                      <a:pPr>
                        <a:spcAft>
                          <a:spcPts val="0"/>
                        </a:spcAft>
                      </a:pPr>
                      <a:r>
                        <a:rPr lang="fr-FR" sz="1400" dirty="0">
                          <a:effectLst/>
                        </a:rPr>
                        <a:t>Extension possible : Les liaisons dangereuses, S. </a:t>
                      </a:r>
                      <a:r>
                        <a:rPr lang="fr-FR" sz="1400" dirty="0" err="1">
                          <a:effectLst/>
                        </a:rPr>
                        <a:t>Frears</a:t>
                      </a:r>
                      <a:r>
                        <a:rPr lang="fr-FR" sz="1400" dirty="0">
                          <a:effectLst/>
                        </a:rPr>
                        <a:t>. Extrait filmique : Mme de Merteuil devant son miroir.</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tc>
                <a:extLst>
                  <a:ext uri="{0D108BD9-81ED-4DB2-BD59-A6C34878D82A}">
                    <a16:rowId xmlns="" xmlns:a16="http://schemas.microsoft.com/office/drawing/2014/main" val="4129894557"/>
                  </a:ext>
                </a:extLst>
              </a:tr>
              <a:tr h="835632">
                <a:tc>
                  <a:txBody>
                    <a:bodyPr/>
                    <a:lstStyle/>
                    <a:p>
                      <a:pPr>
                        <a:spcAft>
                          <a:spcPts val="0"/>
                        </a:spcAft>
                      </a:pPr>
                      <a:r>
                        <a:rPr lang="fr-FR" sz="1400" dirty="0">
                          <a:effectLst/>
                        </a:rPr>
                        <a:t>Séance 2 : Les risques liés à l’exposition aux rayonnements ultraviolets.</a:t>
                      </a:r>
                      <a:endParaRPr lang="fr-FR" sz="1600" dirty="0">
                        <a:effectLst/>
                      </a:endParaRPr>
                    </a:p>
                    <a:p>
                      <a:pPr>
                        <a:spcAft>
                          <a:spcPts val="0"/>
                        </a:spcAft>
                      </a:pPr>
                      <a:r>
                        <a:rPr lang="fr-FR" sz="1200" dirty="0">
                          <a:effectLst/>
                        </a:rPr>
                        <a:t>Les </a:t>
                      </a:r>
                      <a:r>
                        <a:rPr lang="fr-FR" sz="1200" dirty="0" err="1">
                          <a:effectLst/>
                        </a:rPr>
                        <a:t>photodermatoses</a:t>
                      </a:r>
                      <a:r>
                        <a:rPr lang="fr-FR" sz="1200" dirty="0">
                          <a:effectLst/>
                        </a:rPr>
                        <a:t>, les réactions </a:t>
                      </a:r>
                      <a:r>
                        <a:rPr lang="fr-FR" sz="1200" dirty="0" err="1">
                          <a:effectLst/>
                        </a:rPr>
                        <a:t>phototoxiques</a:t>
                      </a:r>
                      <a:r>
                        <a:rPr lang="fr-FR" sz="1200" dirty="0">
                          <a:effectLst/>
                        </a:rPr>
                        <a:t> et photo-allergiques, le vieillissement photo-induit, les cancers cutanés et photo-induits, les risques pour l’œil.</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solidFill>
                      <a:srgbClr val="0070C0"/>
                    </a:solidFill>
                  </a:tcPr>
                </a:tc>
                <a:tc>
                  <a:txBody>
                    <a:bodyPr/>
                    <a:lstStyle/>
                    <a:p>
                      <a:pPr>
                        <a:spcAft>
                          <a:spcPts val="0"/>
                        </a:spcAft>
                      </a:pPr>
                      <a:r>
                        <a:rPr lang="fr-FR" sz="1400" b="1" dirty="0">
                          <a:effectLst/>
                        </a:rPr>
                        <a:t>Séance 2 : Être beau, une question de regard ?</a:t>
                      </a:r>
                      <a:endParaRPr lang="fr-FR" sz="1600" b="1" dirty="0">
                        <a:effectLst/>
                      </a:endParaRPr>
                    </a:p>
                    <a:p>
                      <a:pPr>
                        <a:spcAft>
                          <a:spcPts val="0"/>
                        </a:spcAft>
                      </a:pPr>
                      <a:r>
                        <a:rPr lang="fr-FR" sz="1400" dirty="0">
                          <a:effectLst/>
                        </a:rPr>
                        <a:t>Caractérisation et argumentation.</a:t>
                      </a:r>
                      <a:endParaRPr lang="fr-FR" sz="1600" dirty="0">
                        <a:effectLst/>
                      </a:endParaRPr>
                    </a:p>
                    <a:p>
                      <a:pPr>
                        <a:spcAft>
                          <a:spcPts val="0"/>
                        </a:spcAft>
                      </a:pPr>
                      <a:r>
                        <a:rPr lang="fr-FR" sz="1400" dirty="0">
                          <a:effectLst/>
                        </a:rPr>
                        <a:t>Etude : La tyrannie de la beauté, JF Dortier – article Sciences humaines, juillet 2008.</a:t>
                      </a:r>
                      <a:endParaRPr lang="fr-FR" sz="1600" dirty="0">
                        <a:effectLst/>
                      </a:endParaRPr>
                    </a:p>
                    <a:p>
                      <a:pPr>
                        <a:spcAft>
                          <a:spcPts val="0"/>
                        </a:spcAft>
                      </a:pPr>
                      <a:r>
                        <a:rPr lang="fr-FR" sz="1400" dirty="0">
                          <a:effectLst/>
                        </a:rPr>
                        <a:t>Déconstruire les préjugés, les procédés de l’argumentation (connecteurs, verbes, organisation).</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tc>
                <a:extLst>
                  <a:ext uri="{0D108BD9-81ED-4DB2-BD59-A6C34878D82A}">
                    <a16:rowId xmlns="" xmlns:a16="http://schemas.microsoft.com/office/drawing/2014/main" val="1185665053"/>
                  </a:ext>
                </a:extLst>
              </a:tr>
              <a:tr h="150503">
                <a:tc gridSpan="2">
                  <a:txBody>
                    <a:bodyPr/>
                    <a:lstStyle/>
                    <a:p>
                      <a:pPr algn="ctr">
                        <a:spcAft>
                          <a:spcPts val="0"/>
                        </a:spcAft>
                      </a:pPr>
                      <a:r>
                        <a:rPr lang="fr-FR" sz="1100" dirty="0">
                          <a:solidFill>
                            <a:schemeClr val="tx1"/>
                          </a:solidFill>
                          <a:effectLst/>
                        </a:rPr>
                        <a:t>Séances en </a:t>
                      </a:r>
                      <a:r>
                        <a:rPr lang="fr-FR" sz="1100" dirty="0" err="1">
                          <a:solidFill>
                            <a:schemeClr val="tx1"/>
                          </a:solidFill>
                          <a:effectLst/>
                        </a:rPr>
                        <a:t>co</a:t>
                      </a:r>
                      <a:r>
                        <a:rPr lang="fr-FR" sz="1100" dirty="0">
                          <a:solidFill>
                            <a:schemeClr val="tx1"/>
                          </a:solidFill>
                          <a:effectLst/>
                        </a:rPr>
                        <a:t>-intervention – Français et Enseignement professionnel</a:t>
                      </a: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solidFill>
                      <a:schemeClr val="accent1">
                        <a:lumMod val="20000"/>
                        <a:lumOff val="80000"/>
                      </a:schemeClr>
                    </a:solidFill>
                  </a:tcPr>
                </a:tc>
                <a:tc hMerge="1">
                  <a:txBody>
                    <a:bodyPr/>
                    <a:lstStyle/>
                    <a:p>
                      <a:endParaRPr lang="fr-FR"/>
                    </a:p>
                  </a:txBody>
                  <a:tcPr/>
                </a:tc>
                <a:extLst>
                  <a:ext uri="{0D108BD9-81ED-4DB2-BD59-A6C34878D82A}">
                    <a16:rowId xmlns="" xmlns:a16="http://schemas.microsoft.com/office/drawing/2014/main" val="1219240502"/>
                  </a:ext>
                </a:extLst>
              </a:tr>
              <a:tr h="193789">
                <a:tc gridSpan="2">
                  <a:txBody>
                    <a:bodyPr/>
                    <a:lstStyle/>
                    <a:p>
                      <a:pPr>
                        <a:spcAft>
                          <a:spcPts val="0"/>
                        </a:spcAft>
                      </a:pPr>
                      <a:r>
                        <a:rPr lang="fr-FR" sz="1100" dirty="0">
                          <a:solidFill>
                            <a:schemeClr val="tx1"/>
                          </a:solidFill>
                          <a:effectLst/>
                        </a:rPr>
                        <a:t>Séance 3 : Les recommandations et normes en vigueur en matière d’exposition aux ultraviolets. La réglementation française relative aux appareils utilisant des rayonnements ultraviolets</a:t>
                      </a: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solidFill>
                      <a:schemeClr val="accent1">
                        <a:lumMod val="20000"/>
                        <a:lumOff val="80000"/>
                      </a:schemeClr>
                    </a:solidFill>
                  </a:tcPr>
                </a:tc>
                <a:tc hMerge="1">
                  <a:txBody>
                    <a:bodyPr/>
                    <a:lstStyle/>
                    <a:p>
                      <a:endParaRPr lang="fr-FR"/>
                    </a:p>
                  </a:txBody>
                  <a:tcPr/>
                </a:tc>
                <a:extLst>
                  <a:ext uri="{0D108BD9-81ED-4DB2-BD59-A6C34878D82A}">
                    <a16:rowId xmlns="" xmlns:a16="http://schemas.microsoft.com/office/drawing/2014/main" val="2065385055"/>
                  </a:ext>
                </a:extLst>
              </a:tr>
              <a:tr h="155558">
                <a:tc gridSpan="2">
                  <a:txBody>
                    <a:bodyPr/>
                    <a:lstStyle/>
                    <a:p>
                      <a:pPr>
                        <a:spcAft>
                          <a:spcPts val="0"/>
                        </a:spcAft>
                      </a:pPr>
                      <a:r>
                        <a:rPr lang="fr-FR" sz="1100" dirty="0">
                          <a:solidFill>
                            <a:schemeClr val="tx1"/>
                          </a:solidFill>
                          <a:effectLst/>
                        </a:rPr>
                        <a:t>Séance 4 : Les produits solaires et autobronzants.</a:t>
                      </a: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solidFill>
                      <a:schemeClr val="accent1">
                        <a:lumMod val="20000"/>
                        <a:lumOff val="80000"/>
                      </a:schemeClr>
                    </a:solidFill>
                  </a:tcPr>
                </a:tc>
                <a:tc hMerge="1">
                  <a:txBody>
                    <a:bodyPr/>
                    <a:lstStyle/>
                    <a:p>
                      <a:endParaRPr lang="fr-FR"/>
                    </a:p>
                  </a:txBody>
                  <a:tcPr/>
                </a:tc>
                <a:extLst>
                  <a:ext uri="{0D108BD9-81ED-4DB2-BD59-A6C34878D82A}">
                    <a16:rowId xmlns="" xmlns:a16="http://schemas.microsoft.com/office/drawing/2014/main" val="676241785"/>
                  </a:ext>
                </a:extLst>
              </a:tr>
              <a:tr h="155558">
                <a:tc gridSpan="2">
                  <a:txBody>
                    <a:bodyPr/>
                    <a:lstStyle/>
                    <a:p>
                      <a:pPr>
                        <a:spcAft>
                          <a:spcPts val="0"/>
                        </a:spcAft>
                      </a:pPr>
                      <a:r>
                        <a:rPr lang="fr-FR" sz="1100" dirty="0">
                          <a:solidFill>
                            <a:schemeClr val="tx1"/>
                          </a:solidFill>
                          <a:effectLst/>
                        </a:rPr>
                        <a:t>Séance 5 : Des conseils argumentés</a:t>
                      </a: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797" marR="57797" marT="0" marB="0">
                    <a:solidFill>
                      <a:schemeClr val="accent1">
                        <a:lumMod val="20000"/>
                        <a:lumOff val="80000"/>
                      </a:schemeClr>
                    </a:solidFill>
                  </a:tcPr>
                </a:tc>
                <a:tc hMerge="1">
                  <a:txBody>
                    <a:bodyPr/>
                    <a:lstStyle/>
                    <a:p>
                      <a:endParaRPr lang="fr-FR"/>
                    </a:p>
                  </a:txBody>
                  <a:tcPr/>
                </a:tc>
                <a:extLst>
                  <a:ext uri="{0D108BD9-81ED-4DB2-BD59-A6C34878D82A}">
                    <a16:rowId xmlns="" xmlns:a16="http://schemas.microsoft.com/office/drawing/2014/main" val="1006036195"/>
                  </a:ext>
                </a:extLst>
              </a:tr>
            </a:tbl>
          </a:graphicData>
        </a:graphic>
      </p:graphicFrame>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126690959"/>
      </p:ext>
    </p:extLst>
  </p:cSld>
  <p:clrMapOvr>
    <a:masterClrMapping/>
  </p:clrMapOvr>
  <mc:AlternateContent xmlns:mc="http://schemas.openxmlformats.org/markup-compatibility/2006">
    <mc:Choice xmlns:p14="http://schemas.microsoft.com/office/powerpoint/2010/main" Requires="p14">
      <p:transition spd="slow" p14:dur="2000" advTm="15896"/>
    </mc:Choice>
    <mc:Fallback>
      <p:transition spd="slow" advTm="158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1|7|6.5|4.2"/>
</p:tagLst>
</file>

<file path=ppt/tags/tag2.xml><?xml version="1.0" encoding="utf-8"?>
<p:tagLst xmlns:a="http://schemas.openxmlformats.org/drawingml/2006/main" xmlns:r="http://schemas.openxmlformats.org/officeDocument/2006/relationships" xmlns:p="http://schemas.openxmlformats.org/presentationml/2006/main">
  <p:tag name="TIMING" val="|5|2.3|3.3|3.6|2.8|5.1|1.4|6.8|6.1|1.4|1.1|5.4"/>
</p:tagLst>
</file>

<file path=ppt/tags/tag3.xml><?xml version="1.0" encoding="utf-8"?>
<p:tagLst xmlns:a="http://schemas.openxmlformats.org/drawingml/2006/main" xmlns:r="http://schemas.openxmlformats.org/officeDocument/2006/relationships" xmlns:p="http://schemas.openxmlformats.org/presentationml/2006/main">
  <p:tag name="TIMING" val="|9.1|4.3|4.8"/>
</p:tagLst>
</file>

<file path=ppt/tags/tag4.xml><?xml version="1.0" encoding="utf-8"?>
<p:tagLst xmlns:a="http://schemas.openxmlformats.org/drawingml/2006/main" xmlns:r="http://schemas.openxmlformats.org/officeDocument/2006/relationships" xmlns:p="http://schemas.openxmlformats.org/presentationml/2006/main">
  <p:tag name="TIMING" val="|1.6|6.9|2.8|3.8"/>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705</Words>
  <Application>Microsoft Office PowerPoint</Application>
  <PresentationFormat>Personnalisé</PresentationFormat>
  <Paragraphs>88</Paragraphs>
  <Slides>6</Slides>
  <Notes>6</Notes>
  <HiddenSlides>0</HiddenSlides>
  <MMClips>6</MMClips>
  <ScaleCrop>false</ScaleCrop>
  <HeadingPairs>
    <vt:vector size="4" baseType="variant">
      <vt:variant>
        <vt:lpstr>Thème</vt:lpstr>
      </vt:variant>
      <vt:variant>
        <vt:i4>2</vt:i4>
      </vt:variant>
      <vt:variant>
        <vt:lpstr>Titres des diapositives</vt:lpstr>
      </vt:variant>
      <vt:variant>
        <vt:i4>6</vt:i4>
      </vt:variant>
    </vt:vector>
  </HeadingPairs>
  <TitlesOfParts>
    <vt:vector size="8" baseType="lpstr">
      <vt:lpstr>Thème Office</vt:lpstr>
      <vt:lpstr>page de presentation et de partie</vt:lpstr>
      <vt:lpstr>Présentation des exemples de co-intervention</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sanxionnaz</dc:creator>
  <cp:lastModifiedBy>JEROME PAYEN</cp:lastModifiedBy>
  <cp:revision>14</cp:revision>
  <cp:lastPrinted>2019-03-20T17:03:40Z</cp:lastPrinted>
  <dcterms:created xsi:type="dcterms:W3CDTF">2019-02-21T08:13:48Z</dcterms:created>
  <dcterms:modified xsi:type="dcterms:W3CDTF">2019-03-20T17:42:30Z</dcterms:modified>
</cp:coreProperties>
</file>