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mp4"/>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1" r:id="rId1"/>
  </p:sldMasterIdLst>
  <p:notesMasterIdLst>
    <p:notesMasterId r:id="rId70"/>
  </p:notesMasterIdLst>
  <p:sldIdLst>
    <p:sldId id="294" r:id="rId2"/>
    <p:sldId id="295" r:id="rId3"/>
    <p:sldId id="297" r:id="rId4"/>
    <p:sldId id="327" r:id="rId5"/>
    <p:sldId id="264" r:id="rId6"/>
    <p:sldId id="293" r:id="rId7"/>
    <p:sldId id="280" r:id="rId8"/>
    <p:sldId id="267" r:id="rId9"/>
    <p:sldId id="298" r:id="rId10"/>
    <p:sldId id="291" r:id="rId11"/>
    <p:sldId id="299" r:id="rId12"/>
    <p:sldId id="289" r:id="rId13"/>
    <p:sldId id="300" r:id="rId14"/>
    <p:sldId id="301" r:id="rId15"/>
    <p:sldId id="286" r:id="rId16"/>
    <p:sldId id="282" r:id="rId17"/>
    <p:sldId id="283" r:id="rId18"/>
    <p:sldId id="285" r:id="rId19"/>
    <p:sldId id="290" r:id="rId20"/>
    <p:sldId id="303" r:id="rId21"/>
    <p:sldId id="330" r:id="rId22"/>
    <p:sldId id="331" r:id="rId23"/>
    <p:sldId id="332" r:id="rId24"/>
    <p:sldId id="302" r:id="rId25"/>
    <p:sldId id="323" r:id="rId26"/>
    <p:sldId id="324" r:id="rId27"/>
    <p:sldId id="325" r:id="rId28"/>
    <p:sldId id="304" r:id="rId29"/>
    <p:sldId id="305" r:id="rId30"/>
    <p:sldId id="284" r:id="rId31"/>
    <p:sldId id="306" r:id="rId32"/>
    <p:sldId id="328" r:id="rId33"/>
    <p:sldId id="307" r:id="rId34"/>
    <p:sldId id="333" r:id="rId35"/>
    <p:sldId id="309" r:id="rId36"/>
    <p:sldId id="310" r:id="rId37"/>
    <p:sldId id="321" r:id="rId38"/>
    <p:sldId id="311" r:id="rId39"/>
    <p:sldId id="312" r:id="rId40"/>
    <p:sldId id="313" r:id="rId41"/>
    <p:sldId id="314" r:id="rId42"/>
    <p:sldId id="315" r:id="rId43"/>
    <p:sldId id="318" r:id="rId44"/>
    <p:sldId id="322" r:id="rId45"/>
    <p:sldId id="386" r:id="rId46"/>
    <p:sldId id="357" r:id="rId47"/>
    <p:sldId id="360" r:id="rId48"/>
    <p:sldId id="381" r:id="rId49"/>
    <p:sldId id="362" r:id="rId50"/>
    <p:sldId id="382" r:id="rId51"/>
    <p:sldId id="364" r:id="rId52"/>
    <p:sldId id="383" r:id="rId53"/>
    <p:sldId id="380" r:id="rId54"/>
    <p:sldId id="368" r:id="rId55"/>
    <p:sldId id="366" r:id="rId56"/>
    <p:sldId id="369" r:id="rId57"/>
    <p:sldId id="387" r:id="rId58"/>
    <p:sldId id="370" r:id="rId59"/>
    <p:sldId id="371" r:id="rId60"/>
    <p:sldId id="372" r:id="rId61"/>
    <p:sldId id="376" r:id="rId62"/>
    <p:sldId id="374" r:id="rId63"/>
    <p:sldId id="375" r:id="rId64"/>
    <p:sldId id="385" r:id="rId65"/>
    <p:sldId id="377" r:id="rId66"/>
    <p:sldId id="378" r:id="rId67"/>
    <p:sldId id="384" r:id="rId68"/>
    <p:sldId id="358" r:id="rId6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D60093"/>
    <a:srgbClr val="FF60FB"/>
    <a:srgbClr val="AE58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1" autoAdjust="0"/>
    <p:restoredTop sz="83957" autoAdjust="0"/>
  </p:normalViewPr>
  <p:slideViewPr>
    <p:cSldViewPr snapToGrid="0" snapToObjects="1">
      <p:cViewPr varScale="1">
        <p:scale>
          <a:sx n="50" d="100"/>
          <a:sy n="50" d="100"/>
        </p:scale>
        <p:origin x="120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DFDADE-18C4-484D-9938-1543C259B2C8}" type="datetimeFigureOut">
              <a:rPr lang="fr-FR" smtClean="0"/>
              <a:t>22/03/2016</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7357F2-AE41-574E-80BE-66C051580F1E}" type="slidenum">
              <a:rPr lang="fr-FR" smtClean="0"/>
              <a:t>‹#›</a:t>
            </a:fld>
            <a:endParaRPr lang="fr-FR" dirty="0"/>
          </a:p>
        </p:txBody>
      </p:sp>
    </p:spTree>
    <p:extLst>
      <p:ext uri="{BB962C8B-B14F-4D97-AF65-F5344CB8AC3E}">
        <p14:creationId xmlns:p14="http://schemas.microsoft.com/office/powerpoint/2010/main" val="38657815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02FEE07-EBFF-4464-82B3-91C4B1842F1F}" type="slidenum">
              <a:rPr lang="fr-FR" smtClean="0"/>
              <a:t>1</a:t>
            </a:fld>
            <a:endParaRPr lang="fr-FR" dirty="0"/>
          </a:p>
        </p:txBody>
      </p:sp>
    </p:spTree>
    <p:extLst>
      <p:ext uri="{BB962C8B-B14F-4D97-AF65-F5344CB8AC3E}">
        <p14:creationId xmlns:p14="http://schemas.microsoft.com/office/powerpoint/2010/main" val="745526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000" dirty="0" smtClean="0">
                <a:latin typeface="Times New Roman" panose="02020603050405020304" pitchFamily="18" charset="0"/>
                <a:cs typeface="Times New Roman" panose="02020603050405020304" pitchFamily="18" charset="0"/>
              </a:rPr>
              <a:t>On parle désormais d’un « monde numérique », un monde dans lequel les progrès technologiques les plus marquants viennent de l’informatique.</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L’informatique est d’une importance toujours grandissante en termes de création de richesses et d’emplois dans le monde, que ce soit directement dans l’industrie informatique ou dans des domaines grands utilisateurs comme l’aéronautique, l’automobile et les télécommunications.</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Ce retard est en partie lié aux carences de l’enseignement de l’informatique, resté longtemps au point mort ou réduit à l’apprentissage des seuls usages de produits de base.</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Introduction de l’enseignement de l’algorithmique et de la programmation dans les programmes de lycée à la rentrée 2010, </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Création d’une spécialité « Informatique et Sciences du Numérique » en TS à la rentrée 2012, pour les autres séries à la rentrée 2014</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Introduction d’un enseignement de l’algorithmique et de la programmation au cycle 4</a:t>
            </a:r>
          </a:p>
        </p:txBody>
      </p:sp>
      <p:sp>
        <p:nvSpPr>
          <p:cNvPr id="4" name="Espace réservé du numéro de diapositive 3"/>
          <p:cNvSpPr>
            <a:spLocks noGrp="1"/>
          </p:cNvSpPr>
          <p:nvPr>
            <p:ph type="sldNum" sz="quarter" idx="10"/>
          </p:nvPr>
        </p:nvSpPr>
        <p:spPr/>
        <p:txBody>
          <a:bodyPr/>
          <a:lstStyle/>
          <a:p>
            <a:fld id="{02A7E2AC-A09A-444C-8E77-38E48451F2FE}" type="slidenum">
              <a:rPr lang="fr-FR" smtClean="0"/>
              <a:t>4</a:t>
            </a:fld>
            <a:endParaRPr lang="fr-FR" dirty="0"/>
          </a:p>
        </p:txBody>
      </p:sp>
    </p:spTree>
    <p:extLst>
      <p:ext uri="{BB962C8B-B14F-4D97-AF65-F5344CB8AC3E}">
        <p14:creationId xmlns:p14="http://schemas.microsoft.com/office/powerpoint/2010/main" val="1434050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L’enseignement doit s’adresser d’une part à tous les citoyens, pour qu’ils comprennent les mécanismes et façons de penser du monde numérique qui les entoure et dont ils dépendent. </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Il doit s’adresser d’autre part de façon plus approfondie à tous ceux qui auront à créer, adapter ou simplement bien utiliser des applications ou objets de nature informatique, quels que soient leurs domaines d’activité.</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Un soin particulier doit être apporté à le rendre attirant pour les deux genres, le milieu informatique restant encore trop majoritairement masculin.</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On pourra y distinguer trois phases principales :</a:t>
            </a:r>
          </a:p>
          <a:p>
            <a:r>
              <a:rPr lang="fr-FR" sz="10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1. </a:t>
            </a:r>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La </a:t>
            </a:r>
            <a:r>
              <a:rPr lang="fr-FR" sz="1000" b="0" i="1"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sensibilisation</a:t>
            </a:r>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principalement au primaire, qui peut se faire de façon complémentaire en utilisant des ordinateurs ou de façon « débranchée » ; un matériau</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didactique abondant et de qualité est d’ores et déjà disponible.</a:t>
            </a:r>
          </a:p>
          <a:p>
            <a:r>
              <a:rPr lang="fr-FR" sz="10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2. </a:t>
            </a:r>
            <a:r>
              <a:rPr lang="fr-FR" sz="1000" b="0" i="1"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L’acquisition de l’autonomie, </a:t>
            </a:r>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qui doit commencer au collège et approfondir la structuration de données et l’algorithmique. Une initiation à la programmation est un</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point de passage obligé d’activités créatrices, et donc d’autonomie.</a:t>
            </a:r>
          </a:p>
          <a:p>
            <a:r>
              <a:rPr lang="fr-FR" sz="10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3. </a:t>
            </a:r>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Le </a:t>
            </a:r>
            <a:r>
              <a:rPr lang="fr-FR" sz="1000" b="0" i="1"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perfectionnement</a:t>
            </a:r>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qui doit se faire principalement au lycée, avec un approfondissement accru des notions de base et des expérimentations les plus variées</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possibles.</a:t>
            </a:r>
          </a:p>
          <a:p>
            <a:r>
              <a:rPr lang="fr-FR" sz="1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Au collège, il ne s’agit pas de former des experts en informatique ni d’amener les élèves à maîtriser des langages informatiques.</a:t>
            </a:r>
            <a:endParaRPr lang="fr-FR" sz="1000" dirty="0">
              <a:latin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02A7E2AC-A09A-444C-8E77-38E48451F2FE}" type="slidenum">
              <a:rPr lang="fr-FR" smtClean="0"/>
              <a:t>5</a:t>
            </a:fld>
            <a:endParaRPr lang="fr-FR" dirty="0"/>
          </a:p>
        </p:txBody>
      </p:sp>
    </p:spTree>
    <p:extLst>
      <p:ext uri="{BB962C8B-B14F-4D97-AF65-F5344CB8AC3E}">
        <p14:creationId xmlns:p14="http://schemas.microsoft.com/office/powerpoint/2010/main" val="514841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37357F2-AE41-574E-80BE-66C051580F1E}" type="slidenum">
              <a:rPr lang="fr-FR" smtClean="0"/>
              <a:t>6</a:t>
            </a:fld>
            <a:endParaRPr lang="fr-FR" dirty="0"/>
          </a:p>
        </p:txBody>
      </p:sp>
    </p:spTree>
    <p:extLst>
      <p:ext uri="{BB962C8B-B14F-4D97-AF65-F5344CB8AC3E}">
        <p14:creationId xmlns:p14="http://schemas.microsoft.com/office/powerpoint/2010/main" val="1524420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37357F2-AE41-574E-80BE-66C051580F1E}" type="slidenum">
              <a:rPr lang="fr-FR" smtClean="0"/>
              <a:t>30</a:t>
            </a:fld>
            <a:endParaRPr lang="fr-FR" dirty="0"/>
          </a:p>
        </p:txBody>
      </p:sp>
    </p:spTree>
    <p:extLst>
      <p:ext uri="{BB962C8B-B14F-4D97-AF65-F5344CB8AC3E}">
        <p14:creationId xmlns:p14="http://schemas.microsoft.com/office/powerpoint/2010/main" val="1020687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37357F2-AE41-574E-80BE-66C051580F1E}" type="slidenum">
              <a:rPr lang="fr-FR" smtClean="0"/>
              <a:t>32</a:t>
            </a:fld>
            <a:endParaRPr lang="fr-FR" dirty="0"/>
          </a:p>
        </p:txBody>
      </p:sp>
    </p:spTree>
    <p:extLst>
      <p:ext uri="{BB962C8B-B14F-4D97-AF65-F5344CB8AC3E}">
        <p14:creationId xmlns:p14="http://schemas.microsoft.com/office/powerpoint/2010/main" val="1566547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02FEE07-EBFF-4464-82B3-91C4B1842F1F}" type="slidenum">
              <a:rPr lang="fr-FR" smtClean="0"/>
              <a:t>45</a:t>
            </a:fld>
            <a:endParaRPr lang="fr-FR" dirty="0"/>
          </a:p>
        </p:txBody>
      </p:sp>
    </p:spTree>
    <p:extLst>
      <p:ext uri="{BB962C8B-B14F-4D97-AF65-F5344CB8AC3E}">
        <p14:creationId xmlns:p14="http://schemas.microsoft.com/office/powerpoint/2010/main" val="616048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fr-FR" smtClean="0"/>
              <a:t>Cliquez et modifiez le titre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dirty="0"/>
          </a:p>
        </p:txBody>
      </p:sp>
      <p:sp>
        <p:nvSpPr>
          <p:cNvPr id="4" name="Date Placeholder 3"/>
          <p:cNvSpPr>
            <a:spLocks noGrp="1"/>
          </p:cNvSpPr>
          <p:nvPr>
            <p:ph type="dt" sz="half" idx="10"/>
          </p:nvPr>
        </p:nvSpPr>
        <p:spPr/>
        <p:txBody>
          <a:bodyPr/>
          <a:lstStyle/>
          <a:p>
            <a:fld id="{7CE38E4D-051A-41E1-86A4-E56916468FD0}" type="datetimeFigureOut">
              <a:rPr lang="en-US" smtClean="0"/>
              <a:t>3/22/16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251E1547-B8BC-BC49-AA93-5592E5E47A38}" type="datetimeFigureOut">
              <a:rPr lang="fr-FR" smtClean="0"/>
              <a:t>22/03/2016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E4C52EB7-0D19-E04B-ADB8-900215D1FDDB}" type="slidenum">
              <a:rPr lang="fr-FR" smtClean="0"/>
              <a:t>‹#›</a:t>
            </a:fld>
            <a:endParaRPr lang="fr-FR" dirty="0"/>
          </a:p>
        </p:txBody>
      </p:sp>
      <p:sp>
        <p:nvSpPr>
          <p:cNvPr id="7" name="Title 6"/>
          <p:cNvSpPr>
            <a:spLocks noGrp="1"/>
          </p:cNvSpPr>
          <p:nvPr>
            <p:ph type="title"/>
          </p:nvPr>
        </p:nvSpPr>
        <p:spPr/>
        <p:txBody>
          <a:bodyPr/>
          <a:lstStyle/>
          <a:p>
            <a:r>
              <a:rPr lang="fr-FR" smtClean="0"/>
              <a:t>Cliquez et modifiez le titre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fr-FR" smtClean="0"/>
              <a:t>Cliquez et modifiez le titre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7CE38E4D-051A-41E1-86A4-E56916468FD0}" type="datetimeFigureOut">
              <a:rPr lang="en-US" smtClean="0"/>
              <a:t>3/22/16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5" name="Date Placeholder 4"/>
          <p:cNvSpPr>
            <a:spLocks noGrp="1"/>
          </p:cNvSpPr>
          <p:nvPr>
            <p:ph type="dt" sz="half" idx="10"/>
          </p:nvPr>
        </p:nvSpPr>
        <p:spPr/>
        <p:txBody>
          <a:bodyPr/>
          <a:lstStyle/>
          <a:p>
            <a:fld id="{251E1547-B8BC-BC49-AA93-5592E5E47A38}" type="datetimeFigureOut">
              <a:rPr lang="fr-FR" smtClean="0"/>
              <a:t>22/03/2016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E4C52EB7-0D19-E04B-ADB8-900215D1FDDB}" type="slidenum">
              <a:rPr lang="fr-FR" smtClean="0"/>
              <a:t>‹#›</a:t>
            </a:fld>
            <a:endParaRPr lang="fr-FR" dirty="0"/>
          </a:p>
        </p:txBody>
      </p:sp>
      <p:sp>
        <p:nvSpPr>
          <p:cNvPr id="9" name="Content Placeholder 8"/>
          <p:cNvSpPr>
            <a:spLocks noGrp="1"/>
          </p:cNvSpPr>
          <p:nvPr>
            <p:ph sz="quarter" idx="13"/>
          </p:nvPr>
        </p:nvSpPr>
        <p:spPr>
          <a:xfrm>
            <a:off x="676655" y="2679192"/>
            <a:ext cx="3822192" cy="34472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et modifiez le titre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251E1547-B8BC-BC49-AA93-5592E5E47A38}" type="datetimeFigureOut">
              <a:rPr lang="fr-FR" smtClean="0"/>
              <a:t>22/03/2016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E4C52EB7-0D19-E04B-ADB8-900215D1FDDB}" type="slidenum">
              <a:rPr lang="fr-FR" smtClean="0"/>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Date Placeholder 2"/>
          <p:cNvSpPr>
            <a:spLocks noGrp="1"/>
          </p:cNvSpPr>
          <p:nvPr>
            <p:ph type="dt" sz="half" idx="10"/>
          </p:nvPr>
        </p:nvSpPr>
        <p:spPr/>
        <p:txBody>
          <a:bodyPr/>
          <a:lstStyle/>
          <a:p>
            <a:fld id="{251E1547-B8BC-BC49-AA93-5592E5E47A38}" type="datetimeFigureOut">
              <a:rPr lang="fr-FR" smtClean="0"/>
              <a:t>22/03/2016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E4C52EB7-0D19-E04B-ADB8-900215D1FDDB}" type="slidenum">
              <a:rPr lang="fr-FR" smtClean="0"/>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251E1547-B8BC-BC49-AA93-5592E5E47A38}" type="datetimeFigureOut">
              <a:rPr lang="fr-FR" smtClean="0"/>
              <a:t>22/03/2016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E4C52EB7-0D19-E04B-ADB8-900215D1FDDB}" type="slidenum">
              <a:rPr lang="fr-FR" smtClean="0"/>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251E1547-B8BC-BC49-AA93-5592E5E47A38}" type="datetimeFigureOut">
              <a:rPr lang="fr-FR" smtClean="0"/>
              <a:t>22/03/2016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E4C52EB7-0D19-E04B-ADB8-900215D1FDDB}" type="slidenum">
              <a:rPr lang="fr-FR" smtClean="0"/>
              <a:t>‹#›</a:t>
            </a:fld>
            <a:endParaRPr lang="fr-FR"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fr-FR" smtClean="0"/>
              <a:t>Cliquez et modifiez le titre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fr-FR" smtClean="0"/>
              <a:t>Cliquez et modifiez le titre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251E1547-B8BC-BC49-AA93-5592E5E47A38}" type="datetimeFigureOut">
              <a:rPr lang="fr-FR" smtClean="0"/>
              <a:t>22/03/2016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E4C52EB7-0D19-E04B-ADB8-900215D1FDDB}" type="slidenum">
              <a:rPr lang="fr-FR" smtClean="0"/>
              <a:t>‹#›</a:t>
            </a:fld>
            <a:endParaRPr lang="fr-FR"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smtClean="0"/>
              <a:t>Faire glisser l'image vers l'espace réservé ou cliquer sur l'icône pour l'ajouter</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251E1547-B8BC-BC49-AA93-5592E5E47A38}" type="datetimeFigureOut">
              <a:rPr lang="fr-FR" smtClean="0"/>
              <a:t>22/03/2016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E4C52EB7-0D19-E04B-ADB8-900215D1FDDB}" type="slidenum">
              <a:rPr lang="fr-FR" smtClean="0"/>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251E1547-B8BC-BC49-AA93-5592E5E47A38}" type="datetimeFigureOut">
              <a:rPr lang="fr-FR" smtClean="0"/>
              <a:t>22/03/2016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E4C52EB7-0D19-E04B-ADB8-900215D1FDDB}" type="slidenum">
              <a:rPr lang="fr-FR" smtClean="0"/>
              <a:t>‹#›</a:t>
            </a:fld>
            <a:endParaRPr lang="fr-FR"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fr-FR" smtClean="0"/>
              <a:t>Cliquez et modifiez le titre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fr-FR" smtClean="0"/>
              <a:t>Cliquez et modifiez le titre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51E1547-B8BC-BC49-AA93-5592E5E47A38}" type="datetimeFigureOut">
              <a:rPr lang="fr-FR" smtClean="0"/>
              <a:t>22/03/2016</a:t>
            </a:fld>
            <a:endParaRPr lang="fr-FR"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fr-FR"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4C52EB7-0D19-E04B-ADB8-900215D1FDDB}" type="slidenum">
              <a:rPr lang="fr-FR" smtClean="0"/>
              <a:t>‹#›</a:t>
            </a:fld>
            <a:endParaRPr lang="fr-FR"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mailto:Thierry.Manches@ac-martinique.fr" TargetMode="External"/><Relationship Id="rId4" Type="http://schemas.openxmlformats.org/officeDocument/2006/relationships/hyperlink" Target="mailto:Manuel-Philippe.Garcon@ac-martinique.fr" TargetMode="External"/><Relationship Id="rId5" Type="http://schemas.openxmlformats.org/officeDocument/2006/relationships/hyperlink" Target="mailto:Christian-Olivi.Victorin@ac-martinique.fr" TargetMode="External"/><Relationship Id="rId6" Type="http://schemas.openxmlformats.org/officeDocument/2006/relationships/hyperlink" Target="mailto:micheline.bilas@ac-martinique.fr" TargetMode="External"/><Relationship Id="rId1" Type="http://schemas.openxmlformats.org/officeDocument/2006/relationships/slideLayout" Target="../slideLayouts/slideLayout2.xml"/><Relationship Id="rId2" Type="http://schemas.openxmlformats.org/officeDocument/2006/relationships/hyperlink" Target="serge.jean-baptiste-simonn@ac-martinique.f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xml"/><Relationship Id="rId1" Type="http://schemas.openxmlformats.org/officeDocument/2006/relationships/tags" Target="../tags/tag1.xml"/><Relationship Id="rId2"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xml"/><Relationship Id="rId1" Type="http://schemas.openxmlformats.org/officeDocument/2006/relationships/tags" Target="../tags/tag3.xml"/><Relationship Id="rId2" Type="http://schemas.openxmlformats.org/officeDocument/2006/relationships/tags" Target="../tags/tag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7.xml"/><Relationship Id="rId4" Type="http://schemas.openxmlformats.org/officeDocument/2006/relationships/slideLayout" Target="../slideLayouts/slideLayout3.xml"/><Relationship Id="rId5" Type="http://schemas.openxmlformats.org/officeDocument/2006/relationships/hyperlink" Target="../../../../../Downloads/2015_programmes_cycles234_4_12_ok_508673.pdf" TargetMode="External"/><Relationship Id="rId1" Type="http://schemas.openxmlformats.org/officeDocument/2006/relationships/tags" Target="../tags/tag5.xml"/><Relationship Id="rId2" Type="http://schemas.openxmlformats.org/officeDocument/2006/relationships/tags" Target="../tags/tag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 Id="rId3" Type="http://schemas.openxmlformats.org/officeDocument/2006/relationships/image" Target="../media/image7.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cratch.mit.edu/"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f"/><Relationship Id="rId3" Type="http://schemas.openxmlformats.org/officeDocument/2006/relationships/image" Target="../media/image11.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0.png"/><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nap.berkeley.edu/snapsource/snap.html#lang:fr" TargetMode="External"/><Relationship Id="rId3" Type="http://schemas.openxmlformats.org/officeDocument/2006/relationships/image" Target="../media/image16.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riamecsci.github.io/snappy/" TargetMode="External"/><Relationship Id="rId3" Type="http://schemas.openxmlformats.org/officeDocument/2006/relationships/image" Target="../media/image17.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Fichiers%20sb2%20pour%20formation/pour%20les%20stagiaires/PremierLabyrinthe.sb2" TargetMode="External"/><Relationship Id="rId3" Type="http://schemas.openxmlformats.org/officeDocument/2006/relationships/image" Target="../media/image19.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26.png"/><Relationship Id="rId6" Type="http://schemas.openxmlformats.org/officeDocument/2006/relationships/hyperlink" Target="Fichiers%20sb2%20pour%20formation/JBS%20-%20Avery%20Walking.sb2" TargetMode="External"/><Relationship Id="rId1" Type="http://schemas.microsoft.com/office/2007/relationships/media" Target="../media/media1.mp4"/><Relationship Id="rId2" Type="http://schemas.openxmlformats.org/officeDocument/2006/relationships/video" Target="../media/media1.mp4"/></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hyperlink" Target="Fichiers%20sb2%20pour%20formation/JBS%20lanc%C3%A9%20de%20D%C3%A9.sb2" TargetMode="External"/><Relationship Id="rId4" Type="http://schemas.openxmlformats.org/officeDocument/2006/relationships/image" Target="../media/image28.tiff"/><Relationship Id="rId5" Type="http://schemas.openxmlformats.org/officeDocument/2006/relationships/hyperlink" Target="Fichiers%20sb2%20pour%20formation/FRERE%20JACQUES.sb2"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hyperlink" Target="Fichiers%20sb2%20pour%20formation/la%20ballerine.sb2"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Fichiers%20sb2%20pour%20formation/Falling%20Stars%20(steps%20included)%20tr%C3%A8s%20graphique.sb2" TargetMode="Externa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tiff"/><Relationship Id="rId3" Type="http://schemas.openxmlformats.org/officeDocument/2006/relationships/hyperlink" Target="Fichiers%20sb2%20pour%20formation/Polygone%20r%C3%A9gulier%20.sb2"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tiff"/><Relationship Id="rId3" Type="http://schemas.openxmlformats.org/officeDocument/2006/relationships/hyperlink" Target="Fichiers%20sb2%20pour%20formation/appel%20du%20chat.sb2"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tiff"/><Relationship Id="rId3" Type="http://schemas.openxmlformats.org/officeDocument/2006/relationships/hyperlink" Target="Fichiers%20sb2%20pour%20formation/Moyenne%20de%20trois%20nombres.sb2"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 Id="rId3"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 Id="rId3" Type="http://schemas.openxmlformats.org/officeDocument/2006/relationships/image" Target="../media/image7.tif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Fichiers%20sb2%20pour%20formation/JBS%20lanc%C3%A9%20de%20D%C3%A9.sb2" TargetMode="External"/><Relationship Id="rId3" Type="http://schemas.openxmlformats.org/officeDocument/2006/relationships/image" Target="../media/image42.jpg"/></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4" Type="http://schemas.openxmlformats.org/officeDocument/2006/relationships/image" Target="../media/image43.tiff"/><Relationship Id="rId1" Type="http://schemas.openxmlformats.org/officeDocument/2006/relationships/slideLayout" Target="../slideLayouts/slideLayout2.xml"/><Relationship Id="rId2" Type="http://schemas.openxmlformats.org/officeDocument/2006/relationships/hyperlink" Target="Fichiers%20sb2%20pour%20formation/JBS%20lanc%C3%A9%20de%20D%C3%A9.sb2"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Fichiers%20sb2%20pour%20formation/jeu%20du%20chat%20et%20souris.sb2" TargetMode="External"/><Relationship Id="rId3"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tiff"/><Relationship Id="rId5" Type="http://schemas.openxmlformats.org/officeDocument/2006/relationships/image" Target="../media/image46.tiff"/><Relationship Id="rId1" Type="http://schemas.openxmlformats.org/officeDocument/2006/relationships/slideLayout" Target="../slideLayouts/slideLayout4.xml"/><Relationship Id="rId2" Type="http://schemas.openxmlformats.org/officeDocument/2006/relationships/hyperlink" Target="Fichiers%20sb2%20pour%20formation/jeu%20du%20chat%20et%20souris.sb2"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tiff"/><Relationship Id="rId3" Type="http://schemas.openxmlformats.org/officeDocument/2006/relationships/hyperlink" Target="Fichiers%20sb2%20pour%20formation/Polygone%20r%C3%A9gulier%20.sb2"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7.tif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tiff"/></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tiff"/><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tif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serge.jean-baptiste-simonn@ac-martinique.fr" TargetMode="External"/><Relationship Id="rId3" Type="http://schemas.openxmlformats.org/officeDocument/2006/relationships/image" Target="../media/image65.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32142" y="2557868"/>
            <a:ext cx="8668554" cy="2748918"/>
          </a:xfrm>
        </p:spPr>
        <p:txBody>
          <a:bodyPr>
            <a:normAutofit fontScale="90000"/>
          </a:bodyPr>
          <a:lstStyle/>
          <a:p>
            <a:pPr algn="r"/>
            <a:r>
              <a:rPr lang="fr-FR" sz="5200" dirty="0" smtClean="0"/>
              <a:t>Algorithmique et programmation</a:t>
            </a:r>
            <a:br>
              <a:rPr lang="fr-FR" sz="5200" dirty="0" smtClean="0"/>
            </a:br>
            <a:r>
              <a:rPr lang="fr-FR" sz="5200" dirty="0" smtClean="0"/>
              <a:t>au collège </a:t>
            </a:r>
            <a:r>
              <a:rPr lang="fr-FR" dirty="0" smtClean="0"/>
              <a:t/>
            </a:r>
            <a:br>
              <a:rPr lang="fr-FR" dirty="0" smtClean="0"/>
            </a:br>
            <a:endParaRPr lang="fr-FR" dirty="0"/>
          </a:p>
        </p:txBody>
      </p:sp>
      <p:pic>
        <p:nvPicPr>
          <p:cNvPr id="4" name="Picture 6" descr="marian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317" y="759663"/>
            <a:ext cx="917972" cy="723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Imag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4852" y="615201"/>
            <a:ext cx="1035844" cy="868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1449219" y="1483563"/>
            <a:ext cx="6234399" cy="954107"/>
          </a:xfrm>
          <a:prstGeom prst="rect">
            <a:avLst/>
          </a:prstGeom>
        </p:spPr>
        <p:txBody>
          <a:bodyPr wrap="none">
            <a:spAutoFit/>
          </a:bodyPr>
          <a:lstStyle/>
          <a:p>
            <a:pPr algn="ctr"/>
            <a:r>
              <a:rPr lang="fr-FR" sz="2800" b="1" dirty="0" smtClean="0">
                <a:solidFill>
                  <a:schemeClr val="bg1"/>
                </a:solidFill>
              </a:rPr>
              <a:t>Réforme du collège </a:t>
            </a:r>
          </a:p>
          <a:p>
            <a:pPr algn="ctr"/>
            <a:r>
              <a:rPr lang="fr-FR" sz="2800" b="1" dirty="0" smtClean="0">
                <a:solidFill>
                  <a:schemeClr val="bg1"/>
                </a:solidFill>
              </a:rPr>
              <a:t>Formation </a:t>
            </a:r>
            <a:r>
              <a:rPr lang="fr-FR" sz="2800" b="1" dirty="0">
                <a:solidFill>
                  <a:schemeClr val="bg1"/>
                </a:solidFill>
              </a:rPr>
              <a:t>disciplinaire numérique </a:t>
            </a:r>
            <a:r>
              <a:rPr lang="fr-FR" sz="2800" b="1" dirty="0" smtClean="0">
                <a:solidFill>
                  <a:schemeClr val="bg1"/>
                </a:solidFill>
              </a:rPr>
              <a:t>2016</a:t>
            </a:r>
            <a:endParaRPr lang="fr-FR" sz="2800" b="1" dirty="0">
              <a:solidFill>
                <a:schemeClr val="bg1"/>
              </a:solidFill>
            </a:endParaRPr>
          </a:p>
        </p:txBody>
      </p:sp>
    </p:spTree>
    <p:extLst>
      <p:ext uri="{BB962C8B-B14F-4D97-AF65-F5344CB8AC3E}">
        <p14:creationId xmlns:p14="http://schemas.microsoft.com/office/powerpoint/2010/main" val="2423022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3500287"/>
            <a:ext cx="8856984" cy="1325563"/>
          </a:xfrm>
        </p:spPr>
        <p:txBody>
          <a:bodyPr>
            <a:noAutofit/>
          </a:bodyPr>
          <a:lstStyle/>
          <a:p>
            <a:pPr algn="r"/>
            <a:r>
              <a:rPr lang="fr-FR" sz="4400" b="1" dirty="0" smtClean="0"/>
              <a:t/>
            </a:r>
            <a:br>
              <a:rPr lang="fr-FR" sz="4400" b="1" dirty="0" smtClean="0"/>
            </a:br>
            <a:r>
              <a:rPr lang="fr-FR" sz="4800" b="1" dirty="0" smtClean="0">
                <a:solidFill>
                  <a:schemeClr val="bg1"/>
                </a:solidFill>
              </a:rPr>
              <a:t>Groupe TICE de mathématiques</a:t>
            </a:r>
            <a:r>
              <a:rPr lang="fr-FR" sz="4800" b="1" dirty="0" smtClean="0"/>
              <a:t/>
            </a:r>
            <a:br>
              <a:rPr lang="fr-FR" sz="4800" b="1" dirty="0" smtClean="0"/>
            </a:br>
            <a:r>
              <a:rPr lang="fr-FR" sz="4800" b="1" dirty="0" smtClean="0"/>
              <a:t/>
            </a:r>
            <a:br>
              <a:rPr lang="fr-FR" sz="4800" b="1" dirty="0" smtClean="0"/>
            </a:br>
            <a:r>
              <a:rPr lang="fr-FR" sz="2400" b="1" dirty="0" smtClean="0">
                <a:hlinkClick r:id="rId2" action="ppaction://hlinkfile"/>
              </a:rPr>
              <a:t>karine.lamarque@ac-martinique.fr</a:t>
            </a:r>
            <a:r>
              <a:rPr lang="fr-FR" sz="2400" b="1" dirty="0"/>
              <a:t/>
            </a:r>
            <a:br>
              <a:rPr lang="fr-FR" sz="2400" b="1" dirty="0"/>
            </a:br>
            <a:r>
              <a:rPr lang="fr-FR" sz="2400" b="1" dirty="0" err="1"/>
              <a:t>Thierrry</a:t>
            </a:r>
            <a:r>
              <a:rPr lang="fr-FR" sz="2400" b="1" dirty="0"/>
              <a:t> Manches </a:t>
            </a:r>
            <a:r>
              <a:rPr lang="fr-FR" sz="2400" b="1" dirty="0" smtClean="0"/>
              <a:t/>
            </a:r>
            <a:br>
              <a:rPr lang="fr-FR" sz="2400" b="1" dirty="0" smtClean="0"/>
            </a:br>
            <a:r>
              <a:rPr lang="fr-FR" sz="2400" b="1" dirty="0" smtClean="0">
                <a:hlinkClick r:id="rId3"/>
              </a:rPr>
              <a:t>Thierry.Manches@ac-martinique.fr</a:t>
            </a:r>
            <a:r>
              <a:rPr lang="fr-FR" sz="2400" b="1" dirty="0"/>
              <a:t/>
            </a:r>
            <a:br>
              <a:rPr lang="fr-FR" sz="2400" b="1" dirty="0"/>
            </a:br>
            <a:r>
              <a:rPr lang="fr-FR" sz="2400" b="1" dirty="0"/>
              <a:t>Manuel </a:t>
            </a:r>
            <a:r>
              <a:rPr lang="fr-FR" sz="2400" b="1" dirty="0" err="1" smtClean="0"/>
              <a:t>Garco</a:t>
            </a:r>
            <a:r>
              <a:rPr lang="fr-FR" sz="2400" b="1" dirty="0" smtClean="0"/>
              <a:t/>
            </a:r>
            <a:br>
              <a:rPr lang="fr-FR" sz="2400" b="1" dirty="0" smtClean="0"/>
            </a:br>
            <a:r>
              <a:rPr lang="fr-FR" sz="2400" b="1" dirty="0" smtClean="0"/>
              <a:t>n </a:t>
            </a:r>
            <a:r>
              <a:rPr lang="fr-FR" sz="2400" b="1" dirty="0" smtClean="0">
                <a:hlinkClick r:id="rId4"/>
              </a:rPr>
              <a:t>Manuel-Philippe.Garcon@ac-martinique.fr</a:t>
            </a:r>
            <a:r>
              <a:rPr lang="fr-FR" sz="2400" b="1" dirty="0"/>
              <a:t/>
            </a:r>
            <a:br>
              <a:rPr lang="fr-FR" sz="2400" b="1" dirty="0"/>
            </a:br>
            <a:r>
              <a:rPr lang="fr-FR" sz="2400" b="1" dirty="0"/>
              <a:t>Christian </a:t>
            </a:r>
            <a:r>
              <a:rPr lang="fr-FR" sz="2400" b="1" dirty="0" smtClean="0"/>
              <a:t>VICTORIN</a:t>
            </a:r>
            <a:br>
              <a:rPr lang="fr-FR" sz="2400" b="1" dirty="0" smtClean="0"/>
            </a:br>
            <a:r>
              <a:rPr lang="fr-FR" sz="2400" b="1" dirty="0" smtClean="0"/>
              <a:t> </a:t>
            </a:r>
            <a:r>
              <a:rPr lang="fr-FR" sz="2400" b="1" dirty="0" smtClean="0">
                <a:hlinkClick r:id="rId5"/>
              </a:rPr>
              <a:t>Christian-Olivi.Victorin@ac-martinique.fr</a:t>
            </a:r>
            <a:r>
              <a:rPr lang="fr-FR" sz="2400" b="1" dirty="0"/>
              <a:t/>
            </a:r>
            <a:br>
              <a:rPr lang="fr-FR" sz="2400" b="1" dirty="0"/>
            </a:br>
            <a:r>
              <a:rPr lang="fr-FR" sz="2400" b="1" dirty="0" smtClean="0">
                <a:hlinkClick r:id="rId2" action="ppaction://hlinkfile"/>
              </a:rPr>
              <a:t> </a:t>
            </a:r>
            <a:r>
              <a:rPr lang="fr-FR" sz="2400" b="1" dirty="0">
                <a:hlinkClick r:id="rId2" action="ppaction://hlinkfile"/>
              </a:rPr>
              <a:t>serge.jean-baptiste-simonn@ac-martinique.fr </a:t>
            </a:r>
            <a:r>
              <a:rPr lang="fr-FR" sz="2400" b="1" dirty="0"/>
              <a:t> (</a:t>
            </a:r>
            <a:r>
              <a:rPr lang="fr-FR" sz="2000" b="1" dirty="0">
                <a:solidFill>
                  <a:schemeClr val="tx1"/>
                </a:solidFill>
              </a:rPr>
              <a:t>IAN - mathématiques </a:t>
            </a:r>
            <a:r>
              <a:rPr lang="fr-FR" sz="2400" b="1" dirty="0" smtClean="0">
                <a:solidFill>
                  <a:schemeClr val="tx1"/>
                </a:solidFill>
              </a:rPr>
              <a:t/>
            </a:r>
            <a:br>
              <a:rPr lang="fr-FR" sz="2400" b="1" dirty="0" smtClean="0">
                <a:solidFill>
                  <a:schemeClr val="tx1"/>
                </a:solidFill>
              </a:rPr>
            </a:br>
            <a:r>
              <a:rPr lang="fr-FR" sz="2400" b="1" dirty="0">
                <a:solidFill>
                  <a:schemeClr val="tx1"/>
                </a:solidFill>
              </a:rPr>
              <a:t/>
            </a:r>
            <a:br>
              <a:rPr lang="fr-FR" sz="2400" b="1" dirty="0">
                <a:solidFill>
                  <a:schemeClr val="tx1"/>
                </a:solidFill>
              </a:rPr>
            </a:br>
            <a:r>
              <a:rPr lang="fr-FR" sz="2400" b="1" dirty="0" smtClean="0">
                <a:solidFill>
                  <a:schemeClr val="tx1"/>
                </a:solidFill>
                <a:hlinkClick r:id="rId6"/>
              </a:rPr>
              <a:t>micheline.bilas@ac-martinique.fr</a:t>
            </a:r>
            <a:r>
              <a:rPr lang="fr-FR" sz="2400" b="1" dirty="0" smtClean="0">
                <a:solidFill>
                  <a:schemeClr val="tx1"/>
                </a:solidFill>
              </a:rPr>
              <a:t> IA-IPR </a:t>
            </a:r>
            <a:r>
              <a:rPr lang="fr-FR" sz="2400" b="1" dirty="0">
                <a:solidFill>
                  <a:schemeClr val="tx1"/>
                </a:solidFill>
              </a:rPr>
              <a:t> - mathématiques </a:t>
            </a:r>
            <a:r>
              <a:rPr lang="fr-FR" sz="1800" b="1" dirty="0" smtClean="0">
                <a:solidFill>
                  <a:schemeClr val="tx1"/>
                </a:solidFill>
              </a:rPr>
              <a:t/>
            </a:r>
            <a:br>
              <a:rPr lang="fr-FR" sz="1800" b="1" dirty="0" smtClean="0">
                <a:solidFill>
                  <a:schemeClr val="tx1"/>
                </a:solidFill>
              </a:rPr>
            </a:br>
            <a:r>
              <a:rPr lang="fr-FR" sz="1800" b="1" dirty="0">
                <a:solidFill>
                  <a:schemeClr val="tx1"/>
                </a:solidFill>
              </a:rPr>
              <a:t/>
            </a:r>
            <a:br>
              <a:rPr lang="fr-FR" sz="1800" b="1" dirty="0">
                <a:solidFill>
                  <a:schemeClr val="tx1"/>
                </a:solidFill>
              </a:rPr>
            </a:br>
            <a:r>
              <a:rPr lang="fr-FR" sz="3200" b="1" dirty="0" smtClean="0"/>
              <a:t/>
            </a:r>
            <a:br>
              <a:rPr lang="fr-FR" sz="3200" b="1" dirty="0" smtClean="0"/>
            </a:br>
            <a:r>
              <a:rPr lang="fr-FR" sz="3200" b="1" dirty="0" smtClean="0"/>
              <a:t/>
            </a:r>
            <a:br>
              <a:rPr lang="fr-FR" sz="3200" b="1" dirty="0" smtClean="0"/>
            </a:br>
            <a:endParaRPr lang="fr-FR" sz="3200" b="1" dirty="0"/>
          </a:p>
        </p:txBody>
      </p:sp>
      <p:sp>
        <p:nvSpPr>
          <p:cNvPr id="4" name="ZoneTexte 3"/>
          <p:cNvSpPr txBox="1"/>
          <p:nvPr/>
        </p:nvSpPr>
        <p:spPr>
          <a:xfrm>
            <a:off x="671521" y="934352"/>
            <a:ext cx="184666"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1844572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359229" y="726622"/>
            <a:ext cx="8605157" cy="857250"/>
          </a:xfrm>
        </p:spPr>
        <p:txBody>
          <a:bodyPr>
            <a:normAutofit fontScale="90000"/>
          </a:bodyPr>
          <a:lstStyle/>
          <a:p>
            <a:pPr algn="l"/>
            <a:r>
              <a:rPr lang="fr-FR" b="1" u="sng" dirty="0" smtClean="0">
                <a:solidFill>
                  <a:schemeClr val="bg1"/>
                </a:solidFill>
              </a:rPr>
              <a:t>LES OBJECTIFS DE CETTE FORMATION:</a:t>
            </a:r>
            <a:endParaRPr lang="fr-FR" b="1" u="sng" dirty="0">
              <a:solidFill>
                <a:schemeClr val="bg1"/>
              </a:solidFill>
            </a:endParaRPr>
          </a:p>
        </p:txBody>
      </p:sp>
      <p:sp>
        <p:nvSpPr>
          <p:cNvPr id="14" name="Espace réservé du contenu 13"/>
          <p:cNvSpPr>
            <a:spLocks noGrp="1"/>
          </p:cNvSpPr>
          <p:nvPr>
            <p:ph idx="1"/>
          </p:nvPr>
        </p:nvSpPr>
        <p:spPr>
          <a:xfrm>
            <a:off x="359229" y="2898322"/>
            <a:ext cx="8605157" cy="3045278"/>
          </a:xfrm>
        </p:spPr>
        <p:txBody>
          <a:bodyPr>
            <a:noAutofit/>
          </a:bodyPr>
          <a:lstStyle/>
          <a:p>
            <a:pPr marL="0" indent="0">
              <a:buNone/>
            </a:pPr>
            <a:r>
              <a:rPr lang="fr-FR" sz="3200" dirty="0" smtClean="0"/>
              <a:t>Présenter le contenu et les objectifs de  la partie « algorithmique et programmation » des nouveaux programmes de collège</a:t>
            </a:r>
          </a:p>
          <a:p>
            <a:pPr marL="0" indent="0">
              <a:buNone/>
            </a:pPr>
            <a:endParaRPr lang="fr-FR" sz="3200" dirty="0" smtClean="0"/>
          </a:p>
          <a:p>
            <a:pPr marL="0" indent="0">
              <a:buNone/>
            </a:pPr>
            <a:r>
              <a:rPr lang="fr-FR" sz="3200" dirty="0" smtClean="0"/>
              <a:t>Prendre en main le logiciel SCRATCH</a:t>
            </a:r>
            <a:endParaRPr lang="fr-FR" sz="3200" dirty="0"/>
          </a:p>
        </p:txBody>
      </p:sp>
    </p:spTree>
    <p:extLst>
      <p:ext uri="{BB962C8B-B14F-4D97-AF65-F5344CB8AC3E}">
        <p14:creationId xmlns:p14="http://schemas.microsoft.com/office/powerpoint/2010/main" val="1581302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 calcmode="lin" valueType="num">
                                      <p:cBhvr additive="base">
                                        <p:cTn id="1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516576" y="504583"/>
            <a:ext cx="8229600" cy="1074836"/>
          </a:xfrm>
        </p:spPr>
        <p:txBody>
          <a:bodyPr>
            <a:normAutofit fontScale="90000"/>
          </a:bodyPr>
          <a:lstStyle/>
          <a:p>
            <a:pPr>
              <a:lnSpc>
                <a:spcPct val="100000"/>
              </a:lnSpc>
            </a:pPr>
            <a:r>
              <a:rPr lang="fr-FR" sz="4000" b="1" dirty="0"/>
              <a:t>Pourquoi enseigner la programmation</a:t>
            </a:r>
            <a:r>
              <a:rPr lang="fr-FR" b="1" dirty="0" smtClean="0"/>
              <a:t>				</a:t>
            </a:r>
            <a:r>
              <a:rPr lang="fr-FR" sz="1800" b="1" i="1" cap="small" dirty="0"/>
              <a:t>Rapport de l’académie des sciences – Mai 2013</a:t>
            </a:r>
          </a:p>
        </p:txBody>
      </p:sp>
      <p:sp>
        <p:nvSpPr>
          <p:cNvPr id="3" name="Espace réservé du contenu 2"/>
          <p:cNvSpPr>
            <a:spLocks noGrp="1"/>
          </p:cNvSpPr>
          <p:nvPr>
            <p:ph idx="1"/>
            <p:custDataLst>
              <p:tags r:id="rId2"/>
            </p:custDataLst>
          </p:nvPr>
        </p:nvSpPr>
        <p:spPr>
          <a:xfrm>
            <a:off x="332509" y="2196934"/>
            <a:ext cx="8597735" cy="4512623"/>
          </a:xfrm>
        </p:spPr>
        <p:txBody>
          <a:bodyPr>
            <a:normAutofit/>
          </a:bodyPr>
          <a:lstStyle/>
          <a:p>
            <a:pPr marL="0" indent="0">
              <a:buNone/>
            </a:pPr>
            <a:r>
              <a:rPr lang="fr-FR" dirty="0" smtClean="0"/>
              <a:t>« Monde numérique » :</a:t>
            </a:r>
          </a:p>
          <a:p>
            <a:pPr marL="301943" lvl="1" indent="0">
              <a:spcBef>
                <a:spcPts val="0"/>
              </a:spcBef>
              <a:buNone/>
            </a:pPr>
            <a:r>
              <a:rPr lang="fr-FR" dirty="0" smtClean="0"/>
              <a:t>Impact </a:t>
            </a:r>
            <a:r>
              <a:rPr lang="fr-FR" dirty="0"/>
              <a:t>de l’informatique dans </a:t>
            </a:r>
            <a:r>
              <a:rPr lang="fr-FR" dirty="0" smtClean="0"/>
              <a:t>un nombre toujours croissant de domaines </a:t>
            </a:r>
            <a:r>
              <a:rPr lang="fr-FR" sz="1700" dirty="0" smtClean="0"/>
              <a:t>(industrie, communication, loisirs, culture, santé, sciences, société, …)</a:t>
            </a:r>
          </a:p>
          <a:p>
            <a:pPr marL="301943" lvl="1" indent="0">
              <a:spcBef>
                <a:spcPts val="0"/>
              </a:spcBef>
              <a:buNone/>
            </a:pPr>
            <a:endParaRPr lang="fr-FR" dirty="0" smtClean="0"/>
          </a:p>
          <a:p>
            <a:pPr marL="0" indent="0">
              <a:buNone/>
            </a:pPr>
            <a:r>
              <a:rPr lang="fr-FR" dirty="0" smtClean="0"/>
              <a:t>Retard de la France par rapport aux autres pays :</a:t>
            </a:r>
          </a:p>
          <a:p>
            <a:pPr marL="301943" lvl="1" indent="0">
              <a:lnSpc>
                <a:spcPct val="130000"/>
              </a:lnSpc>
              <a:spcBef>
                <a:spcPts val="0"/>
              </a:spcBef>
              <a:buNone/>
            </a:pPr>
            <a:r>
              <a:rPr lang="fr-FR" dirty="0"/>
              <a:t>sur la science et l’industrie informatique </a:t>
            </a:r>
            <a:r>
              <a:rPr lang="fr-FR" sz="1400" dirty="0"/>
              <a:t>(créations de richesses et d’emplois)</a:t>
            </a:r>
            <a:endParaRPr lang="fr-FR" dirty="0"/>
          </a:p>
          <a:p>
            <a:pPr marL="301943" lvl="1" indent="0">
              <a:lnSpc>
                <a:spcPct val="130000"/>
              </a:lnSpc>
              <a:spcBef>
                <a:spcPts val="0"/>
              </a:spcBef>
              <a:buNone/>
            </a:pPr>
            <a:r>
              <a:rPr lang="fr-FR" dirty="0"/>
              <a:t>sur l’enseignement de </a:t>
            </a:r>
            <a:r>
              <a:rPr lang="fr-FR" dirty="0" smtClean="0"/>
              <a:t>l’informatique</a:t>
            </a:r>
          </a:p>
          <a:p>
            <a:pPr marL="301943" lvl="1" indent="0">
              <a:lnSpc>
                <a:spcPct val="130000"/>
              </a:lnSpc>
              <a:spcBef>
                <a:spcPts val="0"/>
              </a:spcBef>
              <a:buNone/>
            </a:pPr>
            <a:endParaRPr lang="fr-FR" dirty="0"/>
          </a:p>
          <a:p>
            <a:pPr marL="0" indent="0">
              <a:buNone/>
            </a:pPr>
            <a:r>
              <a:rPr lang="fr-FR" dirty="0" smtClean="0"/>
              <a:t>Prise de conscience : </a:t>
            </a:r>
            <a:r>
              <a:rPr lang="fr-FR" sz="2000" dirty="0" smtClean="0"/>
              <a:t>Nécessité </a:t>
            </a:r>
            <a:r>
              <a:rPr lang="fr-FR" sz="2000" dirty="0"/>
              <a:t>d’un enseignement de l’informatique</a:t>
            </a:r>
          </a:p>
          <a:p>
            <a:pPr marL="627063" lvl="2" indent="0">
              <a:spcBef>
                <a:spcPts val="0"/>
              </a:spcBef>
              <a:buNone/>
            </a:pPr>
            <a:r>
              <a:rPr lang="fr-FR" dirty="0" smtClean="0"/>
              <a:t>Formations en informatique </a:t>
            </a:r>
            <a:r>
              <a:rPr lang="fr-FR" sz="1600" dirty="0" smtClean="0"/>
              <a:t>(demande des industries, appétence des jeunes pour le numérique)</a:t>
            </a:r>
            <a:endParaRPr lang="fr-FR" dirty="0"/>
          </a:p>
          <a:p>
            <a:pPr marL="627063" lvl="2" indent="0">
              <a:spcBef>
                <a:spcPts val="0"/>
              </a:spcBef>
              <a:buNone/>
            </a:pPr>
            <a:r>
              <a:rPr lang="fr-FR" dirty="0"/>
              <a:t>Développement de la pensée </a:t>
            </a:r>
            <a:r>
              <a:rPr lang="fr-FR" dirty="0" smtClean="0"/>
              <a:t>algorithmique</a:t>
            </a:r>
            <a:endParaRPr lang="fr-FR" dirty="0"/>
          </a:p>
        </p:txBody>
      </p:sp>
    </p:spTree>
    <p:extLst>
      <p:ext uri="{BB962C8B-B14F-4D97-AF65-F5344CB8AC3E}">
        <p14:creationId xmlns:p14="http://schemas.microsoft.com/office/powerpoint/2010/main" val="190403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custDataLst>
              <p:tags r:id="rId1"/>
            </p:custDataLst>
          </p:nvPr>
        </p:nvSpPr>
        <p:spPr>
          <a:xfrm>
            <a:off x="457200" y="2539747"/>
            <a:ext cx="8446123" cy="4096366"/>
          </a:xfrm>
        </p:spPr>
        <p:txBody>
          <a:bodyPr>
            <a:normAutofit lnSpcReduction="10000"/>
          </a:bodyPr>
          <a:lstStyle/>
          <a:p>
            <a:pPr marL="0" indent="0">
              <a:buNone/>
            </a:pPr>
            <a:endParaRPr lang="fr-FR" dirty="0" smtClean="0"/>
          </a:p>
          <a:p>
            <a:pPr marL="301943" lvl="1" indent="0">
              <a:buNone/>
            </a:pPr>
            <a:r>
              <a:rPr lang="fr-FR" sz="3000" dirty="0" smtClean="0"/>
              <a:t>Permettre à tous les citoyens de comprendre les mécanismes et les façons de penser du monde numérique.</a:t>
            </a:r>
          </a:p>
          <a:p>
            <a:pPr marL="301943" lvl="1" indent="0">
              <a:buNone/>
            </a:pPr>
            <a:endParaRPr lang="fr-FR" sz="3000" dirty="0" smtClean="0"/>
          </a:p>
          <a:p>
            <a:pPr marL="301943" lvl="1" indent="0">
              <a:buNone/>
            </a:pPr>
            <a:r>
              <a:rPr lang="fr-FR" sz="3000" dirty="0" smtClean="0"/>
              <a:t>Former de manière plus approfondie les personnes qui auront à créer, adapter ou utiliser des applications ou objets de nature informatique.</a:t>
            </a:r>
          </a:p>
        </p:txBody>
      </p:sp>
      <p:sp>
        <p:nvSpPr>
          <p:cNvPr id="2" name="Titre 1"/>
          <p:cNvSpPr>
            <a:spLocks noGrp="1"/>
          </p:cNvSpPr>
          <p:nvPr>
            <p:ph type="title"/>
            <p:custDataLst>
              <p:tags r:id="rId2"/>
            </p:custDataLst>
          </p:nvPr>
        </p:nvSpPr>
        <p:spPr/>
        <p:txBody>
          <a:bodyPr>
            <a:normAutofit fontScale="90000"/>
          </a:bodyPr>
          <a:lstStyle/>
          <a:p>
            <a:r>
              <a:rPr lang="fr-FR" dirty="0" smtClean="0"/>
              <a:t>Pourquoi enseigner la programmation</a:t>
            </a:r>
            <a:endParaRPr lang="fr-FR" dirty="0"/>
          </a:p>
        </p:txBody>
      </p:sp>
    </p:spTree>
    <p:extLst>
      <p:ext uri="{BB962C8B-B14F-4D97-AF65-F5344CB8AC3E}">
        <p14:creationId xmlns:p14="http://schemas.microsoft.com/office/powerpoint/2010/main" val="309106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1941" y="0"/>
            <a:ext cx="8911430" cy="6683573"/>
          </a:xfrm>
        </p:spPr>
      </p:pic>
    </p:spTree>
    <p:extLst>
      <p:ext uri="{BB962C8B-B14F-4D97-AF65-F5344CB8AC3E}">
        <p14:creationId xmlns:p14="http://schemas.microsoft.com/office/powerpoint/2010/main" val="13616699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14075" y="2553402"/>
            <a:ext cx="8548282" cy="3836930"/>
          </a:xfrm>
        </p:spPr>
        <p:txBody>
          <a:bodyPr/>
          <a:lstStyle/>
          <a:p>
            <a:pPr marL="0" indent="0">
              <a:buNone/>
            </a:pPr>
            <a:endParaRPr lang="fr-FR" dirty="0"/>
          </a:p>
          <a:p>
            <a:pPr marL="301943" lvl="1" indent="0">
              <a:buNone/>
            </a:pPr>
            <a:r>
              <a:rPr lang="fr-FR" sz="2800" dirty="0"/>
              <a:t>Initiation à l’école primaire et en 6</a:t>
            </a:r>
            <a:r>
              <a:rPr lang="fr-FR" sz="2800" baseline="30000" dirty="0"/>
              <a:t>e</a:t>
            </a:r>
            <a:r>
              <a:rPr lang="fr-FR" sz="2800" dirty="0"/>
              <a:t> (cycles 2 et 3</a:t>
            </a:r>
            <a:r>
              <a:rPr lang="fr-FR" sz="2800" dirty="0" smtClean="0"/>
              <a:t>)</a:t>
            </a:r>
          </a:p>
          <a:p>
            <a:pPr marL="301943" lvl="1" indent="0">
              <a:buNone/>
            </a:pPr>
            <a:endParaRPr lang="fr-FR" sz="2800" dirty="0"/>
          </a:p>
          <a:p>
            <a:pPr marL="301943" lvl="1" indent="0">
              <a:buNone/>
            </a:pPr>
            <a:r>
              <a:rPr lang="fr-FR" sz="2800" dirty="0"/>
              <a:t>Acquisition de l’autonomie au cycle 4 (5</a:t>
            </a:r>
            <a:r>
              <a:rPr lang="fr-FR" sz="2800" baseline="30000" dirty="0"/>
              <a:t>e</a:t>
            </a:r>
            <a:r>
              <a:rPr lang="fr-FR" sz="2800" dirty="0"/>
              <a:t>, 4</a:t>
            </a:r>
            <a:r>
              <a:rPr lang="fr-FR" sz="2800" baseline="30000" dirty="0"/>
              <a:t>e</a:t>
            </a:r>
            <a:r>
              <a:rPr lang="fr-FR" sz="2800" dirty="0"/>
              <a:t>, 3</a:t>
            </a:r>
            <a:r>
              <a:rPr lang="fr-FR" sz="2800" baseline="30000" dirty="0"/>
              <a:t>e</a:t>
            </a:r>
            <a:r>
              <a:rPr lang="fr-FR" sz="2800" dirty="0" smtClean="0"/>
              <a:t>)</a:t>
            </a:r>
          </a:p>
          <a:p>
            <a:pPr marL="301943" lvl="1" indent="0">
              <a:buNone/>
            </a:pPr>
            <a:endParaRPr lang="fr-FR" sz="2800" dirty="0"/>
          </a:p>
          <a:p>
            <a:pPr marL="301943" lvl="1" indent="0">
              <a:buNone/>
            </a:pPr>
            <a:r>
              <a:rPr lang="fr-FR" sz="2800" dirty="0"/>
              <a:t>Perfectionnement au lycée</a:t>
            </a:r>
          </a:p>
          <a:p>
            <a:pPr marL="0" indent="0">
              <a:buNone/>
            </a:pPr>
            <a:endParaRPr lang="fr-FR" dirty="0"/>
          </a:p>
        </p:txBody>
      </p:sp>
      <p:sp>
        <p:nvSpPr>
          <p:cNvPr id="3" name="Titre 2"/>
          <p:cNvSpPr>
            <a:spLocks noGrp="1"/>
          </p:cNvSpPr>
          <p:nvPr>
            <p:ph type="title"/>
          </p:nvPr>
        </p:nvSpPr>
        <p:spPr/>
        <p:txBody>
          <a:bodyPr>
            <a:normAutofit/>
          </a:bodyPr>
          <a:lstStyle/>
          <a:p>
            <a:r>
              <a:rPr lang="fr-FR" sz="6600" dirty="0"/>
              <a:t>Phases</a:t>
            </a:r>
          </a:p>
        </p:txBody>
      </p:sp>
    </p:spTree>
    <p:extLst>
      <p:ext uri="{BB962C8B-B14F-4D97-AF65-F5344CB8AC3E}">
        <p14:creationId xmlns:p14="http://schemas.microsoft.com/office/powerpoint/2010/main" val="2085660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793750" y="1437448"/>
            <a:ext cx="7772400" cy="1524000"/>
          </a:xfrm>
        </p:spPr>
        <p:txBody>
          <a:bodyPr>
            <a:normAutofit/>
          </a:bodyPr>
          <a:lstStyle/>
          <a:p>
            <a:pPr algn="ctr"/>
            <a:r>
              <a:rPr lang="fr-FR" dirty="0" smtClean="0"/>
              <a:t>Programmes de mathématiques</a:t>
            </a:r>
            <a:br>
              <a:rPr lang="fr-FR" dirty="0" smtClean="0"/>
            </a:br>
            <a:r>
              <a:rPr lang="fr-FR" dirty="0" smtClean="0"/>
              <a:t>à consulter </a:t>
            </a:r>
            <a:endParaRPr lang="fr-FR" dirty="0"/>
          </a:p>
        </p:txBody>
      </p:sp>
      <p:sp>
        <p:nvSpPr>
          <p:cNvPr id="5" name="Espace réservé du texte 4"/>
          <p:cNvSpPr>
            <a:spLocks noGrp="1"/>
          </p:cNvSpPr>
          <p:nvPr>
            <p:ph type="body" idx="1"/>
            <p:custDataLst>
              <p:tags r:id="rId2"/>
            </p:custDataLst>
          </p:nvPr>
        </p:nvSpPr>
        <p:spPr>
          <a:xfrm>
            <a:off x="1367365" y="2680013"/>
            <a:ext cx="6417734" cy="939801"/>
          </a:xfrm>
        </p:spPr>
        <p:txBody>
          <a:bodyPr>
            <a:normAutofit/>
          </a:bodyPr>
          <a:lstStyle/>
          <a:p>
            <a:pPr algn="ctr"/>
            <a:r>
              <a:rPr lang="fr-FR" sz="2400" b="1" i="1" cap="small" dirty="0">
                <a:hlinkClick r:id="rId5" action="ppaction://hlinkfile"/>
              </a:rPr>
              <a:t>Bulletin officiel spécial n° </a:t>
            </a:r>
            <a:r>
              <a:rPr lang="fr-FR" sz="2400" b="1" i="1" cap="small" dirty="0" smtClean="0">
                <a:hlinkClick r:id="rId5" action="ppaction://hlinkfile"/>
              </a:rPr>
              <a:t>11 du </a:t>
            </a:r>
            <a:r>
              <a:rPr lang="fr-FR" sz="2400" b="1" i="1" cap="small" dirty="0">
                <a:hlinkClick r:id="rId5" action="ppaction://hlinkfile"/>
              </a:rPr>
              <a:t>26 novembre 2015</a:t>
            </a:r>
            <a:endParaRPr lang="fr-FR" sz="2400" i="1" cap="small" dirty="0"/>
          </a:p>
        </p:txBody>
      </p:sp>
      <p:sp>
        <p:nvSpPr>
          <p:cNvPr id="6" name="Espace réservé du numéro de diapositive 5"/>
          <p:cNvSpPr>
            <a:spLocks noGrp="1"/>
          </p:cNvSpPr>
          <p:nvPr>
            <p:ph type="sldNum" sz="quarter" idx="12"/>
            <p:custDataLst>
              <p:tags r:id="rId3"/>
            </p:custDataLst>
          </p:nvPr>
        </p:nvSpPr>
        <p:spPr>
          <a:xfrm>
            <a:off x="8566150" y="5883275"/>
            <a:ext cx="577850" cy="365125"/>
          </a:xfrm>
          <a:prstGeom prst="rect">
            <a:avLst/>
          </a:prstGeom>
        </p:spPr>
        <p:txBody>
          <a:bodyPr/>
          <a:lstStyle/>
          <a:p>
            <a:fld id="{59DCBDAF-EE7D-4A1B-AF0D-075D3F2EA8BA}" type="slidenum">
              <a:rPr lang="fr-FR" smtClean="0"/>
              <a:t>8</a:t>
            </a:fld>
            <a:endParaRPr lang="fr-FR" dirty="0"/>
          </a:p>
        </p:txBody>
      </p:sp>
    </p:spTree>
    <p:extLst>
      <p:ext uri="{BB962C8B-B14F-4D97-AF65-F5344CB8AC3E}">
        <p14:creationId xmlns:p14="http://schemas.microsoft.com/office/powerpoint/2010/main" val="16935953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212271" y="595993"/>
            <a:ext cx="8670472" cy="857250"/>
          </a:xfrm>
        </p:spPr>
        <p:txBody>
          <a:bodyPr>
            <a:normAutofit fontScale="90000"/>
          </a:bodyPr>
          <a:lstStyle/>
          <a:p>
            <a:r>
              <a:rPr lang="fr-FR" b="1" u="sng" dirty="0">
                <a:solidFill>
                  <a:schemeClr val="bg1"/>
                </a:solidFill>
              </a:rPr>
              <a:t>A</a:t>
            </a:r>
            <a:r>
              <a:rPr lang="fr-FR" b="1" u="sng" dirty="0" smtClean="0">
                <a:solidFill>
                  <a:schemeClr val="bg1"/>
                </a:solidFill>
              </a:rPr>
              <a:t>lgorithmique et programmation:</a:t>
            </a:r>
            <a:br>
              <a:rPr lang="fr-FR" b="1" u="sng" dirty="0" smtClean="0">
                <a:solidFill>
                  <a:schemeClr val="bg1"/>
                </a:solidFill>
              </a:rPr>
            </a:br>
            <a:r>
              <a:rPr lang="fr-FR" b="1" dirty="0" smtClean="0">
                <a:solidFill>
                  <a:schemeClr val="bg1"/>
                </a:solidFill>
              </a:rPr>
              <a:t>         les objectifs généraux</a:t>
            </a:r>
            <a:endParaRPr lang="fr-FR" b="1" u="sng" dirty="0">
              <a:solidFill>
                <a:schemeClr val="bg1"/>
              </a:solidFill>
            </a:endParaRPr>
          </a:p>
        </p:txBody>
      </p:sp>
      <p:sp>
        <p:nvSpPr>
          <p:cNvPr id="14" name="Espace réservé du contenu 13"/>
          <p:cNvSpPr>
            <a:spLocks noGrp="1"/>
          </p:cNvSpPr>
          <p:nvPr>
            <p:ph idx="1"/>
          </p:nvPr>
        </p:nvSpPr>
        <p:spPr>
          <a:xfrm>
            <a:off x="326571" y="2675467"/>
            <a:ext cx="8556172" cy="3855962"/>
          </a:xfrm>
        </p:spPr>
        <p:txBody>
          <a:bodyPr>
            <a:normAutofit fontScale="92500" lnSpcReduction="10000"/>
          </a:bodyPr>
          <a:lstStyle/>
          <a:p>
            <a:pPr marL="0" lvl="1" indent="0">
              <a:spcBef>
                <a:spcPts val="1350"/>
              </a:spcBef>
              <a:buNone/>
            </a:pPr>
            <a:r>
              <a:rPr lang="fr-FR" sz="3200" b="1" dirty="0"/>
              <a:t>Apporter les clés de décryptage d’un monde numérique en évolution constante</a:t>
            </a:r>
            <a:r>
              <a:rPr lang="fr-FR" sz="3200" b="1" dirty="0" smtClean="0"/>
              <a:t>.</a:t>
            </a:r>
          </a:p>
          <a:p>
            <a:pPr marL="0" lvl="1" indent="0">
              <a:spcBef>
                <a:spcPts val="1350"/>
              </a:spcBef>
              <a:buNone/>
            </a:pPr>
            <a:endParaRPr lang="fr-FR" sz="3200" b="1" dirty="0"/>
          </a:p>
          <a:p>
            <a:pPr marL="0" lvl="1" indent="0">
              <a:spcBef>
                <a:spcPts val="1350"/>
              </a:spcBef>
              <a:buNone/>
            </a:pPr>
            <a:r>
              <a:rPr lang="fr-FR" sz="3200" b="1" dirty="0"/>
              <a:t>Pratiquer des langages informatiques.</a:t>
            </a:r>
          </a:p>
          <a:p>
            <a:pPr marL="0" indent="0">
              <a:buNone/>
            </a:pPr>
            <a:endParaRPr lang="fr-FR" sz="3200" b="1" dirty="0"/>
          </a:p>
          <a:p>
            <a:pPr marL="0" lvl="1" indent="0">
              <a:spcBef>
                <a:spcPts val="1350"/>
              </a:spcBef>
              <a:buNone/>
            </a:pPr>
            <a:r>
              <a:rPr lang="fr-FR" sz="3200" b="1" i="1" dirty="0">
                <a:solidFill>
                  <a:srgbClr val="FF0000"/>
                </a:solidFill>
              </a:rPr>
              <a:t>Mais ni former des experts en informatique, ni maîtriser les langages informatiques</a:t>
            </a:r>
          </a:p>
          <a:p>
            <a:pPr marL="0" indent="0">
              <a:buNone/>
            </a:pPr>
            <a:endParaRPr lang="fr-FR" sz="2100" i="1" dirty="0"/>
          </a:p>
        </p:txBody>
      </p:sp>
    </p:spTree>
    <p:extLst>
      <p:ext uri="{BB962C8B-B14F-4D97-AF65-F5344CB8AC3E}">
        <p14:creationId xmlns:p14="http://schemas.microsoft.com/office/powerpoint/2010/main" val="205250744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 calcmode="lin" valueType="num">
                                      <p:cBhvr additive="base">
                                        <p:cTn id="1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 calcmode="lin" valueType="num">
                                      <p:cBhvr additive="base">
                                        <p:cTn id="19"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Espace réservé du conten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902" y="1289958"/>
            <a:ext cx="9543010" cy="4523014"/>
          </a:xfrm>
        </p:spPr>
      </p:pic>
    </p:spTree>
    <p:extLst>
      <p:ext uri="{BB962C8B-B14F-4D97-AF65-F5344CB8AC3E}">
        <p14:creationId xmlns:p14="http://schemas.microsoft.com/office/powerpoint/2010/main" val="1186369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7514" y="367393"/>
            <a:ext cx="8694966" cy="1200150"/>
          </a:xfrm>
        </p:spPr>
        <p:txBody>
          <a:bodyPr>
            <a:normAutofit fontScale="90000"/>
          </a:bodyPr>
          <a:lstStyle/>
          <a:p>
            <a:pPr algn="ctr"/>
            <a:r>
              <a:rPr lang="fr-FR" b="1" u="sng" dirty="0" smtClean="0">
                <a:solidFill>
                  <a:schemeClr val="bg1"/>
                </a:solidFill>
              </a:rPr>
              <a:t>OBJECTIF:</a:t>
            </a:r>
            <a:br>
              <a:rPr lang="fr-FR" b="1" u="sng" dirty="0" smtClean="0">
                <a:solidFill>
                  <a:schemeClr val="bg1"/>
                </a:solidFill>
              </a:rPr>
            </a:br>
            <a:r>
              <a:rPr lang="fr-FR" sz="2100" b="1" dirty="0">
                <a:solidFill>
                  <a:schemeClr val="bg1"/>
                </a:solidFill>
              </a:rPr>
              <a:t>acquérir des concepts de programmation plutôt que des éléments </a:t>
            </a:r>
            <a:r>
              <a:rPr lang="fr-FR" sz="2100" b="1" dirty="0" smtClean="0">
                <a:solidFill>
                  <a:schemeClr val="bg1"/>
                </a:solidFill>
              </a:rPr>
              <a:t/>
            </a:r>
            <a:br>
              <a:rPr lang="fr-FR" sz="2100" b="1" dirty="0" smtClean="0">
                <a:solidFill>
                  <a:schemeClr val="bg1"/>
                </a:solidFill>
              </a:rPr>
            </a:br>
            <a:r>
              <a:rPr lang="fr-FR" sz="2100" b="1" dirty="0" smtClean="0">
                <a:solidFill>
                  <a:schemeClr val="bg1"/>
                </a:solidFill>
              </a:rPr>
              <a:t>de </a:t>
            </a:r>
            <a:r>
              <a:rPr lang="fr-FR" sz="2100" b="1" dirty="0">
                <a:solidFill>
                  <a:schemeClr val="bg1"/>
                </a:solidFill>
              </a:rPr>
              <a:t>syntaxe d’un langage</a:t>
            </a:r>
          </a:p>
        </p:txBody>
      </p:sp>
      <p:pic>
        <p:nvPicPr>
          <p:cNvPr id="7" name="Image 6"/>
          <p:cNvPicPr>
            <a:picLocks noChangeAspect="1"/>
          </p:cNvPicPr>
          <p:nvPr/>
        </p:nvPicPr>
        <p:blipFill>
          <a:blip r:embed="rId2"/>
          <a:stretch>
            <a:fillRect/>
          </a:stretch>
        </p:blipFill>
        <p:spPr>
          <a:xfrm>
            <a:off x="71754" y="3573901"/>
            <a:ext cx="8912433" cy="1425612"/>
          </a:xfrm>
          <a:prstGeom prst="rect">
            <a:avLst/>
          </a:prstGeom>
        </p:spPr>
      </p:pic>
    </p:spTree>
    <p:extLst>
      <p:ext uri="{BB962C8B-B14F-4D97-AF65-F5344CB8AC3E}">
        <p14:creationId xmlns:p14="http://schemas.microsoft.com/office/powerpoint/2010/main" val="683548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5616505" y="3902530"/>
            <a:ext cx="3070295" cy="2762476"/>
          </a:xfrm>
          <a:prstGeom prst="rect">
            <a:avLst/>
          </a:prstGeom>
        </p:spPr>
      </p:pic>
      <p:sp>
        <p:nvSpPr>
          <p:cNvPr id="3" name="Titre 2"/>
          <p:cNvSpPr>
            <a:spLocks noGrp="1"/>
          </p:cNvSpPr>
          <p:nvPr>
            <p:ph type="title"/>
          </p:nvPr>
        </p:nvSpPr>
        <p:spPr/>
        <p:txBody>
          <a:bodyPr>
            <a:normAutofit/>
          </a:bodyPr>
          <a:lstStyle/>
          <a:p>
            <a:r>
              <a:rPr lang="fr-FR" sz="6000" b="1" dirty="0" smtClean="0"/>
              <a:t>En collège </a:t>
            </a:r>
            <a:endParaRPr lang="fr-FR" sz="6000" b="1" dirty="0"/>
          </a:p>
        </p:txBody>
      </p:sp>
      <p:pic>
        <p:nvPicPr>
          <p:cNvPr id="5" name="Image 4"/>
          <p:cNvPicPr>
            <a:picLocks noChangeAspect="1"/>
          </p:cNvPicPr>
          <p:nvPr/>
        </p:nvPicPr>
        <p:blipFill>
          <a:blip r:embed="rId3"/>
          <a:stretch>
            <a:fillRect/>
          </a:stretch>
        </p:blipFill>
        <p:spPr>
          <a:xfrm>
            <a:off x="457200" y="2003940"/>
            <a:ext cx="3418114" cy="4661065"/>
          </a:xfrm>
          <a:prstGeom prst="rect">
            <a:avLst/>
          </a:prstGeom>
        </p:spPr>
      </p:pic>
    </p:spTree>
    <p:extLst>
      <p:ext uri="{BB962C8B-B14F-4D97-AF65-F5344CB8AC3E}">
        <p14:creationId xmlns:p14="http://schemas.microsoft.com/office/powerpoint/2010/main" val="7177606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044091" y="726621"/>
            <a:ext cx="7143750" cy="857250"/>
          </a:xfrm>
        </p:spPr>
        <p:txBody>
          <a:bodyPr>
            <a:normAutofit/>
          </a:bodyPr>
          <a:lstStyle/>
          <a:p>
            <a:pPr algn="ctr"/>
            <a:r>
              <a:rPr lang="fr-FR" b="1" dirty="0" smtClean="0">
                <a:solidFill>
                  <a:schemeClr val="bg1"/>
                </a:solidFill>
              </a:rPr>
              <a:t>Qu’est ce que scratch?</a:t>
            </a:r>
            <a:endParaRPr lang="fr-FR" b="1" u="sng" dirty="0">
              <a:solidFill>
                <a:schemeClr val="bg1"/>
              </a:solidFill>
            </a:endParaRPr>
          </a:p>
        </p:txBody>
      </p:sp>
      <p:sp>
        <p:nvSpPr>
          <p:cNvPr id="14" name="Espace réservé du contenu 13"/>
          <p:cNvSpPr>
            <a:spLocks noGrp="1"/>
          </p:cNvSpPr>
          <p:nvPr>
            <p:ph idx="1"/>
          </p:nvPr>
        </p:nvSpPr>
        <p:spPr>
          <a:xfrm>
            <a:off x="182759" y="2735037"/>
            <a:ext cx="8866413" cy="3780064"/>
          </a:xfrm>
        </p:spPr>
        <p:txBody>
          <a:bodyPr>
            <a:noAutofit/>
          </a:bodyPr>
          <a:lstStyle/>
          <a:p>
            <a:pPr marL="0" indent="0">
              <a:buNone/>
            </a:pPr>
            <a:r>
              <a:rPr lang="fr-FR" dirty="0"/>
              <a:t>SCRATCH est un logiciel de programmation gratuit créé par des chercheurs du MIT (</a:t>
            </a:r>
            <a:r>
              <a:rPr lang="fr-FR" i="1" dirty="0"/>
              <a:t>Massachussetts Institute of Technology) dès 2003</a:t>
            </a:r>
            <a:r>
              <a:rPr lang="fr-FR" i="1" dirty="0" smtClean="0"/>
              <a:t>.</a:t>
            </a:r>
          </a:p>
          <a:p>
            <a:pPr marL="0" indent="0">
              <a:buNone/>
            </a:pPr>
            <a:endParaRPr lang="fr-FR" dirty="0"/>
          </a:p>
          <a:p>
            <a:pPr marL="0" indent="0">
              <a:buNone/>
            </a:pPr>
            <a:r>
              <a:rPr lang="fr-FR" dirty="0"/>
              <a:t>Le but de ce logiciel est d’initier les enfants et adolescents à la programmation en leur permettant de créer des histoires interactives, des animations, des jeux vidéos, etc</a:t>
            </a:r>
            <a:r>
              <a:rPr lang="fr-FR" dirty="0" smtClean="0"/>
              <a:t>.</a:t>
            </a:r>
          </a:p>
          <a:p>
            <a:pPr marL="0" indent="0">
              <a:buNone/>
            </a:pPr>
            <a:endParaRPr lang="fr-FR" dirty="0"/>
          </a:p>
          <a:p>
            <a:pPr marL="0" indent="0" fontAlgn="ctr">
              <a:buNone/>
            </a:pPr>
            <a:r>
              <a:rPr lang="fr-FR" dirty="0"/>
              <a:t>Le site web dédié</a:t>
            </a:r>
            <a:r>
              <a:rPr lang="fr-FR" i="1" dirty="0"/>
              <a:t>: </a:t>
            </a:r>
            <a:r>
              <a:rPr lang="fr-FR" dirty="0">
                <a:hlinkClick r:id="rId2"/>
              </a:rPr>
              <a:t>https://</a:t>
            </a:r>
            <a:r>
              <a:rPr lang="fr-FR" b="1" dirty="0">
                <a:hlinkClick r:id="rId2"/>
              </a:rPr>
              <a:t>scratch</a:t>
            </a:r>
            <a:r>
              <a:rPr lang="fr-FR" dirty="0">
                <a:hlinkClick r:id="rId2"/>
              </a:rPr>
              <a:t>.mit.edu</a:t>
            </a:r>
            <a:r>
              <a:rPr lang="fr-FR" dirty="0" smtClean="0">
                <a:hlinkClick r:id="rId2"/>
              </a:rPr>
              <a:t>/</a:t>
            </a:r>
            <a:r>
              <a:rPr lang="fr-FR" dirty="0" smtClean="0"/>
              <a:t> permet de partager les projets.</a:t>
            </a:r>
          </a:p>
          <a:p>
            <a:pPr marL="0" indent="0">
              <a:buNone/>
            </a:pPr>
            <a:endParaRPr lang="fr-FR" i="1" dirty="0" smtClean="0"/>
          </a:p>
          <a:p>
            <a:pPr marL="0" indent="0">
              <a:buNone/>
            </a:pPr>
            <a:endParaRPr lang="fr-FR" dirty="0"/>
          </a:p>
        </p:txBody>
      </p:sp>
    </p:spTree>
    <p:extLst>
      <p:ext uri="{BB962C8B-B14F-4D97-AF65-F5344CB8AC3E}">
        <p14:creationId xmlns:p14="http://schemas.microsoft.com/office/powerpoint/2010/main" val="1918475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 calcmode="lin" valueType="num">
                                      <p:cBhvr additive="base">
                                        <p:cTn id="1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 calcmode="lin" valueType="num">
                                      <p:cBhvr additive="base">
                                        <p:cTn id="19"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143000" y="512676"/>
            <a:ext cx="7143750" cy="857250"/>
          </a:xfrm>
        </p:spPr>
        <p:txBody>
          <a:bodyPr>
            <a:noAutofit/>
          </a:bodyPr>
          <a:lstStyle/>
          <a:p>
            <a:pPr algn="ctr"/>
            <a:r>
              <a:rPr lang="fr-FR" b="1" u="sng" dirty="0" smtClean="0">
                <a:solidFill>
                  <a:schemeClr val="bg1"/>
                </a:solidFill>
              </a:rPr>
              <a:t>PRISE EN MAIN DE SCRATCH</a:t>
            </a:r>
            <a:br>
              <a:rPr lang="fr-FR" b="1" u="sng" dirty="0" smtClean="0">
                <a:solidFill>
                  <a:schemeClr val="bg1"/>
                </a:solidFill>
              </a:rPr>
            </a:br>
            <a:r>
              <a:rPr lang="fr-FR" b="1" dirty="0" smtClean="0">
                <a:solidFill>
                  <a:schemeClr val="bg1"/>
                </a:solidFill>
              </a:rPr>
              <a:t>Explorons scratch…</a:t>
            </a:r>
            <a:endParaRPr lang="fr-FR" b="1" u="sng" dirty="0">
              <a:solidFill>
                <a:schemeClr val="bg1"/>
              </a:solidFill>
            </a:endParaRPr>
          </a:p>
        </p:txBody>
      </p:sp>
      <p:pic>
        <p:nvPicPr>
          <p:cNvPr id="3" name="Espace réservé du conten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09" y="2579914"/>
            <a:ext cx="8805086" cy="4278086"/>
          </a:xfrm>
        </p:spPr>
      </p:pic>
      <p:sp>
        <p:nvSpPr>
          <p:cNvPr id="4" name="Rectangle à coins arrondis 3"/>
          <p:cNvSpPr/>
          <p:nvPr/>
        </p:nvSpPr>
        <p:spPr>
          <a:xfrm>
            <a:off x="2249742" y="3425247"/>
            <a:ext cx="918102" cy="4860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dirty="0">
                <a:ln w="0"/>
                <a:solidFill>
                  <a:schemeClr val="tx1"/>
                </a:solidFill>
                <a:effectLst>
                  <a:outerShdw blurRad="38100" dist="19050" dir="2700000" algn="tl" rotWithShape="0">
                    <a:schemeClr val="dk1">
                      <a:alpha val="40000"/>
                    </a:schemeClr>
                  </a:outerShdw>
                </a:effectLst>
              </a:rPr>
              <a:t>SCENE</a:t>
            </a:r>
          </a:p>
        </p:txBody>
      </p:sp>
      <p:sp>
        <p:nvSpPr>
          <p:cNvPr id="5" name="Rectangle à coins arrondis 4"/>
          <p:cNvSpPr/>
          <p:nvPr/>
        </p:nvSpPr>
        <p:spPr>
          <a:xfrm>
            <a:off x="5372100" y="4637314"/>
            <a:ext cx="2963661" cy="11441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t>ZONE DE SCRIPT</a:t>
            </a:r>
          </a:p>
        </p:txBody>
      </p:sp>
      <p:sp>
        <p:nvSpPr>
          <p:cNvPr id="6" name="Rectangle à coins arrondis 5"/>
          <p:cNvSpPr/>
          <p:nvPr/>
        </p:nvSpPr>
        <p:spPr>
          <a:xfrm>
            <a:off x="4728142" y="3082347"/>
            <a:ext cx="2753355"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dirty="0"/>
              <a:t>LES 10 MENUS D’INSTRUCTIONS</a:t>
            </a:r>
          </a:p>
        </p:txBody>
      </p:sp>
      <p:sp>
        <p:nvSpPr>
          <p:cNvPr id="7" name="Rectangle à coins arrondis 6"/>
          <p:cNvSpPr/>
          <p:nvPr/>
        </p:nvSpPr>
        <p:spPr>
          <a:xfrm>
            <a:off x="1708415" y="6243650"/>
            <a:ext cx="1674186" cy="4860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dirty="0"/>
              <a:t>LES LUTINS PRESENTS</a:t>
            </a:r>
          </a:p>
        </p:txBody>
      </p:sp>
    </p:spTree>
    <p:extLst>
      <p:ext uri="{BB962C8B-B14F-4D97-AF65-F5344CB8AC3E}">
        <p14:creationId xmlns:p14="http://schemas.microsoft.com/office/powerpoint/2010/main" val="1981790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3914" y="2993874"/>
            <a:ext cx="7986486" cy="3121176"/>
          </a:xfrm>
        </p:spPr>
        <p:txBody>
          <a:bodyPr>
            <a:normAutofit/>
          </a:bodyPr>
          <a:lstStyle/>
          <a:p>
            <a:pPr marL="0" lvl="0" indent="0">
              <a:buNone/>
            </a:pPr>
            <a:endParaRPr lang="fr-FR" dirty="0" smtClean="0"/>
          </a:p>
          <a:p>
            <a:pPr marL="0" lvl="0" indent="0">
              <a:buNone/>
            </a:pPr>
            <a:r>
              <a:rPr lang="fr-FR" sz="2800" dirty="0" smtClean="0"/>
              <a:t>Les </a:t>
            </a:r>
            <a:r>
              <a:rPr lang="fr-FR" sz="2800" i="1" dirty="0"/>
              <a:t>blocs aimantés</a:t>
            </a:r>
            <a:r>
              <a:rPr lang="fr-FR" sz="2800" dirty="0"/>
              <a:t> représentent </a:t>
            </a:r>
            <a:r>
              <a:rPr lang="fr-FR" sz="2800" dirty="0" smtClean="0"/>
              <a:t>des </a:t>
            </a:r>
          </a:p>
          <a:p>
            <a:pPr marL="0" lvl="0" indent="0">
              <a:buNone/>
            </a:pPr>
            <a:r>
              <a:rPr lang="fr-FR" sz="2800" dirty="0" smtClean="0"/>
              <a:t>instructions</a:t>
            </a:r>
            <a:r>
              <a:rPr lang="fr-FR" sz="2800" dirty="0"/>
              <a:t> : en les accolant  </a:t>
            </a:r>
            <a:r>
              <a:rPr lang="fr-FR" sz="2800" dirty="0" smtClean="0"/>
              <a:t>les </a:t>
            </a:r>
            <a:r>
              <a:rPr lang="fr-FR" sz="2800" dirty="0"/>
              <a:t>uns </a:t>
            </a:r>
            <a:endParaRPr lang="fr-FR" sz="2800" dirty="0" smtClean="0"/>
          </a:p>
          <a:p>
            <a:pPr marL="0" lvl="0" indent="0">
              <a:buNone/>
            </a:pPr>
            <a:r>
              <a:rPr lang="fr-FR" sz="2800" dirty="0" smtClean="0"/>
              <a:t>aux </a:t>
            </a:r>
            <a:r>
              <a:rPr lang="fr-FR" sz="2800" dirty="0"/>
              <a:t>autres on construit  </a:t>
            </a:r>
            <a:r>
              <a:rPr lang="fr-FR" sz="2800" dirty="0" smtClean="0"/>
              <a:t>des </a:t>
            </a:r>
            <a:r>
              <a:rPr lang="fr-FR" sz="2800" dirty="0"/>
              <a:t>blocs de </a:t>
            </a:r>
            <a:endParaRPr lang="fr-FR" sz="2800" dirty="0" smtClean="0"/>
          </a:p>
          <a:p>
            <a:pPr marL="0" lvl="0" indent="0">
              <a:buNone/>
            </a:pPr>
            <a:r>
              <a:rPr lang="fr-FR" sz="2800" dirty="0" smtClean="0"/>
              <a:t>script.</a:t>
            </a:r>
          </a:p>
          <a:p>
            <a:pPr marL="0" lvl="0" indent="0">
              <a:buNone/>
            </a:pPr>
            <a:endParaRPr lang="fr-FR" dirty="0"/>
          </a:p>
          <a:p>
            <a:pPr marL="0" lvl="0" indent="0">
              <a:buNone/>
            </a:pPr>
            <a:endParaRPr lang="fr-FR" dirty="0"/>
          </a:p>
        </p:txBody>
      </p:sp>
      <p:sp>
        <p:nvSpPr>
          <p:cNvPr id="3" name="Titre 2"/>
          <p:cNvSpPr>
            <a:spLocks noGrp="1"/>
          </p:cNvSpPr>
          <p:nvPr>
            <p:ph type="title"/>
          </p:nvPr>
        </p:nvSpPr>
        <p:spPr/>
        <p:txBody>
          <a:bodyPr>
            <a:normAutofit fontScale="90000"/>
          </a:bodyPr>
          <a:lstStyle/>
          <a:p>
            <a:r>
              <a:rPr lang="fr-FR" b="1" dirty="0"/>
              <a:t>principe de construction des programmes en Scratch</a:t>
            </a:r>
          </a:p>
        </p:txBody>
      </p:sp>
      <p:pic>
        <p:nvPicPr>
          <p:cNvPr id="6" name="Image 5"/>
          <p:cNvPicPr/>
          <p:nvPr/>
        </p:nvPicPr>
        <p:blipFill>
          <a:blip r:embed="rId2">
            <a:extLst>
              <a:ext uri="{28A0092B-C50C-407E-A947-70E740481C1C}">
                <a14:useLocalDpi xmlns:a14="http://schemas.microsoft.com/office/drawing/2010/main" val="0"/>
              </a:ext>
            </a:extLst>
          </a:blip>
          <a:srcRect/>
          <a:stretch>
            <a:fillRect/>
          </a:stretch>
        </p:blipFill>
        <p:spPr bwMode="auto">
          <a:xfrm>
            <a:off x="5941785" y="2677885"/>
            <a:ext cx="3202215" cy="3886200"/>
          </a:xfrm>
          <a:prstGeom prst="rect">
            <a:avLst/>
          </a:prstGeom>
          <a:noFill/>
          <a:ln>
            <a:noFill/>
          </a:ln>
        </p:spPr>
      </p:pic>
    </p:spTree>
    <p:extLst>
      <p:ext uri="{BB962C8B-B14F-4D97-AF65-F5344CB8AC3E}">
        <p14:creationId xmlns:p14="http://schemas.microsoft.com/office/powerpoint/2010/main" val="18557654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42900" y="2416629"/>
            <a:ext cx="8605157" cy="4196442"/>
          </a:xfrm>
        </p:spPr>
        <p:txBody>
          <a:bodyPr>
            <a:normAutofit/>
          </a:bodyPr>
          <a:lstStyle/>
          <a:p>
            <a:pPr marL="0" indent="0">
              <a:buNone/>
            </a:pPr>
            <a:r>
              <a:rPr lang="fr-FR" sz="2800" dirty="0"/>
              <a:t>les </a:t>
            </a:r>
            <a:r>
              <a:rPr lang="fr-FR" sz="2800" i="1" dirty="0"/>
              <a:t>lutins </a:t>
            </a:r>
            <a:r>
              <a:rPr lang="fr-FR" sz="2800" dirty="0"/>
              <a:t>sont les objets manipulés </a:t>
            </a:r>
            <a:r>
              <a:rPr lang="fr-FR" sz="2800" dirty="0" smtClean="0"/>
              <a:t>par</a:t>
            </a:r>
          </a:p>
          <a:p>
            <a:pPr marL="0" indent="0">
              <a:buNone/>
            </a:pPr>
            <a:endParaRPr lang="fr-FR" sz="2800" dirty="0" smtClean="0"/>
          </a:p>
          <a:p>
            <a:endParaRPr lang="fr-FR" sz="2800" dirty="0" smtClean="0"/>
          </a:p>
          <a:p>
            <a:pPr marL="0" indent="0">
              <a:buNone/>
            </a:pPr>
            <a:r>
              <a:rPr lang="fr-FR" sz="2800" dirty="0" smtClean="0"/>
              <a:t>Par </a:t>
            </a:r>
            <a:r>
              <a:rPr lang="fr-FR" sz="2800" dirty="0"/>
              <a:t>défaut, il s'agit du chat, mais on peut utiliser plusieurs lutins, qui peuvent interagir en échangeant des messages, en détectant des collisions, etc. </a:t>
            </a:r>
            <a:endParaRPr lang="fr-FR" sz="2800" dirty="0" smtClean="0"/>
          </a:p>
          <a:p>
            <a:pPr marL="0" indent="0">
              <a:buNone/>
            </a:pPr>
            <a:r>
              <a:rPr lang="fr-FR" sz="2800" dirty="0" smtClean="0"/>
              <a:t>Chaque </a:t>
            </a:r>
            <a:r>
              <a:rPr lang="fr-FR" sz="2800" dirty="0"/>
              <a:t>lutin a ses propres scripts. </a:t>
            </a:r>
            <a:endParaRPr lang="fr-FR" sz="2800" dirty="0" smtClean="0"/>
          </a:p>
          <a:p>
            <a:pPr marL="0" indent="0">
              <a:buNone/>
            </a:pPr>
            <a:endParaRPr lang="fr-FR" sz="2800" dirty="0"/>
          </a:p>
        </p:txBody>
      </p:sp>
      <p:sp>
        <p:nvSpPr>
          <p:cNvPr id="3" name="Titre 2"/>
          <p:cNvSpPr>
            <a:spLocks noGrp="1"/>
          </p:cNvSpPr>
          <p:nvPr>
            <p:ph type="title"/>
          </p:nvPr>
        </p:nvSpPr>
        <p:spPr/>
        <p:txBody>
          <a:bodyPr>
            <a:normAutofit fontScale="90000"/>
          </a:bodyPr>
          <a:lstStyle/>
          <a:p>
            <a:r>
              <a:rPr lang="fr-FR" b="1" dirty="0"/>
              <a:t>Le vocabulaire de </a:t>
            </a:r>
            <a:r>
              <a:rPr lang="fr-FR" b="1" dirty="0" smtClean="0"/>
              <a:t>Scratch:</a:t>
            </a:r>
            <a:br>
              <a:rPr lang="fr-FR" b="1" dirty="0" smtClean="0"/>
            </a:br>
            <a:r>
              <a:rPr lang="fr-FR" b="1" dirty="0" smtClean="0"/>
              <a:t> LES LUTINS</a:t>
            </a:r>
            <a:endParaRPr lang="fr-FR" b="1" dirty="0"/>
          </a:p>
        </p:txBody>
      </p:sp>
      <p:pic>
        <p:nvPicPr>
          <p:cNvPr id="4" name="Image 3"/>
          <p:cNvPicPr>
            <a:picLocks noChangeAspect="1"/>
          </p:cNvPicPr>
          <p:nvPr/>
        </p:nvPicPr>
        <p:blipFill>
          <a:blip r:embed="rId2"/>
          <a:stretch>
            <a:fillRect/>
          </a:stretch>
        </p:blipFill>
        <p:spPr>
          <a:xfrm>
            <a:off x="6384470" y="2416629"/>
            <a:ext cx="2149929" cy="1397453"/>
          </a:xfrm>
          <a:prstGeom prst="rect">
            <a:avLst/>
          </a:prstGeom>
        </p:spPr>
      </p:pic>
      <p:pic>
        <p:nvPicPr>
          <p:cNvPr id="5" name="Image 4"/>
          <p:cNvPicPr>
            <a:picLocks noChangeAspect="1"/>
          </p:cNvPicPr>
          <p:nvPr/>
        </p:nvPicPr>
        <p:blipFill>
          <a:blip r:embed="rId3"/>
          <a:stretch>
            <a:fillRect/>
          </a:stretch>
        </p:blipFill>
        <p:spPr>
          <a:xfrm>
            <a:off x="1718324" y="5731329"/>
            <a:ext cx="5515234" cy="1126671"/>
          </a:xfrm>
          <a:prstGeom prst="rect">
            <a:avLst/>
          </a:prstGeom>
        </p:spPr>
      </p:pic>
    </p:spTree>
    <p:extLst>
      <p:ext uri="{BB962C8B-B14F-4D97-AF65-F5344CB8AC3E}">
        <p14:creationId xmlns:p14="http://schemas.microsoft.com/office/powerpoint/2010/main" val="12750907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73133" y="2675467"/>
            <a:ext cx="8413668" cy="3986590"/>
          </a:xfrm>
        </p:spPr>
        <p:txBody>
          <a:bodyPr>
            <a:normAutofit/>
          </a:bodyPr>
          <a:lstStyle/>
          <a:p>
            <a:pPr marL="0" indent="0">
              <a:buNone/>
            </a:pPr>
            <a:endParaRPr lang="fr-FR" sz="3200" dirty="0" smtClean="0"/>
          </a:p>
          <a:p>
            <a:pPr marL="0" indent="0">
              <a:buNone/>
            </a:pPr>
            <a:endParaRPr lang="fr-FR" sz="3200" dirty="0" smtClean="0"/>
          </a:p>
          <a:p>
            <a:pPr marL="0" indent="0">
              <a:buNone/>
            </a:pPr>
            <a:r>
              <a:rPr lang="fr-FR" sz="3200" dirty="0" smtClean="0"/>
              <a:t>Tout </a:t>
            </a:r>
            <a:r>
              <a:rPr lang="fr-FR" sz="3200" dirty="0"/>
              <a:t>lutin est muni d'un </a:t>
            </a:r>
            <a:r>
              <a:rPr lang="fr-FR" sz="3200" i="1" dirty="0"/>
              <a:t>stylo</a:t>
            </a:r>
            <a:r>
              <a:rPr lang="fr-FR" sz="3200" dirty="0"/>
              <a:t>, </a:t>
            </a:r>
            <a:endParaRPr lang="fr-FR" sz="3200" dirty="0" smtClean="0"/>
          </a:p>
          <a:p>
            <a:pPr marL="0" indent="0">
              <a:buNone/>
            </a:pPr>
            <a:r>
              <a:rPr lang="fr-FR" sz="3200" dirty="0" smtClean="0"/>
              <a:t>inactif </a:t>
            </a:r>
            <a:r>
              <a:rPr lang="fr-FR" sz="3200" dirty="0"/>
              <a:t>(car relevé en position haute) par défaut, qui se déplace avec le lutin et qui, s'il est en position d'écriture, laisse une trace lors de ses déplacements. </a:t>
            </a:r>
          </a:p>
        </p:txBody>
      </p:sp>
      <p:sp>
        <p:nvSpPr>
          <p:cNvPr id="3" name="Titre 2"/>
          <p:cNvSpPr>
            <a:spLocks noGrp="1"/>
          </p:cNvSpPr>
          <p:nvPr>
            <p:ph type="title"/>
          </p:nvPr>
        </p:nvSpPr>
        <p:spPr/>
        <p:txBody>
          <a:bodyPr>
            <a:normAutofit fontScale="90000"/>
          </a:bodyPr>
          <a:lstStyle/>
          <a:p>
            <a:r>
              <a:rPr lang="fr-FR" b="1" dirty="0"/>
              <a:t>Le vocabulaire de Scratch:</a:t>
            </a:r>
            <a:br>
              <a:rPr lang="fr-FR" b="1" dirty="0"/>
            </a:br>
            <a:r>
              <a:rPr lang="fr-FR" b="1" dirty="0"/>
              <a:t> LES LUTINS</a:t>
            </a:r>
            <a:endParaRPr lang="fr-FR" dirty="0"/>
          </a:p>
        </p:txBody>
      </p:sp>
      <p:pic>
        <p:nvPicPr>
          <p:cNvPr id="4" name="Image 3"/>
          <p:cNvPicPr>
            <a:picLocks noChangeAspect="1"/>
          </p:cNvPicPr>
          <p:nvPr/>
        </p:nvPicPr>
        <p:blipFill>
          <a:blip r:embed="rId2"/>
          <a:stretch>
            <a:fillRect/>
          </a:stretch>
        </p:blipFill>
        <p:spPr>
          <a:xfrm>
            <a:off x="6115793" y="2540039"/>
            <a:ext cx="2309750" cy="2026217"/>
          </a:xfrm>
          <a:prstGeom prst="rect">
            <a:avLst/>
          </a:prstGeom>
        </p:spPr>
      </p:pic>
    </p:spTree>
    <p:extLst>
      <p:ext uri="{BB962C8B-B14F-4D97-AF65-F5344CB8AC3E}">
        <p14:creationId xmlns:p14="http://schemas.microsoft.com/office/powerpoint/2010/main" val="15351084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marL="0" lvl="0" indent="0">
              <a:buNone/>
            </a:pPr>
            <a:r>
              <a:rPr lang="fr-FR" dirty="0"/>
              <a:t>L</a:t>
            </a:r>
            <a:r>
              <a:rPr lang="fr-FR" dirty="0" smtClean="0"/>
              <a:t>es </a:t>
            </a:r>
            <a:r>
              <a:rPr lang="fr-FR" i="1" dirty="0"/>
              <a:t>blocs ovales</a:t>
            </a:r>
            <a:r>
              <a:rPr lang="fr-FR" dirty="0"/>
              <a:t> représentent des expressions, c’est-à-dire des valeurs, sur lesquelles on peut effectuer des calculs </a:t>
            </a:r>
            <a:endParaRPr lang="fr-FR" dirty="0" smtClean="0"/>
          </a:p>
          <a:p>
            <a:pPr marL="0" lvl="0" indent="0">
              <a:buNone/>
            </a:pPr>
            <a:endParaRPr lang="fr-FR" dirty="0"/>
          </a:p>
        </p:txBody>
      </p:sp>
      <p:sp>
        <p:nvSpPr>
          <p:cNvPr id="3" name="Titre 2"/>
          <p:cNvSpPr>
            <a:spLocks noGrp="1"/>
          </p:cNvSpPr>
          <p:nvPr>
            <p:ph type="title"/>
          </p:nvPr>
        </p:nvSpPr>
        <p:spPr/>
        <p:txBody>
          <a:bodyPr>
            <a:normAutofit fontScale="90000"/>
          </a:bodyPr>
          <a:lstStyle/>
          <a:p>
            <a:r>
              <a:rPr lang="fr-FR" b="1" dirty="0"/>
              <a:t>Le vocabulaire de Scratch:</a:t>
            </a:r>
            <a:br>
              <a:rPr lang="fr-FR" b="1" dirty="0"/>
            </a:br>
            <a:r>
              <a:rPr lang="fr-FR" b="1" dirty="0"/>
              <a:t> </a:t>
            </a:r>
            <a:r>
              <a:rPr lang="fr-FR" b="1" dirty="0" smtClean="0"/>
              <a:t>LES BLOCS</a:t>
            </a:r>
            <a:endParaRPr lang="fr-FR" dirty="0"/>
          </a:p>
        </p:txBody>
      </p:sp>
      <p:pic>
        <p:nvPicPr>
          <p:cNvPr id="8" name="Image 7"/>
          <p:cNvPicPr/>
          <p:nvPr/>
        </p:nvPicPr>
        <p:blipFill>
          <a:blip r:embed="rId2">
            <a:extLst>
              <a:ext uri="{28A0092B-C50C-407E-A947-70E740481C1C}">
                <a14:useLocalDpi xmlns:a14="http://schemas.microsoft.com/office/drawing/2010/main" val="0"/>
              </a:ext>
            </a:extLst>
          </a:blip>
          <a:srcRect/>
          <a:stretch>
            <a:fillRect/>
          </a:stretch>
        </p:blipFill>
        <p:spPr bwMode="auto">
          <a:xfrm>
            <a:off x="1199877" y="4201427"/>
            <a:ext cx="6804091" cy="1498730"/>
          </a:xfrm>
          <a:prstGeom prst="rect">
            <a:avLst/>
          </a:prstGeom>
          <a:noFill/>
          <a:ln>
            <a:noFill/>
          </a:ln>
        </p:spPr>
      </p:pic>
    </p:spTree>
    <p:extLst>
      <p:ext uri="{BB962C8B-B14F-4D97-AF65-F5344CB8AC3E}">
        <p14:creationId xmlns:p14="http://schemas.microsoft.com/office/powerpoint/2010/main" val="11867445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marL="0" lvl="0" indent="0">
              <a:buNone/>
            </a:pPr>
            <a:r>
              <a:rPr lang="fr-FR" dirty="0"/>
              <a:t>les </a:t>
            </a:r>
            <a:r>
              <a:rPr lang="fr-FR" i="1" dirty="0"/>
              <a:t>blocs pointus</a:t>
            </a:r>
            <a:r>
              <a:rPr lang="fr-FR" dirty="0"/>
              <a:t> représentent également des expressions, mais à valeurs booléennes, c’est-à-dire vrai ou faux, et sont utilisés pour réaliser des expressions conditionnelles, ou des </a:t>
            </a:r>
            <a:r>
              <a:rPr lang="fr-FR" dirty="0" smtClean="0"/>
              <a:t>tests</a:t>
            </a:r>
          </a:p>
          <a:p>
            <a:pPr marL="0" lvl="0" indent="0">
              <a:buNone/>
            </a:pPr>
            <a:endParaRPr lang="fr-FR" dirty="0"/>
          </a:p>
          <a:p>
            <a:pPr marL="0" lvl="0" indent="0">
              <a:buNone/>
            </a:pPr>
            <a:endParaRPr lang="fr-FR" dirty="0"/>
          </a:p>
        </p:txBody>
      </p:sp>
      <p:sp>
        <p:nvSpPr>
          <p:cNvPr id="3" name="Titre 2"/>
          <p:cNvSpPr>
            <a:spLocks noGrp="1"/>
          </p:cNvSpPr>
          <p:nvPr>
            <p:ph type="title"/>
          </p:nvPr>
        </p:nvSpPr>
        <p:spPr/>
        <p:txBody>
          <a:bodyPr>
            <a:normAutofit fontScale="90000"/>
          </a:bodyPr>
          <a:lstStyle/>
          <a:p>
            <a:r>
              <a:rPr lang="fr-FR" b="1" dirty="0"/>
              <a:t>Le vocabulaire de Scratch:</a:t>
            </a:r>
            <a:br>
              <a:rPr lang="fr-FR" b="1" dirty="0"/>
            </a:br>
            <a:r>
              <a:rPr lang="fr-FR" b="1" dirty="0"/>
              <a:t> </a:t>
            </a:r>
            <a:r>
              <a:rPr lang="fr-FR" b="1" dirty="0" smtClean="0"/>
              <a:t>LES BLOCS</a:t>
            </a:r>
            <a:endParaRPr lang="fr-FR" dirty="0"/>
          </a:p>
        </p:txBody>
      </p:sp>
      <p:pic>
        <p:nvPicPr>
          <p:cNvPr id="7" name="Image 6"/>
          <p:cNvPicPr/>
          <p:nvPr/>
        </p:nvPicPr>
        <p:blipFill>
          <a:blip r:embed="rId2">
            <a:extLst>
              <a:ext uri="{28A0092B-C50C-407E-A947-70E740481C1C}">
                <a14:useLocalDpi xmlns:a14="http://schemas.microsoft.com/office/drawing/2010/main" val="0"/>
              </a:ext>
            </a:extLst>
          </a:blip>
          <a:srcRect/>
          <a:stretch>
            <a:fillRect/>
          </a:stretch>
        </p:blipFill>
        <p:spPr bwMode="auto">
          <a:xfrm>
            <a:off x="1574641" y="4853849"/>
            <a:ext cx="5994718" cy="648880"/>
          </a:xfrm>
          <a:prstGeom prst="rect">
            <a:avLst/>
          </a:prstGeom>
          <a:noFill/>
          <a:ln>
            <a:noFill/>
          </a:ln>
        </p:spPr>
      </p:pic>
    </p:spTree>
    <p:extLst>
      <p:ext uri="{BB962C8B-B14F-4D97-AF65-F5344CB8AC3E}">
        <p14:creationId xmlns:p14="http://schemas.microsoft.com/office/powerpoint/2010/main" val="5968688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265" y="557858"/>
            <a:ext cx="7244136" cy="810090"/>
          </a:xfrm>
        </p:spPr>
        <p:txBody>
          <a:bodyPr>
            <a:normAutofit fontScale="90000"/>
          </a:bodyPr>
          <a:lstStyle/>
          <a:p>
            <a:pPr algn="ctr"/>
            <a:r>
              <a:rPr lang="fr-FR" b="1" u="sng" dirty="0" smtClean="0">
                <a:solidFill>
                  <a:schemeClr val="bg1"/>
                </a:solidFill>
              </a:rPr>
              <a:t>PRISE EN MAIN DE SCRATCH</a:t>
            </a:r>
            <a:br>
              <a:rPr lang="fr-FR" b="1" u="sng" dirty="0" smtClean="0">
                <a:solidFill>
                  <a:schemeClr val="bg1"/>
                </a:solidFill>
              </a:rPr>
            </a:br>
            <a:r>
              <a:rPr lang="fr-FR" b="1" dirty="0" smtClean="0">
                <a:solidFill>
                  <a:schemeClr val="bg1"/>
                </a:solidFill>
              </a:rPr>
              <a:t>Les menus d’instructions</a:t>
            </a:r>
            <a:endParaRPr lang="fr-FR" b="1" u="sng" dirty="0">
              <a:solidFill>
                <a:schemeClr val="bg1"/>
              </a:solidFill>
            </a:endParaRPr>
          </a:p>
        </p:txBody>
      </p:sp>
      <mc:AlternateContent xmlns:mc="http://schemas.openxmlformats.org/markup-compatibility/2006" xmlns:a14="http://schemas.microsoft.com/office/drawing/2010/main">
        <mc:Choice Requires="a14">
          <p:sp>
            <p:nvSpPr>
              <p:cNvPr id="3" name="Espace réservé du contenu 2"/>
              <p:cNvSpPr>
                <a:spLocks noGrp="1"/>
              </p:cNvSpPr>
              <p:nvPr>
                <p:ph sz="half" idx="4294967295"/>
              </p:nvPr>
            </p:nvSpPr>
            <p:spPr>
              <a:xfrm>
                <a:off x="225632" y="2895280"/>
                <a:ext cx="5636326" cy="3781799"/>
              </a:xfrm>
              <a:prstGeom prst="rect">
                <a:avLst/>
              </a:prstGeom>
            </p:spPr>
            <p:txBody>
              <a:bodyPr>
                <a:normAutofit fontScale="92500"/>
              </a:bodyPr>
              <a:lstStyle/>
              <a:p>
                <a:pPr marL="0" indent="0">
                  <a:buNone/>
                </a:pPr>
                <a:r>
                  <a:rPr lang="fr-FR" b="1" dirty="0">
                    <a:solidFill>
                      <a:schemeClr val="tx2">
                        <a:lumMod val="75000"/>
                      </a:schemeClr>
                    </a:solidFill>
                  </a:rPr>
                  <a:t>MOUVEMENT</a:t>
                </a:r>
              </a:p>
              <a:p>
                <a:pPr marL="0" indent="0">
                  <a:buNone/>
                </a:pPr>
                <a:r>
                  <a:rPr lang="fr-FR" sz="2800" dirty="0" smtClean="0">
                    <a:solidFill>
                      <a:schemeClr val="tx2"/>
                    </a:solidFill>
                  </a:rPr>
                  <a:t>Permet de déplacer le lutin. </a:t>
                </a:r>
              </a:p>
              <a:p>
                <a:pPr marL="0" indent="0">
                  <a:buNone/>
                </a:pPr>
                <a:endParaRPr lang="fr-FR" sz="2800" dirty="0" smtClean="0">
                  <a:solidFill>
                    <a:schemeClr val="tx2"/>
                  </a:solidFill>
                </a:endParaRPr>
              </a:p>
              <a:p>
                <a:pPr marL="0" indent="0">
                  <a:buNone/>
                </a:pPr>
                <a:r>
                  <a:rPr lang="fr-FR" sz="2800" dirty="0"/>
                  <a:t>l</a:t>
                </a:r>
                <a:r>
                  <a:rPr lang="fr-FR" sz="2800" dirty="0" smtClean="0">
                    <a:solidFill>
                      <a:schemeClr val="tx2"/>
                    </a:solidFill>
                  </a:rPr>
                  <a:t>a </a:t>
                </a:r>
                <a:r>
                  <a:rPr lang="fr-FR" sz="2800" dirty="0">
                    <a:solidFill>
                      <a:schemeClr val="tx2"/>
                    </a:solidFill>
                  </a:rPr>
                  <a:t>scène mesure 480 pixels </a:t>
                </a:r>
                <a:r>
                  <a:rPr lang="fr-FR" sz="2800" dirty="0" smtClean="0">
                    <a:solidFill>
                      <a:schemeClr val="tx2"/>
                    </a:solidFill>
                  </a:rPr>
                  <a:t>en largeur </a:t>
                </a:r>
                <a:r>
                  <a:rPr lang="fr-FR" sz="2800" dirty="0">
                    <a:solidFill>
                      <a:schemeClr val="tx2"/>
                    </a:solidFill>
                  </a:rPr>
                  <a:t>et 360 en hauteur.</a:t>
                </a:r>
              </a:p>
              <a:p>
                <a:pPr marL="0" indent="0">
                  <a:buNone/>
                </a:pPr>
                <a:r>
                  <a:rPr lang="fr-FR" sz="2800" dirty="0">
                    <a:solidFill>
                      <a:schemeClr val="tx2"/>
                    </a:solidFill>
                  </a:rPr>
                  <a:t>Ainsi   </a:t>
                </a:r>
                <a14:m>
                  <m:oMath xmlns:m="http://schemas.openxmlformats.org/officeDocument/2006/math">
                    <m:r>
                      <a:rPr lang="fr-FR" sz="2800">
                        <a:solidFill>
                          <a:schemeClr val="tx2"/>
                        </a:solidFill>
                        <a:latin typeface="Cambria Math" panose="02040503050406030204" pitchFamily="18" charset="0"/>
                      </a:rPr>
                      <m:t>         </m:t>
                    </m:r>
                    <m:r>
                      <a:rPr lang="fr-FR" sz="2800" i="1">
                        <a:solidFill>
                          <a:schemeClr val="tx2"/>
                        </a:solidFill>
                        <a:latin typeface="Cambria Math" panose="02040503050406030204" pitchFamily="18" charset="0"/>
                      </a:rPr>
                      <m:t>𝑥</m:t>
                    </m:r>
                    <m:r>
                      <a:rPr lang="fr-FR" sz="2800" i="1">
                        <a:solidFill>
                          <a:schemeClr val="tx2"/>
                        </a:solidFill>
                        <a:latin typeface="Cambria Math" panose="02040503050406030204" pitchFamily="18" charset="0"/>
                        <a:ea typeface="Cambria Math" panose="02040503050406030204" pitchFamily="18" charset="0"/>
                      </a:rPr>
                      <m:t>∈</m:t>
                    </m:r>
                    <m:d>
                      <m:dPr>
                        <m:begChr m:val="["/>
                        <m:endChr m:val="]"/>
                        <m:ctrlPr>
                          <a:rPr lang="fr-FR" sz="2800" i="1">
                            <a:solidFill>
                              <a:schemeClr val="tx2"/>
                            </a:solidFill>
                            <a:latin typeface="Cambria Math" charset="0"/>
                            <a:ea typeface="Cambria Math" panose="02040503050406030204" pitchFamily="18" charset="0"/>
                          </a:rPr>
                        </m:ctrlPr>
                      </m:dPr>
                      <m:e>
                        <m:r>
                          <a:rPr lang="fr-FR" sz="2800" i="1">
                            <a:solidFill>
                              <a:schemeClr val="tx2"/>
                            </a:solidFill>
                            <a:latin typeface="Cambria Math" panose="02040503050406030204" pitchFamily="18" charset="0"/>
                            <a:ea typeface="Cambria Math" panose="02040503050406030204" pitchFamily="18" charset="0"/>
                          </a:rPr>
                          <m:t>−240;240</m:t>
                        </m:r>
                      </m:e>
                    </m:d>
                  </m:oMath>
                </a14:m>
                <a:endParaRPr lang="fr-FR" sz="2800" i="1" dirty="0">
                  <a:solidFill>
                    <a:schemeClr val="tx2"/>
                  </a:solidFill>
                  <a:latin typeface="Cambria Math" panose="02040503050406030204" pitchFamily="18" charset="0"/>
                  <a:ea typeface="Cambria Math" panose="02040503050406030204" pitchFamily="18" charset="0"/>
                </a:endParaRPr>
              </a:p>
              <a:p>
                <a:pPr marL="0" indent="0">
                  <a:buNone/>
                </a:pPr>
                <a:r>
                  <a:rPr lang="fr-FR" sz="2800" dirty="0">
                    <a:solidFill>
                      <a:schemeClr val="tx2"/>
                    </a:solidFill>
                  </a:rPr>
                  <a:t>                     </a:t>
                </a:r>
                <a14:m>
                  <m:oMath xmlns:m="http://schemas.openxmlformats.org/officeDocument/2006/math">
                    <m:r>
                      <a:rPr lang="fr-FR" sz="2800" i="1">
                        <a:solidFill>
                          <a:schemeClr val="tx2"/>
                        </a:solidFill>
                        <a:latin typeface="Cambria Math" panose="02040503050406030204" pitchFamily="18" charset="0"/>
                      </a:rPr>
                      <m:t>𝑦</m:t>
                    </m:r>
                    <m:r>
                      <a:rPr lang="fr-FR" sz="2800" i="1">
                        <a:solidFill>
                          <a:schemeClr val="tx2"/>
                        </a:solidFill>
                        <a:latin typeface="Cambria Math" panose="02040503050406030204" pitchFamily="18" charset="0"/>
                        <a:ea typeface="Cambria Math" panose="02040503050406030204" pitchFamily="18" charset="0"/>
                      </a:rPr>
                      <m:t>∈[−180;180]</m:t>
                    </m:r>
                  </m:oMath>
                </a14:m>
                <a:endParaRPr lang="fr-FR" sz="2800" dirty="0">
                  <a:solidFill>
                    <a:schemeClr val="tx2"/>
                  </a:solidFill>
                </a:endParaRPr>
              </a:p>
              <a:p>
                <a:pPr marL="0" indent="0">
                  <a:buNone/>
                </a:pPr>
                <a:r>
                  <a:rPr lang="fr-FR" sz="2800" dirty="0">
                    <a:solidFill>
                      <a:schemeClr val="tx2"/>
                    </a:solidFill>
                  </a:rPr>
                  <a:t>L’origine se situe au centre de la scène.</a:t>
                </a:r>
              </a:p>
              <a:p>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sz="half" idx="4294967295"/>
              </p:nvPr>
            </p:nvSpPr>
            <p:spPr>
              <a:xfrm>
                <a:off x="225632" y="2895280"/>
                <a:ext cx="5636326" cy="3781799"/>
              </a:xfrm>
              <a:prstGeom prst="rect">
                <a:avLst/>
              </a:prstGeom>
              <a:blipFill rotWithShape="0">
                <a:blip r:embed="rId2"/>
                <a:stretch>
                  <a:fillRect l="-1946" t="-968" r="-1297" b="-1290"/>
                </a:stretch>
              </a:blipFill>
            </p:spPr>
            <p:txBody>
              <a:bodyPr/>
              <a:lstStyle/>
              <a:p>
                <a:r>
                  <a:rPr lang="fr-FR">
                    <a:noFill/>
                  </a:rPr>
                  <a:t> </a:t>
                </a:r>
              </a:p>
            </p:txBody>
          </p:sp>
        </mc:Fallback>
      </mc:AlternateContent>
      <p:sp>
        <p:nvSpPr>
          <p:cNvPr id="4" name="Rectangle 2"/>
          <p:cNvSpPr>
            <a:spLocks noChangeArrowheads="1"/>
          </p:cNvSpPr>
          <p:nvPr/>
        </p:nvSpPr>
        <p:spPr bwMode="auto">
          <a:xfrm>
            <a:off x="6041570" y="1518556"/>
            <a:ext cx="1034578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1025" name="Image 17291773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1570" y="1564275"/>
            <a:ext cx="2514600" cy="5158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169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143000" y="512676"/>
            <a:ext cx="7143750" cy="857250"/>
          </a:xfrm>
        </p:spPr>
        <p:txBody>
          <a:bodyPr>
            <a:noAutofit/>
          </a:bodyPr>
          <a:lstStyle/>
          <a:p>
            <a:pPr algn="ctr"/>
            <a:r>
              <a:rPr lang="fr-FR" b="1" u="sng" dirty="0" smtClean="0">
                <a:solidFill>
                  <a:schemeClr val="bg1"/>
                </a:solidFill>
              </a:rPr>
              <a:t>Des alternatives à SCRATCH</a:t>
            </a:r>
            <a:br>
              <a:rPr lang="fr-FR" b="1" u="sng" dirty="0" smtClean="0">
                <a:solidFill>
                  <a:schemeClr val="bg1"/>
                </a:solidFill>
              </a:rPr>
            </a:br>
            <a:r>
              <a:rPr lang="fr-FR" b="1" dirty="0" smtClean="0">
                <a:solidFill>
                  <a:schemeClr val="bg1"/>
                </a:solidFill>
              </a:rPr>
              <a:t>sur tablette…</a:t>
            </a:r>
            <a:endParaRPr lang="fr-FR" b="1" u="sng" dirty="0">
              <a:solidFill>
                <a:schemeClr val="bg1"/>
              </a:solidFill>
            </a:endParaRPr>
          </a:p>
        </p:txBody>
      </p:sp>
      <p:sp>
        <p:nvSpPr>
          <p:cNvPr id="8" name="ZoneTexte 7"/>
          <p:cNvSpPr txBox="1"/>
          <p:nvPr/>
        </p:nvSpPr>
        <p:spPr>
          <a:xfrm>
            <a:off x="726357" y="2313062"/>
            <a:ext cx="7723941" cy="646331"/>
          </a:xfrm>
          <a:prstGeom prst="rect">
            <a:avLst/>
          </a:prstGeom>
          <a:noFill/>
        </p:spPr>
        <p:txBody>
          <a:bodyPr wrap="square" rtlCol="0">
            <a:spAutoFit/>
          </a:bodyPr>
          <a:lstStyle/>
          <a:p>
            <a:pPr marL="285750" indent="-285750">
              <a:buFont typeface="Arial" charset="0"/>
              <a:buChar char="•"/>
            </a:pPr>
            <a:r>
              <a:rPr lang="fr-FR" dirty="0"/>
              <a:t>SNAPS: </a:t>
            </a:r>
            <a:r>
              <a:rPr lang="fr-FR" dirty="0">
                <a:hlinkClick r:id="rId2"/>
              </a:rPr>
              <a:t>http://</a:t>
            </a:r>
            <a:r>
              <a:rPr lang="fr-FR" dirty="0" smtClean="0">
                <a:hlinkClick r:id="rId2"/>
              </a:rPr>
              <a:t>snap.berkeley.edu/snapsource/snap.html#lang:fr</a:t>
            </a:r>
            <a:endParaRPr lang="fr-FR" dirty="0" smtClean="0"/>
          </a:p>
          <a:p>
            <a:pPr marL="285750" indent="-285750">
              <a:buFont typeface="Arial" charset="0"/>
              <a:buChar char="•"/>
            </a:pPr>
            <a:endParaRPr lang="fr-FR" dirty="0"/>
          </a:p>
        </p:txBody>
      </p:sp>
      <p:pic>
        <p:nvPicPr>
          <p:cNvPr id="11" name="Image 10"/>
          <p:cNvPicPr>
            <a:picLocks noChangeAspect="1"/>
          </p:cNvPicPr>
          <p:nvPr/>
        </p:nvPicPr>
        <p:blipFill>
          <a:blip r:embed="rId3"/>
          <a:stretch>
            <a:fillRect/>
          </a:stretch>
        </p:blipFill>
        <p:spPr>
          <a:xfrm>
            <a:off x="828675" y="2636227"/>
            <a:ext cx="7772400" cy="4274139"/>
          </a:xfrm>
          <a:prstGeom prst="rect">
            <a:avLst/>
          </a:prstGeom>
        </p:spPr>
      </p:pic>
    </p:spTree>
    <p:extLst>
      <p:ext uri="{BB962C8B-B14F-4D97-AF65-F5344CB8AC3E}">
        <p14:creationId xmlns:p14="http://schemas.microsoft.com/office/powerpoint/2010/main" val="179575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143000" y="512676"/>
            <a:ext cx="7143750" cy="857250"/>
          </a:xfrm>
        </p:spPr>
        <p:txBody>
          <a:bodyPr>
            <a:noAutofit/>
          </a:bodyPr>
          <a:lstStyle/>
          <a:p>
            <a:pPr algn="ctr"/>
            <a:r>
              <a:rPr lang="fr-FR" b="1" u="sng" dirty="0" smtClean="0">
                <a:solidFill>
                  <a:schemeClr val="bg1"/>
                </a:solidFill>
              </a:rPr>
              <a:t>Des alternatives à SCRATCH</a:t>
            </a:r>
            <a:br>
              <a:rPr lang="fr-FR" b="1" u="sng" dirty="0" smtClean="0">
                <a:solidFill>
                  <a:schemeClr val="bg1"/>
                </a:solidFill>
              </a:rPr>
            </a:br>
            <a:r>
              <a:rPr lang="fr-FR" b="1" dirty="0" smtClean="0">
                <a:solidFill>
                  <a:schemeClr val="bg1"/>
                </a:solidFill>
              </a:rPr>
              <a:t>sur tablette…</a:t>
            </a:r>
            <a:endParaRPr lang="fr-FR" b="1" u="sng" dirty="0">
              <a:solidFill>
                <a:schemeClr val="bg1"/>
              </a:solidFill>
            </a:endParaRPr>
          </a:p>
        </p:txBody>
      </p:sp>
      <p:sp>
        <p:nvSpPr>
          <p:cNvPr id="8" name="ZoneTexte 7"/>
          <p:cNvSpPr txBox="1"/>
          <p:nvPr/>
        </p:nvSpPr>
        <p:spPr>
          <a:xfrm>
            <a:off x="726357" y="2313062"/>
            <a:ext cx="7723941" cy="646331"/>
          </a:xfrm>
          <a:prstGeom prst="rect">
            <a:avLst/>
          </a:prstGeom>
          <a:noFill/>
        </p:spPr>
        <p:txBody>
          <a:bodyPr wrap="square" rtlCol="0">
            <a:spAutoFit/>
          </a:bodyPr>
          <a:lstStyle/>
          <a:p>
            <a:pPr marL="285750" indent="-285750">
              <a:buFont typeface="Arial" charset="0"/>
              <a:buChar char="•"/>
            </a:pPr>
            <a:r>
              <a:rPr lang="fr-FR" dirty="0" err="1" smtClean="0"/>
              <a:t>Snappy</a:t>
            </a:r>
            <a:r>
              <a:rPr lang="fr-FR" dirty="0"/>
              <a:t> : </a:t>
            </a:r>
            <a:r>
              <a:rPr lang="fr-FR" dirty="0">
                <a:hlinkClick r:id="rId2"/>
              </a:rPr>
              <a:t>http://inriamecsci.github.io/snappy</a:t>
            </a:r>
            <a:r>
              <a:rPr lang="fr-FR" dirty="0" smtClean="0">
                <a:hlinkClick r:id="rId2"/>
              </a:rPr>
              <a:t>/#</a:t>
            </a:r>
            <a:endParaRPr lang="fr-FR" dirty="0" smtClean="0"/>
          </a:p>
          <a:p>
            <a:pPr marL="285750" indent="-285750">
              <a:buFont typeface="Arial" charset="0"/>
              <a:buChar char="•"/>
            </a:pPr>
            <a:endParaRPr lang="fr-FR" dirty="0"/>
          </a:p>
        </p:txBody>
      </p:sp>
      <p:sp>
        <p:nvSpPr>
          <p:cNvPr id="9" name="ZoneTexte 8"/>
          <p:cNvSpPr txBox="1"/>
          <p:nvPr/>
        </p:nvSpPr>
        <p:spPr>
          <a:xfrm>
            <a:off x="1355271" y="3902529"/>
            <a:ext cx="184731" cy="369332"/>
          </a:xfrm>
          <a:prstGeom prst="rect">
            <a:avLst/>
          </a:prstGeom>
          <a:noFill/>
        </p:spPr>
        <p:txBody>
          <a:bodyPr wrap="none" rtlCol="0">
            <a:spAutoFit/>
          </a:bodyPr>
          <a:lstStyle/>
          <a:p>
            <a:endParaRPr lang="fr-FR" dirty="0"/>
          </a:p>
        </p:txBody>
      </p:sp>
      <p:pic>
        <p:nvPicPr>
          <p:cNvPr id="10" name="Image 9"/>
          <p:cNvPicPr>
            <a:picLocks noChangeAspect="1"/>
          </p:cNvPicPr>
          <p:nvPr/>
        </p:nvPicPr>
        <p:blipFill>
          <a:blip r:embed="rId3"/>
          <a:stretch>
            <a:fillRect/>
          </a:stretch>
        </p:blipFill>
        <p:spPr>
          <a:xfrm>
            <a:off x="1720322" y="2838167"/>
            <a:ext cx="5989105" cy="3987176"/>
          </a:xfrm>
          <a:prstGeom prst="rect">
            <a:avLst/>
          </a:prstGeom>
        </p:spPr>
      </p:pic>
    </p:spTree>
    <p:extLst>
      <p:ext uri="{BB962C8B-B14F-4D97-AF65-F5344CB8AC3E}">
        <p14:creationId xmlns:p14="http://schemas.microsoft.com/office/powerpoint/2010/main" val="1817119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143000" y="512676"/>
            <a:ext cx="7143750" cy="857250"/>
          </a:xfrm>
        </p:spPr>
        <p:txBody>
          <a:bodyPr>
            <a:noAutofit/>
          </a:bodyPr>
          <a:lstStyle/>
          <a:p>
            <a:pPr algn="ctr"/>
            <a:r>
              <a:rPr lang="fr-FR" b="1" u="sng" dirty="0" smtClean="0">
                <a:solidFill>
                  <a:schemeClr val="bg1"/>
                </a:solidFill>
              </a:rPr>
              <a:t>Des alternatives à SCRATCH</a:t>
            </a:r>
            <a:br>
              <a:rPr lang="fr-FR" b="1" u="sng" dirty="0" smtClean="0">
                <a:solidFill>
                  <a:schemeClr val="bg1"/>
                </a:solidFill>
              </a:rPr>
            </a:br>
            <a:r>
              <a:rPr lang="fr-FR" b="1" dirty="0" smtClean="0">
                <a:solidFill>
                  <a:schemeClr val="bg1"/>
                </a:solidFill>
              </a:rPr>
              <a:t>sur tablette…</a:t>
            </a:r>
            <a:endParaRPr lang="fr-FR" b="1" u="sng" dirty="0">
              <a:solidFill>
                <a:schemeClr val="bg1"/>
              </a:solidFill>
            </a:endParaRPr>
          </a:p>
        </p:txBody>
      </p:sp>
      <p:sp>
        <p:nvSpPr>
          <p:cNvPr id="9" name="ZoneTexte 8"/>
          <p:cNvSpPr txBox="1"/>
          <p:nvPr/>
        </p:nvSpPr>
        <p:spPr>
          <a:xfrm>
            <a:off x="1355271" y="3902529"/>
            <a:ext cx="184731" cy="369332"/>
          </a:xfrm>
          <a:prstGeom prst="rect">
            <a:avLst/>
          </a:prstGeom>
          <a:noFill/>
        </p:spPr>
        <p:txBody>
          <a:bodyPr wrap="none" rtlCol="0">
            <a:spAutoFit/>
          </a:bodyPr>
          <a:lstStyle/>
          <a:p>
            <a:endParaRPr lang="fr-FR" dirty="0"/>
          </a:p>
        </p:txBody>
      </p:sp>
      <p:pic>
        <p:nvPicPr>
          <p:cNvPr id="2" name="Image 1"/>
          <p:cNvPicPr>
            <a:picLocks noChangeAspect="1"/>
          </p:cNvPicPr>
          <p:nvPr/>
        </p:nvPicPr>
        <p:blipFill>
          <a:blip r:embed="rId2"/>
          <a:stretch>
            <a:fillRect/>
          </a:stretch>
        </p:blipFill>
        <p:spPr>
          <a:xfrm>
            <a:off x="1395694" y="1685609"/>
            <a:ext cx="6891056" cy="5172504"/>
          </a:xfrm>
          <a:prstGeom prst="rect">
            <a:avLst/>
          </a:prstGeom>
        </p:spPr>
      </p:pic>
    </p:spTree>
    <p:extLst>
      <p:ext uri="{BB962C8B-B14F-4D97-AF65-F5344CB8AC3E}">
        <p14:creationId xmlns:p14="http://schemas.microsoft.com/office/powerpoint/2010/main" val="818482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408214" y="612321"/>
            <a:ext cx="8327571" cy="857250"/>
          </a:xfrm>
        </p:spPr>
        <p:txBody>
          <a:bodyPr>
            <a:normAutofit fontScale="90000"/>
          </a:bodyPr>
          <a:lstStyle/>
          <a:p>
            <a:r>
              <a:rPr lang="fr-FR" b="1" dirty="0">
                <a:solidFill>
                  <a:schemeClr val="bg1"/>
                </a:solidFill>
              </a:rPr>
              <a:t>A</a:t>
            </a:r>
            <a:r>
              <a:rPr lang="fr-FR" b="1" dirty="0" smtClean="0">
                <a:solidFill>
                  <a:schemeClr val="bg1"/>
                </a:solidFill>
              </a:rPr>
              <a:t> vous de jouer…dans un labyrinthe</a:t>
            </a:r>
            <a:br>
              <a:rPr lang="fr-FR" b="1" dirty="0" smtClean="0">
                <a:solidFill>
                  <a:schemeClr val="bg1"/>
                </a:solidFill>
              </a:rPr>
            </a:br>
            <a:r>
              <a:rPr lang="fr-FR" b="1" dirty="0" smtClean="0">
                <a:solidFill>
                  <a:schemeClr val="bg1"/>
                </a:solidFill>
              </a:rPr>
              <a:t>ouvrir de fichier : </a:t>
            </a:r>
            <a:r>
              <a:rPr lang="fr-FR" sz="2700" b="1" dirty="0" err="1">
                <a:solidFill>
                  <a:schemeClr val="bg1"/>
                </a:solidFill>
                <a:hlinkClick r:id="rId2" action="ppaction://hlinkfile"/>
              </a:rPr>
              <a:t>PremierLabyrinthe</a:t>
            </a:r>
            <a:endParaRPr lang="fr-FR" sz="2700" b="1" u="sng" dirty="0">
              <a:solidFill>
                <a:schemeClr val="bg1"/>
              </a:solidFill>
            </a:endParaRPr>
          </a:p>
        </p:txBody>
      </p:sp>
      <p:pic>
        <p:nvPicPr>
          <p:cNvPr id="4" name="Image 3"/>
          <p:cNvPicPr>
            <a:picLocks noChangeAspect="1"/>
          </p:cNvPicPr>
          <p:nvPr/>
        </p:nvPicPr>
        <p:blipFill>
          <a:blip r:embed="rId3"/>
          <a:stretch>
            <a:fillRect/>
          </a:stretch>
        </p:blipFill>
        <p:spPr>
          <a:xfrm>
            <a:off x="1888177" y="2054324"/>
            <a:ext cx="5776272" cy="4803676"/>
          </a:xfrm>
          <a:prstGeom prst="rect">
            <a:avLst/>
          </a:prstGeom>
        </p:spPr>
      </p:pic>
    </p:spTree>
    <p:extLst>
      <p:ext uri="{BB962C8B-B14F-4D97-AF65-F5344CB8AC3E}">
        <p14:creationId xmlns:p14="http://schemas.microsoft.com/office/powerpoint/2010/main" val="1643690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408214" y="612321"/>
            <a:ext cx="8327571" cy="857250"/>
          </a:xfrm>
        </p:spPr>
        <p:txBody>
          <a:bodyPr>
            <a:normAutofit fontScale="90000"/>
          </a:bodyPr>
          <a:lstStyle/>
          <a:p>
            <a:pPr algn="ctr"/>
            <a:r>
              <a:rPr lang="fr-FR" b="1" dirty="0">
                <a:solidFill>
                  <a:schemeClr val="bg1"/>
                </a:solidFill>
              </a:rPr>
              <a:t>A</a:t>
            </a:r>
            <a:r>
              <a:rPr lang="fr-FR" b="1" dirty="0" smtClean="0">
                <a:solidFill>
                  <a:schemeClr val="bg1"/>
                </a:solidFill>
              </a:rPr>
              <a:t> vous de jouer…dans un labyrinthe</a:t>
            </a:r>
            <a:br>
              <a:rPr lang="fr-FR" b="1" dirty="0" smtClean="0">
                <a:solidFill>
                  <a:schemeClr val="bg1"/>
                </a:solidFill>
              </a:rPr>
            </a:br>
            <a:endParaRPr lang="fr-FR" b="1" u="sng" dirty="0">
              <a:solidFill>
                <a:schemeClr val="bg1"/>
              </a:solidFill>
            </a:endParaRPr>
          </a:p>
        </p:txBody>
      </p:sp>
      <p:pic>
        <p:nvPicPr>
          <p:cNvPr id="3" name="Image 2"/>
          <p:cNvPicPr>
            <a:picLocks noChangeAspect="1"/>
          </p:cNvPicPr>
          <p:nvPr/>
        </p:nvPicPr>
        <p:blipFill>
          <a:blip r:embed="rId2"/>
          <a:stretch>
            <a:fillRect/>
          </a:stretch>
        </p:blipFill>
        <p:spPr>
          <a:xfrm>
            <a:off x="2985406" y="4683137"/>
            <a:ext cx="3173186" cy="1996733"/>
          </a:xfrm>
          <a:prstGeom prst="rect">
            <a:avLst/>
          </a:prstGeom>
        </p:spPr>
      </p:pic>
      <p:sp>
        <p:nvSpPr>
          <p:cNvPr id="5" name="ZoneTexte 4"/>
          <p:cNvSpPr txBox="1"/>
          <p:nvPr/>
        </p:nvSpPr>
        <p:spPr>
          <a:xfrm>
            <a:off x="225631" y="2614364"/>
            <a:ext cx="8668987" cy="1754326"/>
          </a:xfrm>
          <a:prstGeom prst="rect">
            <a:avLst/>
          </a:prstGeom>
          <a:noFill/>
        </p:spPr>
        <p:txBody>
          <a:bodyPr wrap="square" rtlCol="0">
            <a:spAutoFit/>
          </a:bodyPr>
          <a:lstStyle/>
          <a:p>
            <a:r>
              <a:rPr lang="fr-FR" sz="2800" dirty="0">
                <a:solidFill>
                  <a:schemeClr val="tx2"/>
                </a:solidFill>
              </a:rPr>
              <a:t>E</a:t>
            </a:r>
            <a:r>
              <a:rPr lang="fr-FR" sz="2800" dirty="0" smtClean="0">
                <a:solidFill>
                  <a:schemeClr val="tx2"/>
                </a:solidFill>
              </a:rPr>
              <a:t>n </a:t>
            </a:r>
            <a:r>
              <a:rPr lang="fr-FR" sz="2800" dirty="0">
                <a:solidFill>
                  <a:schemeClr val="tx2"/>
                </a:solidFill>
              </a:rPr>
              <a:t>cliquant sur un bloc ou un script on peut </a:t>
            </a:r>
            <a:r>
              <a:rPr lang="fr-FR" sz="2800" dirty="0" smtClean="0">
                <a:solidFill>
                  <a:schemeClr val="tx2"/>
                </a:solidFill>
              </a:rPr>
              <a:t>observer</a:t>
            </a:r>
          </a:p>
          <a:p>
            <a:r>
              <a:rPr lang="fr-FR" sz="2800" dirty="0" smtClean="0">
                <a:solidFill>
                  <a:schemeClr val="tx2"/>
                </a:solidFill>
              </a:rPr>
              <a:t> </a:t>
            </a:r>
            <a:r>
              <a:rPr lang="fr-FR" sz="2800" dirty="0">
                <a:solidFill>
                  <a:schemeClr val="tx2"/>
                </a:solidFill>
              </a:rPr>
              <a:t>immédiatement l'effet sur les </a:t>
            </a:r>
            <a:r>
              <a:rPr lang="fr-FR" sz="2800" dirty="0" smtClean="0">
                <a:solidFill>
                  <a:schemeClr val="tx2"/>
                </a:solidFill>
              </a:rPr>
              <a:t>lutins.</a:t>
            </a:r>
          </a:p>
          <a:p>
            <a:endParaRPr lang="fr-FR" sz="2800" dirty="0">
              <a:solidFill>
                <a:schemeClr val="tx2"/>
              </a:solidFill>
            </a:endParaRPr>
          </a:p>
          <a:p>
            <a:pPr algn="ctr"/>
            <a:r>
              <a:rPr lang="fr-FR" sz="2400" dirty="0" smtClean="0">
                <a:solidFill>
                  <a:schemeClr val="tx2"/>
                </a:solidFill>
              </a:rPr>
              <a:t>Utilisez les blocs présents pour menez votre lutin au point jaune</a:t>
            </a:r>
            <a:endParaRPr lang="fr-FR" sz="2400" dirty="0">
              <a:solidFill>
                <a:schemeClr val="tx2"/>
              </a:solidFill>
            </a:endParaRPr>
          </a:p>
        </p:txBody>
      </p:sp>
    </p:spTree>
    <p:extLst>
      <p:ext uri="{BB962C8B-B14F-4D97-AF65-F5344CB8AC3E}">
        <p14:creationId xmlns:p14="http://schemas.microsoft.com/office/powerpoint/2010/main" val="911088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408214" y="612321"/>
            <a:ext cx="8327571" cy="857250"/>
          </a:xfrm>
        </p:spPr>
        <p:txBody>
          <a:bodyPr>
            <a:normAutofit fontScale="90000"/>
          </a:bodyPr>
          <a:lstStyle/>
          <a:p>
            <a:pPr algn="ctr"/>
            <a:r>
              <a:rPr lang="fr-FR" b="1" dirty="0">
                <a:solidFill>
                  <a:schemeClr val="bg1"/>
                </a:solidFill>
              </a:rPr>
              <a:t>A</a:t>
            </a:r>
            <a:r>
              <a:rPr lang="fr-FR" b="1" dirty="0" smtClean="0">
                <a:solidFill>
                  <a:schemeClr val="bg1"/>
                </a:solidFill>
              </a:rPr>
              <a:t> vous de jouer…dans un labyrinthe</a:t>
            </a:r>
            <a:br>
              <a:rPr lang="fr-FR" b="1" dirty="0" smtClean="0">
                <a:solidFill>
                  <a:schemeClr val="bg1"/>
                </a:solidFill>
              </a:rPr>
            </a:br>
            <a:endParaRPr lang="fr-FR" b="1" u="sng" dirty="0">
              <a:solidFill>
                <a:schemeClr val="bg1"/>
              </a:solidFill>
            </a:endParaRPr>
          </a:p>
        </p:txBody>
      </p:sp>
      <p:sp>
        <p:nvSpPr>
          <p:cNvPr id="5" name="ZoneTexte 4"/>
          <p:cNvSpPr txBox="1"/>
          <p:nvPr/>
        </p:nvSpPr>
        <p:spPr>
          <a:xfrm>
            <a:off x="531976" y="2376857"/>
            <a:ext cx="8362642" cy="3108543"/>
          </a:xfrm>
          <a:prstGeom prst="rect">
            <a:avLst/>
          </a:prstGeom>
          <a:noFill/>
        </p:spPr>
        <p:txBody>
          <a:bodyPr wrap="square" rtlCol="0">
            <a:spAutoFit/>
          </a:bodyPr>
          <a:lstStyle/>
          <a:p>
            <a:pPr marL="457200" indent="-457200">
              <a:buFont typeface="Arial" charset="0"/>
              <a:buChar char="•"/>
            </a:pPr>
            <a:r>
              <a:rPr lang="fr-FR" sz="2800" dirty="0">
                <a:solidFill>
                  <a:schemeClr val="tx2"/>
                </a:solidFill>
              </a:rPr>
              <a:t>P</a:t>
            </a:r>
            <a:r>
              <a:rPr lang="fr-FR" sz="2800" dirty="0" smtClean="0">
                <a:solidFill>
                  <a:schemeClr val="tx2"/>
                </a:solidFill>
              </a:rPr>
              <a:t>our </a:t>
            </a:r>
            <a:r>
              <a:rPr lang="fr-FR" sz="2800" dirty="0">
                <a:solidFill>
                  <a:schemeClr val="tx2"/>
                </a:solidFill>
              </a:rPr>
              <a:t>écrire un programme, on encastre des blocs </a:t>
            </a:r>
            <a:r>
              <a:rPr lang="fr-FR" sz="2800" dirty="0" smtClean="0">
                <a:solidFill>
                  <a:schemeClr val="tx2"/>
                </a:solidFill>
              </a:rPr>
              <a:t>dans la </a:t>
            </a:r>
            <a:r>
              <a:rPr lang="fr-FR" sz="2800" dirty="0">
                <a:solidFill>
                  <a:schemeClr val="tx2"/>
                </a:solidFill>
              </a:rPr>
              <a:t>fenêtre de </a:t>
            </a:r>
            <a:r>
              <a:rPr lang="fr-FR" sz="2800" dirty="0" smtClean="0">
                <a:solidFill>
                  <a:schemeClr val="tx2"/>
                </a:solidFill>
              </a:rPr>
              <a:t>script.</a:t>
            </a:r>
          </a:p>
          <a:p>
            <a:endParaRPr lang="fr-FR" sz="2800" dirty="0" smtClean="0">
              <a:solidFill>
                <a:schemeClr val="tx2"/>
              </a:solidFill>
            </a:endParaRPr>
          </a:p>
          <a:p>
            <a:pPr marL="457200" indent="-457200">
              <a:buFont typeface="Arial" charset="0"/>
              <a:buChar char="•"/>
            </a:pPr>
            <a:r>
              <a:rPr lang="fr-FR" sz="2800" dirty="0" smtClean="0">
                <a:solidFill>
                  <a:schemeClr val="tx2"/>
                </a:solidFill>
              </a:rPr>
              <a:t>On peut dupliquer un blocs existant dans le script </a:t>
            </a:r>
          </a:p>
          <a:p>
            <a:r>
              <a:rPr lang="fr-FR" sz="2800" dirty="0" smtClean="0">
                <a:solidFill>
                  <a:schemeClr val="tx2"/>
                </a:solidFill>
              </a:rPr>
              <a:t>avec un clic droit.</a:t>
            </a:r>
          </a:p>
          <a:p>
            <a:endParaRPr lang="fr-FR" sz="2800" dirty="0" smtClean="0">
              <a:solidFill>
                <a:schemeClr val="tx2"/>
              </a:solidFill>
            </a:endParaRPr>
          </a:p>
          <a:p>
            <a:pPr marL="457200" indent="-457200">
              <a:buFont typeface="Arial" charset="0"/>
              <a:buChar char="•"/>
            </a:pPr>
            <a:r>
              <a:rPr lang="fr-FR" sz="2800" dirty="0" smtClean="0">
                <a:solidFill>
                  <a:schemeClr val="tx2"/>
                </a:solidFill>
              </a:rPr>
              <a:t>Emboitez les blocs menez votre lutin au point jaune </a:t>
            </a:r>
            <a:endParaRPr lang="fr-FR" sz="2800" dirty="0">
              <a:solidFill>
                <a:schemeClr val="tx2"/>
              </a:solidFill>
            </a:endParaRPr>
          </a:p>
        </p:txBody>
      </p:sp>
      <p:pic>
        <p:nvPicPr>
          <p:cNvPr id="2" name="Image 1"/>
          <p:cNvPicPr>
            <a:picLocks noChangeAspect="1"/>
          </p:cNvPicPr>
          <p:nvPr/>
        </p:nvPicPr>
        <p:blipFill>
          <a:blip r:embed="rId2"/>
          <a:stretch>
            <a:fillRect/>
          </a:stretch>
        </p:blipFill>
        <p:spPr>
          <a:xfrm>
            <a:off x="6935189" y="5475608"/>
            <a:ext cx="1800595" cy="1382392"/>
          </a:xfrm>
          <a:prstGeom prst="rect">
            <a:avLst/>
          </a:prstGeom>
        </p:spPr>
      </p:pic>
    </p:spTree>
    <p:extLst>
      <p:ext uri="{BB962C8B-B14F-4D97-AF65-F5344CB8AC3E}">
        <p14:creationId xmlns:p14="http://schemas.microsoft.com/office/powerpoint/2010/main" val="376900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408214" y="612321"/>
            <a:ext cx="8327571" cy="857250"/>
          </a:xfrm>
        </p:spPr>
        <p:txBody>
          <a:bodyPr>
            <a:normAutofit fontScale="90000"/>
          </a:bodyPr>
          <a:lstStyle/>
          <a:p>
            <a:pPr algn="ctr"/>
            <a:r>
              <a:rPr lang="fr-FR" b="1" dirty="0">
                <a:solidFill>
                  <a:schemeClr val="bg1"/>
                </a:solidFill>
              </a:rPr>
              <a:t>A</a:t>
            </a:r>
            <a:r>
              <a:rPr lang="fr-FR" b="1" dirty="0" smtClean="0">
                <a:solidFill>
                  <a:schemeClr val="bg1"/>
                </a:solidFill>
              </a:rPr>
              <a:t> vous de jouer…dans un labyrinthe</a:t>
            </a:r>
            <a:br>
              <a:rPr lang="fr-FR" b="1" dirty="0" smtClean="0">
                <a:solidFill>
                  <a:schemeClr val="bg1"/>
                </a:solidFill>
              </a:rPr>
            </a:br>
            <a:endParaRPr lang="fr-FR" b="1" u="sng" dirty="0">
              <a:solidFill>
                <a:schemeClr val="bg1"/>
              </a:solidFill>
            </a:endParaRPr>
          </a:p>
        </p:txBody>
      </p:sp>
      <p:sp>
        <p:nvSpPr>
          <p:cNvPr id="2" name="Rectangle 2"/>
          <p:cNvSpPr>
            <a:spLocks noChangeArrowheads="1"/>
          </p:cNvSpPr>
          <p:nvPr/>
        </p:nvSpPr>
        <p:spPr bwMode="auto">
          <a:xfrm>
            <a:off x="795646" y="2232560"/>
            <a:ext cx="202618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11265" name="Imag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46" y="2517569"/>
            <a:ext cx="2854590" cy="3598223"/>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8070" y="2517568"/>
            <a:ext cx="3178629" cy="3894237"/>
          </a:xfrm>
          <a:prstGeom prst="rect">
            <a:avLst/>
          </a:prstGeom>
        </p:spPr>
      </p:pic>
    </p:spTree>
    <p:extLst>
      <p:ext uri="{BB962C8B-B14F-4D97-AF65-F5344CB8AC3E}">
        <p14:creationId xmlns:p14="http://schemas.microsoft.com/office/powerpoint/2010/main" val="1570866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4294967295"/>
          </p:nvPr>
        </p:nvSpPr>
        <p:spPr>
          <a:xfrm>
            <a:off x="457199" y="2841172"/>
            <a:ext cx="5967351" cy="3720228"/>
          </a:xfrm>
          <a:prstGeom prst="rect">
            <a:avLst/>
          </a:prstGeom>
        </p:spPr>
        <p:txBody>
          <a:bodyPr>
            <a:normAutofit/>
          </a:bodyPr>
          <a:lstStyle/>
          <a:p>
            <a:pPr marL="0" indent="0">
              <a:buNone/>
            </a:pPr>
            <a:r>
              <a:rPr lang="fr-FR" sz="2800" b="1" dirty="0">
                <a:solidFill>
                  <a:schemeClr val="accent5"/>
                </a:solidFill>
              </a:rPr>
              <a:t>CONTROLE</a:t>
            </a:r>
          </a:p>
          <a:p>
            <a:pPr marL="0" indent="0">
              <a:buNone/>
            </a:pPr>
            <a:r>
              <a:rPr lang="fr-FR" dirty="0"/>
              <a:t>Permet d’introduire des boucles itératives (répétition d’une série d’instructions), des boucles conditionnelles (si…alors…sinon), des temps de pause.</a:t>
            </a:r>
          </a:p>
          <a:p>
            <a:pPr marL="0" indent="0">
              <a:buNone/>
            </a:pPr>
            <a:endParaRPr lang="fr-FR" i="1" u="sng" dirty="0">
              <a:solidFill>
                <a:srgbClr val="CC0099"/>
              </a:solidFill>
            </a:endParaRPr>
          </a:p>
          <a:p>
            <a:pPr marL="0" indent="0">
              <a:buNone/>
            </a:pPr>
            <a:r>
              <a:rPr lang="fr-FR" i="1" u="sng" dirty="0">
                <a:solidFill>
                  <a:srgbClr val="CC0099"/>
                </a:solidFill>
              </a:rPr>
              <a:t>Programmes 2016</a:t>
            </a:r>
          </a:p>
          <a:p>
            <a:pPr marL="0" indent="0">
              <a:buNone/>
            </a:pPr>
            <a:r>
              <a:rPr lang="fr-FR" i="1" dirty="0">
                <a:solidFill>
                  <a:srgbClr val="CC0099"/>
                </a:solidFill>
              </a:rPr>
              <a:t>Boucles, instructions conditionnelles</a:t>
            </a:r>
            <a:endParaRPr lang="fr-FR" i="1" u="sng" dirty="0">
              <a:solidFill>
                <a:srgbClr val="CC0099"/>
              </a:solidFill>
            </a:endParaRPr>
          </a:p>
          <a:p>
            <a:pPr marL="0" indent="0">
              <a:buNone/>
            </a:pPr>
            <a:endParaRPr lang="fr-FR" sz="1800" dirty="0">
              <a:solidFill>
                <a:srgbClr val="CC0099"/>
              </a:solidFill>
            </a:endParaRPr>
          </a:p>
          <a:p>
            <a:pPr marL="0" indent="0">
              <a:buNone/>
            </a:pPr>
            <a:endParaRPr lang="fr-FR" sz="1800" dirty="0">
              <a:solidFill>
                <a:srgbClr val="CC0099"/>
              </a:solidFill>
            </a:endParaRPr>
          </a:p>
          <a:p>
            <a:pPr marL="0" indent="0">
              <a:buNone/>
            </a:pPr>
            <a:endParaRPr lang="fr-FR" sz="1800" dirty="0"/>
          </a:p>
        </p:txBody>
      </p:sp>
      <p:sp>
        <p:nvSpPr>
          <p:cNvPr id="4" name="Titre 3"/>
          <p:cNvSpPr>
            <a:spLocks noGrp="1"/>
          </p:cNvSpPr>
          <p:nvPr>
            <p:ph type="title"/>
          </p:nvPr>
        </p:nvSpPr>
        <p:spPr/>
        <p:txBody>
          <a:bodyPr>
            <a:normAutofit fontScale="90000"/>
          </a:bodyPr>
          <a:lstStyle/>
          <a:p>
            <a:r>
              <a:rPr lang="fr-FR" b="1" u="sng" dirty="0">
                <a:solidFill>
                  <a:schemeClr val="bg1"/>
                </a:solidFill>
              </a:rPr>
              <a:t>PRISE EN MAIN DE SCRATCH</a:t>
            </a:r>
            <a:br>
              <a:rPr lang="fr-FR" b="1" u="sng" dirty="0">
                <a:solidFill>
                  <a:schemeClr val="bg1"/>
                </a:solidFill>
              </a:rPr>
            </a:br>
            <a:r>
              <a:rPr lang="fr-FR" b="1" dirty="0">
                <a:solidFill>
                  <a:schemeClr val="bg1"/>
                </a:solidFill>
              </a:rPr>
              <a:t>Les menus d’instructions</a:t>
            </a:r>
            <a:endParaRPr lang="fr-FR" dirty="0"/>
          </a:p>
        </p:txBody>
      </p:sp>
      <p:sp>
        <p:nvSpPr>
          <p:cNvPr id="6" name="Rectangle 2"/>
          <p:cNvSpPr>
            <a:spLocks noChangeArrowheads="1"/>
          </p:cNvSpPr>
          <p:nvPr/>
        </p:nvSpPr>
        <p:spPr bwMode="auto">
          <a:xfrm>
            <a:off x="6910688" y="1591056"/>
            <a:ext cx="1201329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2049" name="Image 17291773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0688" y="1591056"/>
            <a:ext cx="2119012" cy="513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323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4294967295"/>
          </p:nvPr>
        </p:nvSpPr>
        <p:spPr>
          <a:xfrm>
            <a:off x="457200" y="2226469"/>
            <a:ext cx="5437414" cy="4321288"/>
          </a:xfrm>
          <a:prstGeom prst="rect">
            <a:avLst/>
          </a:prstGeom>
        </p:spPr>
        <p:txBody>
          <a:bodyPr>
            <a:normAutofit/>
          </a:bodyPr>
          <a:lstStyle/>
          <a:p>
            <a:pPr marL="0" indent="0">
              <a:buNone/>
            </a:pPr>
            <a:r>
              <a:rPr lang="fr-FR" sz="2000" b="1" dirty="0">
                <a:solidFill>
                  <a:srgbClr val="7030A0"/>
                </a:solidFill>
              </a:rPr>
              <a:t>APPARENCE</a:t>
            </a:r>
          </a:p>
          <a:p>
            <a:pPr marL="0" indent="0">
              <a:buNone/>
            </a:pPr>
            <a:r>
              <a:rPr lang="fr-FR" dirty="0"/>
              <a:t>Un lutin peut porter différents </a:t>
            </a:r>
            <a:r>
              <a:rPr lang="fr-FR" i="1" dirty="0"/>
              <a:t>costumes</a:t>
            </a:r>
            <a:r>
              <a:rPr lang="fr-FR" dirty="0"/>
              <a:t>, ce qui permet par exemple </a:t>
            </a:r>
            <a:r>
              <a:rPr lang="fr-FR" dirty="0" smtClean="0"/>
              <a:t>:</a:t>
            </a:r>
          </a:p>
          <a:p>
            <a:pPr marL="0" indent="0">
              <a:buNone/>
            </a:pPr>
            <a:endParaRPr lang="fr-FR" dirty="0"/>
          </a:p>
          <a:p>
            <a:pPr marL="301943" lvl="1" indent="0">
              <a:buNone/>
            </a:pPr>
            <a:r>
              <a:rPr lang="fr-FR" dirty="0" smtClean="0"/>
              <a:t>d'animer </a:t>
            </a:r>
            <a:r>
              <a:rPr lang="fr-FR" dirty="0"/>
              <a:t>un lutin </a:t>
            </a:r>
            <a:endParaRPr lang="fr-FR" dirty="0" smtClean="0"/>
          </a:p>
          <a:p>
            <a:pPr marL="301943" lvl="1" indent="0">
              <a:buNone/>
            </a:pPr>
            <a:r>
              <a:rPr lang="fr-FR" dirty="0" smtClean="0"/>
              <a:t>de </a:t>
            </a:r>
            <a:r>
              <a:rPr lang="fr-FR" dirty="0"/>
              <a:t>prévoir un dé avec 6 costumes, un par face…</a:t>
            </a:r>
          </a:p>
          <a:p>
            <a:pPr marL="0" indent="0">
              <a:buNone/>
            </a:pPr>
            <a:r>
              <a:rPr lang="fr-FR" dirty="0"/>
              <a:t>Ce menu contient également les effets que l’on peut faire  sur l’image. </a:t>
            </a:r>
          </a:p>
          <a:p>
            <a:pPr marL="0" indent="0">
              <a:buNone/>
            </a:pPr>
            <a:r>
              <a:rPr lang="fr-FR" dirty="0"/>
              <a:t>Permet aussi de renvoyer une valeur.</a:t>
            </a:r>
          </a:p>
          <a:p>
            <a:pPr marL="0" indent="0">
              <a:buNone/>
            </a:pPr>
            <a:endParaRPr lang="fr-FR" sz="1800" dirty="0"/>
          </a:p>
        </p:txBody>
      </p:sp>
      <p:sp>
        <p:nvSpPr>
          <p:cNvPr id="4" name="Titre 3"/>
          <p:cNvSpPr>
            <a:spLocks noGrp="1"/>
          </p:cNvSpPr>
          <p:nvPr>
            <p:ph type="title"/>
          </p:nvPr>
        </p:nvSpPr>
        <p:spPr/>
        <p:txBody>
          <a:bodyPr>
            <a:normAutofit fontScale="90000"/>
          </a:bodyPr>
          <a:lstStyle/>
          <a:p>
            <a:r>
              <a:rPr lang="fr-FR" b="1" u="sng" dirty="0">
                <a:solidFill>
                  <a:schemeClr val="bg1"/>
                </a:solidFill>
              </a:rPr>
              <a:t>PRISE EN MAIN DE SCRATCH</a:t>
            </a:r>
            <a:br>
              <a:rPr lang="fr-FR" b="1" u="sng" dirty="0">
                <a:solidFill>
                  <a:schemeClr val="bg1"/>
                </a:solidFill>
              </a:rPr>
            </a:br>
            <a:r>
              <a:rPr lang="fr-FR" b="1" dirty="0">
                <a:solidFill>
                  <a:schemeClr val="bg1"/>
                </a:solidFill>
              </a:rPr>
              <a:t>Les menus d’instructions</a:t>
            </a:r>
            <a:endParaRPr lang="fr-FR" dirty="0"/>
          </a:p>
        </p:txBody>
      </p:sp>
      <p:sp>
        <p:nvSpPr>
          <p:cNvPr id="5" name="Rectangle 2"/>
          <p:cNvSpPr>
            <a:spLocks noChangeArrowheads="1"/>
          </p:cNvSpPr>
          <p:nvPr/>
        </p:nvSpPr>
        <p:spPr bwMode="auto">
          <a:xfrm>
            <a:off x="6286500" y="1591055"/>
            <a:ext cx="105551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3073" name="Image 17291773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0" y="1591056"/>
            <a:ext cx="2008414" cy="5350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566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2675467"/>
            <a:ext cx="8366165" cy="554621"/>
          </a:xfrm>
        </p:spPr>
        <p:txBody>
          <a:bodyPr/>
          <a:lstStyle/>
          <a:p>
            <a:pPr marL="0" indent="0">
              <a:buNone/>
            </a:pPr>
            <a:r>
              <a:rPr lang="fr-FR" dirty="0" smtClean="0"/>
              <a:t>Réalisez ce déplacement avec le même lutin et la même scène</a:t>
            </a:r>
          </a:p>
          <a:p>
            <a:pPr marL="0" indent="0">
              <a:buNone/>
            </a:pPr>
            <a:endParaRPr lang="fr-FR" dirty="0"/>
          </a:p>
          <a:p>
            <a:pPr marL="0" indent="0">
              <a:buNone/>
            </a:pPr>
            <a:endParaRPr lang="fr-FR" dirty="0"/>
          </a:p>
        </p:txBody>
      </p:sp>
      <p:sp>
        <p:nvSpPr>
          <p:cNvPr id="3" name="Titre 2"/>
          <p:cNvSpPr>
            <a:spLocks noGrp="1"/>
          </p:cNvSpPr>
          <p:nvPr>
            <p:ph type="title"/>
          </p:nvPr>
        </p:nvSpPr>
        <p:spPr/>
        <p:txBody>
          <a:bodyPr>
            <a:normAutofit/>
          </a:bodyPr>
          <a:lstStyle/>
          <a:p>
            <a:r>
              <a:rPr lang="fr-FR" b="1" dirty="0">
                <a:solidFill>
                  <a:schemeClr val="bg1"/>
                </a:solidFill>
              </a:rPr>
              <a:t>A vous de </a:t>
            </a:r>
            <a:r>
              <a:rPr lang="fr-FR" b="1" dirty="0" smtClean="0">
                <a:solidFill>
                  <a:schemeClr val="bg1"/>
                </a:solidFill>
              </a:rPr>
              <a:t>jouer (2)…la marche</a:t>
            </a:r>
            <a:endParaRPr lang="fr-FR" dirty="0"/>
          </a:p>
        </p:txBody>
      </p:sp>
      <p:pic>
        <p:nvPicPr>
          <p:cNvPr id="5" name="Sans titr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12143" y="3230088"/>
            <a:ext cx="4656277" cy="3532910"/>
          </a:xfrm>
          <a:prstGeom prst="rect">
            <a:avLst/>
          </a:prstGeom>
        </p:spPr>
      </p:pic>
      <p:sp>
        <p:nvSpPr>
          <p:cNvPr id="4" name="ZoneTexte 3"/>
          <p:cNvSpPr txBox="1"/>
          <p:nvPr/>
        </p:nvSpPr>
        <p:spPr>
          <a:xfrm>
            <a:off x="7063687" y="6284606"/>
            <a:ext cx="2080313" cy="369332"/>
          </a:xfrm>
          <a:prstGeom prst="rect">
            <a:avLst/>
          </a:prstGeom>
          <a:noFill/>
        </p:spPr>
        <p:txBody>
          <a:bodyPr wrap="none" rtlCol="0">
            <a:spAutoFit/>
          </a:bodyPr>
          <a:lstStyle/>
          <a:p>
            <a:r>
              <a:rPr lang="fr-FR" dirty="0">
                <a:hlinkClick r:id="rId6" action="ppaction://hlinkfile"/>
              </a:rPr>
              <a:t>JBS - Avery </a:t>
            </a:r>
            <a:r>
              <a:rPr lang="fr-FR" dirty="0" err="1">
                <a:hlinkClick r:id="rId6" action="ppaction://hlinkfile"/>
              </a:rPr>
              <a:t>Walking</a:t>
            </a:r>
            <a:endParaRPr lang="fr-FR" dirty="0"/>
          </a:p>
        </p:txBody>
      </p:sp>
    </p:spTree>
    <p:extLst>
      <p:ext uri="{BB962C8B-B14F-4D97-AF65-F5344CB8AC3E}">
        <p14:creationId xmlns:p14="http://schemas.microsoft.com/office/powerpoint/2010/main" val="9826818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4294967295"/>
          </p:nvPr>
        </p:nvSpPr>
        <p:spPr>
          <a:xfrm>
            <a:off x="191445" y="3084462"/>
            <a:ext cx="5599216" cy="2651320"/>
          </a:xfrm>
          <a:prstGeom prst="rect">
            <a:avLst/>
          </a:prstGeom>
        </p:spPr>
        <p:txBody>
          <a:bodyPr/>
          <a:lstStyle/>
          <a:p>
            <a:pPr marL="0" indent="0">
              <a:buNone/>
            </a:pPr>
            <a:r>
              <a:rPr lang="fr-FR" sz="2800" b="1" dirty="0">
                <a:solidFill>
                  <a:srgbClr val="FF60FB"/>
                </a:solidFill>
              </a:rPr>
              <a:t>SON</a:t>
            </a:r>
          </a:p>
          <a:p>
            <a:pPr marL="0" indent="0">
              <a:buNone/>
            </a:pPr>
            <a:r>
              <a:rPr lang="fr-FR" dirty="0"/>
              <a:t>Permet d’intégrer des sons de la bibliothèque, importé ou enregistré. </a:t>
            </a:r>
          </a:p>
          <a:p>
            <a:pPr marL="0" indent="0">
              <a:buNone/>
            </a:pPr>
            <a:endParaRPr lang="fr-FR" dirty="0" smtClean="0"/>
          </a:p>
          <a:p>
            <a:pPr marL="0" indent="0">
              <a:buNone/>
            </a:pPr>
            <a:r>
              <a:rPr lang="fr-FR" dirty="0" smtClean="0"/>
              <a:t>Pour </a:t>
            </a:r>
            <a:r>
              <a:rPr lang="fr-FR" dirty="0"/>
              <a:t>cela aller au préalable dans l’onglet son.</a:t>
            </a:r>
          </a:p>
          <a:p>
            <a:pPr marL="0" indent="0">
              <a:buNone/>
            </a:pPr>
            <a:endParaRPr lang="fr-FR" sz="1800" dirty="0"/>
          </a:p>
        </p:txBody>
      </p:sp>
      <p:sp>
        <p:nvSpPr>
          <p:cNvPr id="4" name="Titre 3"/>
          <p:cNvSpPr>
            <a:spLocks noGrp="1"/>
          </p:cNvSpPr>
          <p:nvPr>
            <p:ph type="title"/>
          </p:nvPr>
        </p:nvSpPr>
        <p:spPr/>
        <p:txBody>
          <a:bodyPr>
            <a:normAutofit fontScale="90000"/>
          </a:bodyPr>
          <a:lstStyle/>
          <a:p>
            <a:r>
              <a:rPr lang="fr-FR" b="1" u="sng" dirty="0">
                <a:solidFill>
                  <a:schemeClr val="bg1"/>
                </a:solidFill>
              </a:rPr>
              <a:t>PRISE EN MAIN DE SCRATCH</a:t>
            </a:r>
            <a:br>
              <a:rPr lang="fr-FR" b="1" u="sng" dirty="0">
                <a:solidFill>
                  <a:schemeClr val="bg1"/>
                </a:solidFill>
              </a:rPr>
            </a:br>
            <a:r>
              <a:rPr lang="fr-FR" b="1" dirty="0">
                <a:solidFill>
                  <a:schemeClr val="bg1"/>
                </a:solidFill>
              </a:rPr>
              <a:t>Les menus d’instructions</a:t>
            </a:r>
            <a:endParaRPr lang="fr-FR" dirty="0"/>
          </a:p>
        </p:txBody>
      </p:sp>
      <p:sp>
        <p:nvSpPr>
          <p:cNvPr id="6" name="Rectangle 2"/>
          <p:cNvSpPr>
            <a:spLocks noChangeArrowheads="1"/>
          </p:cNvSpPr>
          <p:nvPr/>
        </p:nvSpPr>
        <p:spPr bwMode="auto">
          <a:xfrm>
            <a:off x="5633357" y="1591055"/>
            <a:ext cx="1264234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4097" name="Image 17291773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3356" y="1591056"/>
            <a:ext cx="2860381" cy="4858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411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408214" y="612321"/>
            <a:ext cx="8327571" cy="857250"/>
          </a:xfrm>
        </p:spPr>
        <p:txBody>
          <a:bodyPr>
            <a:normAutofit fontScale="90000"/>
          </a:bodyPr>
          <a:lstStyle/>
          <a:p>
            <a:r>
              <a:rPr lang="fr-FR" b="1" dirty="0">
                <a:solidFill>
                  <a:schemeClr val="bg1"/>
                </a:solidFill>
              </a:rPr>
              <a:t>A</a:t>
            </a:r>
            <a:r>
              <a:rPr lang="fr-FR" b="1" dirty="0" smtClean="0">
                <a:solidFill>
                  <a:schemeClr val="bg1"/>
                </a:solidFill>
              </a:rPr>
              <a:t> vous de jouer…   « </a:t>
            </a:r>
            <a:r>
              <a:rPr lang="fr-FR" b="1" dirty="0">
                <a:solidFill>
                  <a:schemeClr val="bg1"/>
                </a:solidFill>
              </a:rPr>
              <a:t>Frère </a:t>
            </a:r>
            <a:r>
              <a:rPr lang="fr-FR" b="1" dirty="0" smtClean="0">
                <a:solidFill>
                  <a:schemeClr val="bg1"/>
                </a:solidFill>
              </a:rPr>
              <a:t>Jacques »   </a:t>
            </a:r>
            <a:br>
              <a:rPr lang="fr-FR" b="1" dirty="0" smtClean="0">
                <a:solidFill>
                  <a:schemeClr val="bg1"/>
                </a:solidFill>
              </a:rPr>
            </a:br>
            <a:r>
              <a:rPr lang="fr-FR" b="1" dirty="0" smtClean="0">
                <a:solidFill>
                  <a:schemeClr val="bg1"/>
                </a:solidFill>
              </a:rPr>
              <a:t>en </a:t>
            </a:r>
            <a:r>
              <a:rPr lang="fr-FR" b="1" dirty="0">
                <a:solidFill>
                  <a:schemeClr val="bg1"/>
                </a:solidFill>
              </a:rPr>
              <a:t>EPI </a:t>
            </a:r>
            <a:r>
              <a:rPr lang="fr-FR" b="1" dirty="0" smtClean="0">
                <a:solidFill>
                  <a:schemeClr val="bg1"/>
                </a:solidFill>
              </a:rPr>
              <a:t>?  - Ouvrir </a:t>
            </a:r>
            <a:r>
              <a:rPr lang="fr-FR" sz="2700" b="1" dirty="0" smtClean="0">
                <a:solidFill>
                  <a:schemeClr val="bg1"/>
                </a:solidFill>
                <a:hlinkClick r:id="rId3"/>
              </a:rPr>
              <a:t>JBS-Frère </a:t>
            </a:r>
            <a:r>
              <a:rPr lang="fr-FR" sz="2700" b="1" dirty="0">
                <a:solidFill>
                  <a:schemeClr val="bg1"/>
                </a:solidFill>
                <a:hlinkClick r:id="rId3"/>
              </a:rPr>
              <a:t>Jacques</a:t>
            </a:r>
            <a:endParaRPr lang="fr-FR" sz="2700" b="1" u="sng" dirty="0">
              <a:solidFill>
                <a:schemeClr val="bg1"/>
              </a:solidFill>
            </a:endParaRPr>
          </a:p>
        </p:txBody>
      </p:sp>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95" y="1665252"/>
            <a:ext cx="4445696" cy="5192748"/>
          </a:xfrm>
          <a:prstGeom prst="rect">
            <a:avLst/>
          </a:prstGeom>
        </p:spPr>
      </p:pic>
      <p:sp>
        <p:nvSpPr>
          <p:cNvPr id="10" name="Flèche vers la gauche 9"/>
          <p:cNvSpPr/>
          <p:nvPr/>
        </p:nvSpPr>
        <p:spPr>
          <a:xfrm>
            <a:off x="4704791" y="3575958"/>
            <a:ext cx="1387928" cy="506186"/>
          </a:xfrm>
          <a:prstGeom prst="leftArrow">
            <a:avLst/>
          </a:prstGeom>
          <a:solidFill>
            <a:srgbClr val="FF60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6351814" y="3290442"/>
            <a:ext cx="2041071" cy="1077218"/>
          </a:xfrm>
          <a:prstGeom prst="rect">
            <a:avLst/>
          </a:prstGeom>
          <a:noFill/>
        </p:spPr>
        <p:txBody>
          <a:bodyPr wrap="square" rtlCol="0">
            <a:spAutoFit/>
          </a:bodyPr>
          <a:lstStyle/>
          <a:p>
            <a:r>
              <a:rPr lang="fr-FR" sz="3200" b="1" dirty="0" smtClean="0">
                <a:solidFill>
                  <a:srgbClr val="7030A0"/>
                </a:solidFill>
              </a:rPr>
              <a:t>Le Script du canon</a:t>
            </a:r>
            <a:endParaRPr lang="fr-FR" sz="3200" b="1" dirty="0">
              <a:solidFill>
                <a:srgbClr val="7030A0"/>
              </a:solidFill>
            </a:endParaRPr>
          </a:p>
        </p:txBody>
      </p:sp>
      <p:sp>
        <p:nvSpPr>
          <p:cNvPr id="12" name="ZoneTexte 11"/>
          <p:cNvSpPr txBox="1"/>
          <p:nvPr/>
        </p:nvSpPr>
        <p:spPr>
          <a:xfrm>
            <a:off x="5866410" y="5284519"/>
            <a:ext cx="1785617" cy="369332"/>
          </a:xfrm>
          <a:prstGeom prst="rect">
            <a:avLst/>
          </a:prstGeom>
          <a:noFill/>
        </p:spPr>
        <p:txBody>
          <a:bodyPr wrap="none" rtlCol="0">
            <a:spAutoFit/>
          </a:bodyPr>
          <a:lstStyle/>
          <a:p>
            <a:r>
              <a:rPr lang="fr-FR" dirty="0">
                <a:hlinkClick r:id="rId5" action="ppaction://hlinkfile"/>
              </a:rPr>
              <a:t>FRERE JACQUES</a:t>
            </a:r>
            <a:endParaRPr lang="fr-FR" dirty="0"/>
          </a:p>
        </p:txBody>
      </p:sp>
    </p:spTree>
    <p:extLst>
      <p:ext uri="{BB962C8B-B14F-4D97-AF65-F5344CB8AC3E}">
        <p14:creationId xmlns:p14="http://schemas.microsoft.com/office/powerpoint/2010/main" val="1848988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898070" y="710293"/>
            <a:ext cx="7445829" cy="857250"/>
          </a:xfrm>
        </p:spPr>
        <p:txBody>
          <a:bodyPr>
            <a:noAutofit/>
          </a:bodyPr>
          <a:lstStyle/>
          <a:p>
            <a:pPr algn="ctr"/>
            <a:r>
              <a:rPr lang="fr-FR" sz="3600" b="1" u="sng" dirty="0" smtClean="0">
                <a:solidFill>
                  <a:schemeClr val="bg1"/>
                </a:solidFill>
              </a:rPr>
              <a:t>PRISE EN MAIN DE SCRATCH</a:t>
            </a:r>
            <a:br>
              <a:rPr lang="fr-FR" sz="3600" b="1" u="sng" dirty="0" smtClean="0">
                <a:solidFill>
                  <a:schemeClr val="bg1"/>
                </a:solidFill>
              </a:rPr>
            </a:br>
            <a:r>
              <a:rPr lang="fr-FR" sz="3600" b="1" dirty="0" smtClean="0">
                <a:solidFill>
                  <a:schemeClr val="bg1"/>
                </a:solidFill>
              </a:rPr>
              <a:t>à vous de jouer(3)…Animez un lutin</a:t>
            </a:r>
            <a:endParaRPr lang="fr-FR" sz="3600" b="1" u="sng" dirty="0">
              <a:solidFill>
                <a:schemeClr val="bg1"/>
              </a:solidFill>
            </a:endParaRPr>
          </a:p>
        </p:txBody>
      </p:sp>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l="14897" t="5438" r="14897"/>
          <a:stretch/>
        </p:blipFill>
        <p:spPr>
          <a:xfrm>
            <a:off x="1877786" y="2100199"/>
            <a:ext cx="5757495" cy="4175766"/>
          </a:xfrm>
        </p:spPr>
      </p:pic>
      <p:sp>
        <p:nvSpPr>
          <p:cNvPr id="2" name="ZoneTexte 1"/>
          <p:cNvSpPr txBox="1"/>
          <p:nvPr/>
        </p:nvSpPr>
        <p:spPr>
          <a:xfrm>
            <a:off x="7630827" y="6275965"/>
            <a:ext cx="1242648" cy="369332"/>
          </a:xfrm>
          <a:prstGeom prst="rect">
            <a:avLst/>
          </a:prstGeom>
          <a:noFill/>
        </p:spPr>
        <p:txBody>
          <a:bodyPr wrap="none" rtlCol="0">
            <a:spAutoFit/>
          </a:bodyPr>
          <a:lstStyle/>
          <a:p>
            <a:r>
              <a:rPr lang="fr-FR" dirty="0">
                <a:hlinkClick r:id="rId3" action="ppaction://hlinkfile"/>
              </a:rPr>
              <a:t>la ballerine</a:t>
            </a:r>
            <a:endParaRPr lang="fr-FR" dirty="0"/>
          </a:p>
        </p:txBody>
      </p:sp>
    </p:spTree>
    <p:extLst>
      <p:ext uri="{BB962C8B-B14F-4D97-AF65-F5344CB8AC3E}">
        <p14:creationId xmlns:p14="http://schemas.microsoft.com/office/powerpoint/2010/main" val="194885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066681" y="628651"/>
            <a:ext cx="8424936" cy="857250"/>
          </a:xfrm>
        </p:spPr>
        <p:txBody>
          <a:bodyPr>
            <a:normAutofit fontScale="90000"/>
          </a:bodyPr>
          <a:lstStyle/>
          <a:p>
            <a:r>
              <a:rPr lang="fr-FR" b="1" u="sng" dirty="0" smtClean="0">
                <a:solidFill>
                  <a:schemeClr val="bg1"/>
                </a:solidFill>
              </a:rPr>
              <a:t>PRISE EN MAIN DE SCRATCH</a:t>
            </a:r>
            <a:br>
              <a:rPr lang="fr-FR" b="1" u="sng" dirty="0" smtClean="0">
                <a:solidFill>
                  <a:schemeClr val="bg1"/>
                </a:solidFill>
              </a:rPr>
            </a:br>
            <a:r>
              <a:rPr lang="fr-FR" b="1" dirty="0" smtClean="0">
                <a:solidFill>
                  <a:schemeClr val="bg1"/>
                </a:solidFill>
              </a:rPr>
              <a:t>Un bel exemple avec costumes et       éditeur graphique</a:t>
            </a:r>
            <a:endParaRPr lang="fr-FR" b="1" u="sng" dirty="0">
              <a:solidFill>
                <a:schemeClr val="bg1"/>
              </a:solidFill>
            </a:endParaRPr>
          </a:p>
        </p:txBody>
      </p:sp>
      <p:pic>
        <p:nvPicPr>
          <p:cNvPr id="3" name="Espace réservé du contenu 2">
            <a:hlinkClick r:id="rId2" action="ppaction://hlinkfile"/>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4897" t="5438" r="14897"/>
          <a:stretch/>
        </p:blipFill>
        <p:spPr>
          <a:xfrm>
            <a:off x="2249742" y="2867642"/>
            <a:ext cx="5076564" cy="3510390"/>
          </a:xfrm>
        </p:spPr>
      </p:pic>
    </p:spTree>
    <p:extLst>
      <p:ext uri="{BB962C8B-B14F-4D97-AF65-F5344CB8AC3E}">
        <p14:creationId xmlns:p14="http://schemas.microsoft.com/office/powerpoint/2010/main" val="529316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4294967295"/>
          </p:nvPr>
        </p:nvSpPr>
        <p:spPr>
          <a:xfrm>
            <a:off x="372588" y="2586235"/>
            <a:ext cx="5554682" cy="2769536"/>
          </a:xfrm>
          <a:prstGeom prst="rect">
            <a:avLst/>
          </a:prstGeom>
        </p:spPr>
        <p:txBody>
          <a:bodyPr>
            <a:noAutofit/>
          </a:bodyPr>
          <a:lstStyle/>
          <a:p>
            <a:pPr marL="0" indent="0">
              <a:buNone/>
            </a:pPr>
            <a:r>
              <a:rPr lang="fr-FR" sz="2800" b="1" dirty="0">
                <a:solidFill>
                  <a:srgbClr val="00FF00"/>
                </a:solidFill>
              </a:rPr>
              <a:t>STYLO</a:t>
            </a:r>
          </a:p>
          <a:p>
            <a:pPr marL="0" indent="0">
              <a:buNone/>
            </a:pPr>
            <a:endParaRPr lang="fr-FR" sz="1000" dirty="0" smtClean="0"/>
          </a:p>
          <a:p>
            <a:pPr marL="0" indent="0">
              <a:buNone/>
            </a:pPr>
            <a:r>
              <a:rPr lang="fr-FR" dirty="0" smtClean="0"/>
              <a:t>Tout </a:t>
            </a:r>
            <a:r>
              <a:rPr lang="fr-FR" dirty="0"/>
              <a:t>lutin est muni d'un </a:t>
            </a:r>
            <a:r>
              <a:rPr lang="fr-FR" i="1" dirty="0"/>
              <a:t>stylo</a:t>
            </a:r>
            <a:r>
              <a:rPr lang="fr-FR" dirty="0"/>
              <a:t>, </a:t>
            </a:r>
            <a:r>
              <a:rPr lang="fr-FR" dirty="0" smtClean="0"/>
              <a:t>qui </a:t>
            </a:r>
            <a:r>
              <a:rPr lang="fr-FR" dirty="0"/>
              <a:t>se déplace avec le lutin et qui, s'il est en position d'écriture, laisse une trace lors de ses déplacements. </a:t>
            </a:r>
          </a:p>
          <a:p>
            <a:pPr marL="0" indent="0">
              <a:buNone/>
            </a:pPr>
            <a:endParaRPr lang="fr-FR" sz="1000" dirty="0" smtClean="0"/>
          </a:p>
          <a:p>
            <a:pPr marL="0" indent="0">
              <a:buNone/>
            </a:pPr>
            <a:r>
              <a:rPr lang="fr-FR" dirty="0" smtClean="0"/>
              <a:t>Utile </a:t>
            </a:r>
            <a:r>
              <a:rPr lang="fr-FR" dirty="0"/>
              <a:t>pour des projets « géométriques ».</a:t>
            </a:r>
          </a:p>
          <a:p>
            <a:pPr marL="0" indent="0">
              <a:buNone/>
            </a:pPr>
            <a:endParaRPr lang="fr-FR" sz="1600" i="1" u="sng" dirty="0" smtClean="0">
              <a:solidFill>
                <a:srgbClr val="CC0099"/>
              </a:solidFill>
            </a:endParaRPr>
          </a:p>
          <a:p>
            <a:pPr marL="0" indent="0">
              <a:buNone/>
            </a:pPr>
            <a:r>
              <a:rPr lang="fr-FR" sz="2000" i="1" u="sng" dirty="0" smtClean="0">
                <a:solidFill>
                  <a:srgbClr val="CC0099"/>
                </a:solidFill>
              </a:rPr>
              <a:t>Programmes </a:t>
            </a:r>
            <a:r>
              <a:rPr lang="fr-FR" sz="2000" i="1" u="sng" dirty="0">
                <a:solidFill>
                  <a:srgbClr val="CC0099"/>
                </a:solidFill>
              </a:rPr>
              <a:t>2016</a:t>
            </a:r>
            <a:r>
              <a:rPr lang="fr-FR" sz="2000" i="1" dirty="0">
                <a:solidFill>
                  <a:srgbClr val="CC0099"/>
                </a:solidFill>
              </a:rPr>
              <a:t> Réalisation de figures à l’aide d’un logiciel de programmation pour consolider les notions de longueurs et d’angles</a:t>
            </a:r>
            <a:endParaRPr lang="fr-FR" sz="2000" i="1" u="sng" dirty="0">
              <a:solidFill>
                <a:srgbClr val="CC0099"/>
              </a:solidFill>
            </a:endParaRPr>
          </a:p>
          <a:p>
            <a:pPr marL="0" indent="0">
              <a:buNone/>
            </a:pPr>
            <a:endParaRPr lang="fr-FR" sz="2000" dirty="0">
              <a:solidFill>
                <a:srgbClr val="CC0099"/>
              </a:solidFill>
            </a:endParaRPr>
          </a:p>
          <a:p>
            <a:pPr marL="0" indent="0">
              <a:buNone/>
            </a:pPr>
            <a:endParaRPr lang="fr-FR" sz="2000" dirty="0"/>
          </a:p>
        </p:txBody>
      </p:sp>
      <p:sp>
        <p:nvSpPr>
          <p:cNvPr id="4" name="Titre 3"/>
          <p:cNvSpPr>
            <a:spLocks noGrp="1"/>
          </p:cNvSpPr>
          <p:nvPr>
            <p:ph type="title"/>
          </p:nvPr>
        </p:nvSpPr>
        <p:spPr/>
        <p:txBody>
          <a:bodyPr>
            <a:normAutofit fontScale="90000"/>
          </a:bodyPr>
          <a:lstStyle/>
          <a:p>
            <a:r>
              <a:rPr lang="fr-FR" b="1" u="sng" dirty="0">
                <a:solidFill>
                  <a:schemeClr val="bg1"/>
                </a:solidFill>
              </a:rPr>
              <a:t>PRISE EN MAIN DE SCRATCH</a:t>
            </a:r>
            <a:br>
              <a:rPr lang="fr-FR" b="1" u="sng" dirty="0">
                <a:solidFill>
                  <a:schemeClr val="bg1"/>
                </a:solidFill>
              </a:rPr>
            </a:br>
            <a:r>
              <a:rPr lang="fr-FR" b="1" dirty="0">
                <a:solidFill>
                  <a:schemeClr val="bg1"/>
                </a:solidFill>
              </a:rPr>
              <a:t>Les menus d’instructions</a:t>
            </a:r>
            <a:endParaRPr lang="fr-FR" dirty="0"/>
          </a:p>
        </p:txBody>
      </p:sp>
      <p:sp>
        <p:nvSpPr>
          <p:cNvPr id="7" name="Rectangle 2"/>
          <p:cNvSpPr>
            <a:spLocks noChangeArrowheads="1"/>
          </p:cNvSpPr>
          <p:nvPr/>
        </p:nvSpPr>
        <p:spPr bwMode="auto">
          <a:xfrm>
            <a:off x="5927272" y="1591055"/>
            <a:ext cx="1669631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5121" name="Image 17291773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7271" y="1591056"/>
            <a:ext cx="2759529" cy="5194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474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293914" y="187779"/>
            <a:ext cx="8654143" cy="986712"/>
          </a:xfrm>
        </p:spPr>
        <p:txBody>
          <a:bodyPr>
            <a:normAutofit fontScale="90000"/>
          </a:bodyPr>
          <a:lstStyle/>
          <a:p>
            <a:pPr algn="ctr"/>
            <a:r>
              <a:rPr lang="fr-FR" b="1" u="sng" dirty="0" smtClean="0">
                <a:solidFill>
                  <a:schemeClr val="bg1"/>
                </a:solidFill>
              </a:rPr>
              <a:t/>
            </a:r>
            <a:br>
              <a:rPr lang="fr-FR" b="1" u="sng" dirty="0" smtClean="0">
                <a:solidFill>
                  <a:schemeClr val="bg1"/>
                </a:solidFill>
              </a:rPr>
            </a:br>
            <a:r>
              <a:rPr lang="fr-FR" b="1" dirty="0" smtClean="0">
                <a:solidFill>
                  <a:schemeClr val="bg1"/>
                </a:solidFill>
              </a:rPr>
              <a:t>à vous de jouer (4)…tracez un carré</a:t>
            </a:r>
            <a:endParaRPr lang="fr-FR" b="1" u="sng" dirty="0">
              <a:solidFill>
                <a:schemeClr val="bg1"/>
              </a:solidFill>
            </a:endParaRPr>
          </a:p>
        </p:txBody>
      </p:sp>
      <p:pic>
        <p:nvPicPr>
          <p:cNvPr id="6" name="Image 5"/>
          <p:cNvPicPr>
            <a:picLocks noChangeAspect="1"/>
          </p:cNvPicPr>
          <p:nvPr/>
        </p:nvPicPr>
        <p:blipFill>
          <a:blip r:embed="rId2"/>
          <a:stretch>
            <a:fillRect/>
          </a:stretch>
        </p:blipFill>
        <p:spPr>
          <a:xfrm>
            <a:off x="293914" y="2401755"/>
            <a:ext cx="5392057" cy="4456245"/>
          </a:xfrm>
          <a:prstGeom prst="rect">
            <a:avLst/>
          </a:prstGeom>
        </p:spPr>
      </p:pic>
    </p:spTree>
    <p:extLst>
      <p:ext uri="{BB962C8B-B14F-4D97-AF65-F5344CB8AC3E}">
        <p14:creationId xmlns:p14="http://schemas.microsoft.com/office/powerpoint/2010/main" val="1893751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261257" y="220436"/>
            <a:ext cx="8882743" cy="986712"/>
          </a:xfrm>
        </p:spPr>
        <p:txBody>
          <a:bodyPr>
            <a:normAutofit fontScale="90000"/>
          </a:bodyPr>
          <a:lstStyle/>
          <a:p>
            <a:r>
              <a:rPr lang="fr-FR" b="1" u="sng" dirty="0" smtClean="0">
                <a:solidFill>
                  <a:schemeClr val="bg1"/>
                </a:solidFill>
              </a:rPr>
              <a:t/>
            </a:r>
            <a:br>
              <a:rPr lang="fr-FR" b="1" u="sng" dirty="0" smtClean="0">
                <a:solidFill>
                  <a:schemeClr val="bg1"/>
                </a:solidFill>
              </a:rPr>
            </a:br>
            <a:r>
              <a:rPr lang="fr-FR" b="1" dirty="0" smtClean="0">
                <a:solidFill>
                  <a:schemeClr val="bg1"/>
                </a:solidFill>
              </a:rPr>
              <a:t>à vous de jouer (5) .. </a:t>
            </a:r>
            <a:br>
              <a:rPr lang="fr-FR" b="1" dirty="0" smtClean="0">
                <a:solidFill>
                  <a:schemeClr val="bg1"/>
                </a:solidFill>
              </a:rPr>
            </a:br>
            <a:r>
              <a:rPr lang="fr-FR" b="1" dirty="0" smtClean="0">
                <a:solidFill>
                  <a:schemeClr val="bg1"/>
                </a:solidFill>
              </a:rPr>
              <a:t>Tracer un </a:t>
            </a:r>
            <a:r>
              <a:rPr lang="fr-FR" b="1" dirty="0">
                <a:solidFill>
                  <a:schemeClr val="bg1"/>
                </a:solidFill>
              </a:rPr>
              <a:t>polygone régulier à n côtés…</a:t>
            </a:r>
            <a:endParaRPr lang="fr-FR" b="1" u="sng" dirty="0">
              <a:solidFill>
                <a:schemeClr val="bg1"/>
              </a:solidFill>
            </a:endParaRPr>
          </a:p>
        </p:txBody>
      </p:sp>
      <p:pic>
        <p:nvPicPr>
          <p:cNvPr id="5" name="Espace réservé du contenu 3"/>
          <p:cNvPicPr>
            <a:picLocks noChangeAspect="1"/>
          </p:cNvPicPr>
          <p:nvPr/>
        </p:nvPicPr>
        <p:blipFill>
          <a:blip r:embed="rId2"/>
          <a:stretch>
            <a:fillRect/>
          </a:stretch>
        </p:blipFill>
        <p:spPr>
          <a:xfrm>
            <a:off x="996043" y="2408845"/>
            <a:ext cx="4913708" cy="4008284"/>
          </a:xfrm>
          <a:prstGeom prst="rect">
            <a:avLst/>
          </a:prstGeom>
        </p:spPr>
      </p:pic>
      <p:sp>
        <p:nvSpPr>
          <p:cNvPr id="2" name="ZoneTexte 1"/>
          <p:cNvSpPr txBox="1"/>
          <p:nvPr/>
        </p:nvSpPr>
        <p:spPr>
          <a:xfrm>
            <a:off x="6210795" y="5557652"/>
            <a:ext cx="1949573" cy="369332"/>
          </a:xfrm>
          <a:prstGeom prst="rect">
            <a:avLst/>
          </a:prstGeom>
          <a:noFill/>
        </p:spPr>
        <p:txBody>
          <a:bodyPr wrap="none" rtlCol="0">
            <a:spAutoFit/>
          </a:bodyPr>
          <a:lstStyle/>
          <a:p>
            <a:r>
              <a:rPr lang="fr-FR" dirty="0">
                <a:hlinkClick r:id="rId3"/>
              </a:rPr>
              <a:t>Polygone </a:t>
            </a:r>
            <a:r>
              <a:rPr lang="fr-FR" dirty="0" err="1">
                <a:hlinkClick r:id="rId3"/>
              </a:rPr>
              <a:t>régulier</a:t>
            </a:r>
            <a:r>
              <a:rPr lang="fr-FR" dirty="0">
                <a:hlinkClick r:id="rId3"/>
              </a:rPr>
              <a:t> </a:t>
            </a:r>
            <a:endParaRPr lang="fr-FR" dirty="0"/>
          </a:p>
        </p:txBody>
      </p:sp>
    </p:spTree>
    <p:extLst>
      <p:ext uri="{BB962C8B-B14F-4D97-AF65-F5344CB8AC3E}">
        <p14:creationId xmlns:p14="http://schemas.microsoft.com/office/powerpoint/2010/main" val="1004978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4294967295"/>
          </p:nvPr>
        </p:nvSpPr>
        <p:spPr>
          <a:xfrm>
            <a:off x="84729" y="2530928"/>
            <a:ext cx="5274743" cy="3918857"/>
          </a:xfrm>
          <a:prstGeom prst="rect">
            <a:avLst/>
          </a:prstGeom>
        </p:spPr>
        <p:txBody>
          <a:bodyPr>
            <a:normAutofit/>
          </a:bodyPr>
          <a:lstStyle/>
          <a:p>
            <a:pPr marL="0" indent="0">
              <a:buNone/>
            </a:pPr>
            <a:r>
              <a:rPr lang="fr-FR" b="1" dirty="0">
                <a:solidFill>
                  <a:schemeClr val="accent5">
                    <a:lumMod val="75000"/>
                  </a:schemeClr>
                </a:solidFill>
              </a:rPr>
              <a:t>EVENEMENTS</a:t>
            </a:r>
          </a:p>
          <a:p>
            <a:pPr marL="0" indent="0">
              <a:buNone/>
            </a:pPr>
            <a:r>
              <a:rPr lang="fr-FR" dirty="0"/>
              <a:t>Déclencheurs, soit par l’utilisateur soit par une partie du programme.</a:t>
            </a:r>
          </a:p>
          <a:p>
            <a:pPr marL="0" indent="0">
              <a:buNone/>
            </a:pPr>
            <a:endParaRPr lang="fr-FR" dirty="0">
              <a:solidFill>
                <a:schemeClr val="accent2">
                  <a:lumMod val="75000"/>
                </a:schemeClr>
              </a:solidFill>
            </a:endParaRPr>
          </a:p>
          <a:p>
            <a:pPr marL="0" indent="0">
              <a:buNone/>
            </a:pPr>
            <a:r>
              <a:rPr lang="fr-FR" i="1" u="sng" dirty="0">
                <a:solidFill>
                  <a:srgbClr val="D60093"/>
                </a:solidFill>
              </a:rPr>
              <a:t>Programmes</a:t>
            </a:r>
            <a:r>
              <a:rPr lang="fr-FR" i="1" u="sng" dirty="0">
                <a:solidFill>
                  <a:srgbClr val="CC0099"/>
                </a:solidFill>
              </a:rPr>
              <a:t> 2016</a:t>
            </a:r>
          </a:p>
          <a:p>
            <a:pPr marL="0" indent="0">
              <a:buNone/>
            </a:pPr>
            <a:r>
              <a:rPr lang="fr-FR" i="1" dirty="0">
                <a:solidFill>
                  <a:srgbClr val="D60093"/>
                </a:solidFill>
              </a:rPr>
              <a:t>Programmation événementielle</a:t>
            </a:r>
          </a:p>
          <a:p>
            <a:pPr marL="0" indent="0">
              <a:buNone/>
            </a:pPr>
            <a:r>
              <a:rPr lang="fr-FR" i="1" dirty="0">
                <a:solidFill>
                  <a:srgbClr val="D60093"/>
                </a:solidFill>
              </a:rPr>
              <a:t>Programmation parallèle</a:t>
            </a:r>
          </a:p>
          <a:p>
            <a:pPr marL="0" indent="0">
              <a:buNone/>
            </a:pPr>
            <a:r>
              <a:rPr lang="fr-FR" i="1" dirty="0" smtClean="0">
                <a:solidFill>
                  <a:srgbClr val="CC0099"/>
                </a:solidFill>
              </a:rPr>
              <a:t>Notion </a:t>
            </a:r>
            <a:r>
              <a:rPr lang="fr-FR" i="1" dirty="0">
                <a:solidFill>
                  <a:srgbClr val="CC0099"/>
                </a:solidFill>
              </a:rPr>
              <a:t>de message échangé entre objets (coordination et synchronisation)</a:t>
            </a:r>
          </a:p>
          <a:p>
            <a:pPr marL="0" indent="0">
              <a:buNone/>
            </a:pPr>
            <a:endParaRPr lang="fr-FR" i="1" u="sng" dirty="0">
              <a:solidFill>
                <a:srgbClr val="CC0099"/>
              </a:solidFill>
            </a:endParaRPr>
          </a:p>
          <a:p>
            <a:pPr marL="0" indent="0">
              <a:buNone/>
            </a:pPr>
            <a:endParaRPr lang="fr-FR" dirty="0"/>
          </a:p>
          <a:p>
            <a:pPr marL="0" indent="0">
              <a:buNone/>
            </a:pPr>
            <a:endParaRPr lang="fr-FR" dirty="0">
              <a:solidFill>
                <a:srgbClr val="CC0099"/>
              </a:solidFill>
            </a:endParaRPr>
          </a:p>
          <a:p>
            <a:pPr marL="0" indent="0">
              <a:buNone/>
            </a:pPr>
            <a:endParaRPr lang="fr-FR" dirty="0"/>
          </a:p>
        </p:txBody>
      </p:sp>
      <p:sp>
        <p:nvSpPr>
          <p:cNvPr id="4" name="Titre 3"/>
          <p:cNvSpPr>
            <a:spLocks noGrp="1"/>
          </p:cNvSpPr>
          <p:nvPr>
            <p:ph type="title"/>
          </p:nvPr>
        </p:nvSpPr>
        <p:spPr/>
        <p:txBody>
          <a:bodyPr>
            <a:normAutofit fontScale="90000"/>
          </a:bodyPr>
          <a:lstStyle/>
          <a:p>
            <a:r>
              <a:rPr lang="fr-FR" b="1" u="sng" dirty="0">
                <a:solidFill>
                  <a:schemeClr val="bg1"/>
                </a:solidFill>
              </a:rPr>
              <a:t>PRISE EN MAIN DE SCRATCH</a:t>
            </a:r>
            <a:br>
              <a:rPr lang="fr-FR" b="1" u="sng" dirty="0">
                <a:solidFill>
                  <a:schemeClr val="bg1"/>
                </a:solidFill>
              </a:rPr>
            </a:br>
            <a:r>
              <a:rPr lang="fr-FR" b="1" dirty="0">
                <a:solidFill>
                  <a:schemeClr val="bg1"/>
                </a:solidFill>
              </a:rPr>
              <a:t>Les menus d’instructions</a:t>
            </a:r>
            <a:endParaRPr lang="fr-FR" dirty="0"/>
          </a:p>
        </p:txBody>
      </p:sp>
      <p:sp>
        <p:nvSpPr>
          <p:cNvPr id="5" name="Rectangle 2"/>
          <p:cNvSpPr>
            <a:spLocks noChangeArrowheads="1"/>
          </p:cNvSpPr>
          <p:nvPr/>
        </p:nvSpPr>
        <p:spPr bwMode="auto">
          <a:xfrm>
            <a:off x="5359472" y="1966612"/>
            <a:ext cx="1456723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6145" name="Image 172917735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9472" y="1966612"/>
            <a:ext cx="3541707" cy="4483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50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379639" y="481693"/>
            <a:ext cx="8670472" cy="857250"/>
          </a:xfrm>
        </p:spPr>
        <p:txBody>
          <a:bodyPr>
            <a:normAutofit fontScale="90000"/>
          </a:bodyPr>
          <a:lstStyle/>
          <a:p>
            <a:pPr algn="ctr"/>
            <a:r>
              <a:rPr lang="fr-FR" b="1" dirty="0" smtClean="0">
                <a:solidFill>
                  <a:schemeClr val="bg1"/>
                </a:solidFill>
              </a:rPr>
              <a:t>à vous de jouer(6)…créez un script avec deux lutins qui dialoguent</a:t>
            </a:r>
            <a:endParaRPr lang="fr-FR" b="1" u="sng" dirty="0">
              <a:solidFill>
                <a:schemeClr val="bg1"/>
              </a:solidFill>
            </a:endParaRPr>
          </a:p>
        </p:txBody>
      </p:sp>
      <p:pic>
        <p:nvPicPr>
          <p:cNvPr id="4" name="Image 3"/>
          <p:cNvPicPr>
            <a:picLocks noChangeAspect="1"/>
          </p:cNvPicPr>
          <p:nvPr/>
        </p:nvPicPr>
        <p:blipFill>
          <a:blip r:embed="rId2"/>
          <a:stretch>
            <a:fillRect/>
          </a:stretch>
        </p:blipFill>
        <p:spPr>
          <a:xfrm>
            <a:off x="179615" y="2687839"/>
            <a:ext cx="8721321" cy="3500690"/>
          </a:xfrm>
          <a:prstGeom prst="rect">
            <a:avLst/>
          </a:prstGeom>
        </p:spPr>
      </p:pic>
      <p:sp>
        <p:nvSpPr>
          <p:cNvPr id="2" name="ZoneTexte 1"/>
          <p:cNvSpPr txBox="1"/>
          <p:nvPr/>
        </p:nvSpPr>
        <p:spPr>
          <a:xfrm>
            <a:off x="3789108" y="6317672"/>
            <a:ext cx="1502334" cy="369332"/>
          </a:xfrm>
          <a:prstGeom prst="rect">
            <a:avLst/>
          </a:prstGeom>
          <a:noFill/>
        </p:spPr>
        <p:txBody>
          <a:bodyPr wrap="none" rtlCol="0">
            <a:spAutoFit/>
          </a:bodyPr>
          <a:lstStyle/>
          <a:p>
            <a:r>
              <a:rPr lang="fr-FR" dirty="0">
                <a:hlinkClick r:id="rId3" action="ppaction://hlinkfile"/>
              </a:rPr>
              <a:t>appel du chat</a:t>
            </a:r>
            <a:endParaRPr lang="fr-FR" dirty="0"/>
          </a:p>
        </p:txBody>
      </p:sp>
    </p:spTree>
    <p:extLst>
      <p:ext uri="{BB962C8B-B14F-4D97-AF65-F5344CB8AC3E}">
        <p14:creationId xmlns:p14="http://schemas.microsoft.com/office/powerpoint/2010/main" val="644111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4294967295"/>
          </p:nvPr>
        </p:nvSpPr>
        <p:spPr>
          <a:xfrm>
            <a:off x="293914" y="2461963"/>
            <a:ext cx="5239850" cy="3889850"/>
          </a:xfrm>
          <a:prstGeom prst="rect">
            <a:avLst/>
          </a:prstGeom>
        </p:spPr>
        <p:txBody>
          <a:bodyPr>
            <a:normAutofit lnSpcReduction="10000"/>
          </a:bodyPr>
          <a:lstStyle/>
          <a:p>
            <a:pPr marL="0" indent="0">
              <a:buNone/>
            </a:pPr>
            <a:r>
              <a:rPr lang="fr-FR" dirty="0">
                <a:solidFill>
                  <a:srgbClr val="AE5833"/>
                </a:solidFill>
              </a:rPr>
              <a:t>DONNEES</a:t>
            </a:r>
          </a:p>
          <a:p>
            <a:pPr marL="0" indent="0">
              <a:buNone/>
            </a:pPr>
            <a:r>
              <a:rPr lang="fr-FR" dirty="0"/>
              <a:t>Permet de définir des variables et de leur affecter des valeurs. </a:t>
            </a:r>
            <a:endParaRPr lang="fr-FR" dirty="0" smtClean="0"/>
          </a:p>
          <a:p>
            <a:pPr marL="0" indent="0">
              <a:buNone/>
            </a:pPr>
            <a:endParaRPr lang="fr-FR" dirty="0"/>
          </a:p>
          <a:p>
            <a:pPr marL="0" indent="0">
              <a:buNone/>
            </a:pPr>
            <a:r>
              <a:rPr lang="fr-FR" dirty="0" smtClean="0"/>
              <a:t>Permet </a:t>
            </a:r>
            <a:r>
              <a:rPr lang="fr-FR" dirty="0"/>
              <a:t>également de créer des listes (tableaux), pour stocker des nombres ou des mots.</a:t>
            </a:r>
          </a:p>
          <a:p>
            <a:pPr marL="0" indent="0">
              <a:buNone/>
            </a:pPr>
            <a:endParaRPr lang="fr-FR" dirty="0">
              <a:solidFill>
                <a:schemeClr val="accent2">
                  <a:lumMod val="75000"/>
                </a:schemeClr>
              </a:solidFill>
            </a:endParaRPr>
          </a:p>
          <a:p>
            <a:pPr marL="0" indent="0">
              <a:buNone/>
            </a:pPr>
            <a:r>
              <a:rPr lang="fr-FR" i="1" u="sng" dirty="0">
                <a:solidFill>
                  <a:srgbClr val="CC0099"/>
                </a:solidFill>
              </a:rPr>
              <a:t>Programmes 2016</a:t>
            </a:r>
            <a:r>
              <a:rPr lang="fr-FR" i="1" dirty="0">
                <a:solidFill>
                  <a:srgbClr val="CC0099"/>
                </a:solidFill>
              </a:rPr>
              <a:t> Notion de variable informatique</a:t>
            </a:r>
            <a:endParaRPr lang="fr-FR" i="1" u="sng" dirty="0">
              <a:solidFill>
                <a:srgbClr val="CC0099"/>
              </a:solidFill>
            </a:endParaRPr>
          </a:p>
          <a:p>
            <a:pPr marL="0" indent="0">
              <a:buNone/>
            </a:pPr>
            <a:endParaRPr lang="fr-FR" dirty="0"/>
          </a:p>
          <a:p>
            <a:pPr marL="0" indent="0">
              <a:buNone/>
            </a:pPr>
            <a:endParaRPr lang="fr-FR" dirty="0">
              <a:solidFill>
                <a:srgbClr val="CC0099"/>
              </a:solidFill>
            </a:endParaRPr>
          </a:p>
          <a:p>
            <a:pPr marL="0" indent="0">
              <a:buNone/>
            </a:pPr>
            <a:endParaRPr lang="fr-FR" dirty="0"/>
          </a:p>
        </p:txBody>
      </p:sp>
      <p:sp>
        <p:nvSpPr>
          <p:cNvPr id="4" name="Titre 3"/>
          <p:cNvSpPr>
            <a:spLocks noGrp="1"/>
          </p:cNvSpPr>
          <p:nvPr>
            <p:ph type="title"/>
          </p:nvPr>
        </p:nvSpPr>
        <p:spPr/>
        <p:txBody>
          <a:bodyPr>
            <a:normAutofit fontScale="90000"/>
          </a:bodyPr>
          <a:lstStyle/>
          <a:p>
            <a:r>
              <a:rPr lang="fr-FR" b="1" u="sng" dirty="0">
                <a:solidFill>
                  <a:schemeClr val="bg1"/>
                </a:solidFill>
              </a:rPr>
              <a:t>PRISE EN MAIN DE SCRATCH</a:t>
            </a:r>
            <a:br>
              <a:rPr lang="fr-FR" b="1" u="sng" dirty="0">
                <a:solidFill>
                  <a:schemeClr val="bg1"/>
                </a:solidFill>
              </a:rPr>
            </a:br>
            <a:r>
              <a:rPr lang="fr-FR" b="1" dirty="0">
                <a:solidFill>
                  <a:schemeClr val="bg1"/>
                </a:solidFill>
              </a:rPr>
              <a:t>Les menus d’instructions</a:t>
            </a:r>
            <a:endParaRPr lang="fr-FR" dirty="0"/>
          </a:p>
        </p:txBody>
      </p:sp>
      <p:sp>
        <p:nvSpPr>
          <p:cNvPr id="7" name="Rectangle 2"/>
          <p:cNvSpPr>
            <a:spLocks noChangeArrowheads="1"/>
          </p:cNvSpPr>
          <p:nvPr/>
        </p:nvSpPr>
        <p:spPr bwMode="auto">
          <a:xfrm>
            <a:off x="5796643" y="1591055"/>
            <a:ext cx="1130931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7169" name="Image 17291773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642" y="1591056"/>
            <a:ext cx="2890157" cy="5419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88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4294967295"/>
          </p:nvPr>
        </p:nvSpPr>
        <p:spPr>
          <a:xfrm>
            <a:off x="251520" y="3037114"/>
            <a:ext cx="6328894" cy="3314700"/>
          </a:xfrm>
          <a:prstGeom prst="rect">
            <a:avLst/>
          </a:prstGeom>
        </p:spPr>
        <p:txBody>
          <a:bodyPr/>
          <a:lstStyle/>
          <a:p>
            <a:pPr marL="0" indent="0">
              <a:buNone/>
            </a:pPr>
            <a:r>
              <a:rPr lang="fr-FR" sz="2800" dirty="0">
                <a:solidFill>
                  <a:srgbClr val="00FF00"/>
                </a:solidFill>
              </a:rPr>
              <a:t>CAPTEURS</a:t>
            </a:r>
          </a:p>
          <a:p>
            <a:pPr marL="0" indent="0">
              <a:buNone/>
            </a:pPr>
            <a:r>
              <a:rPr lang="fr-FR" sz="2800" dirty="0"/>
              <a:t>Permet par exemple les entrées au clavier, également les interactions entre objets</a:t>
            </a:r>
            <a:r>
              <a:rPr lang="fr-FR" sz="2800" dirty="0" smtClean="0"/>
              <a:t>.</a:t>
            </a:r>
            <a:endParaRPr lang="fr-FR" sz="2800" dirty="0"/>
          </a:p>
          <a:p>
            <a:pPr marL="0" indent="0">
              <a:buNone/>
            </a:pPr>
            <a:endParaRPr lang="fr-FR" sz="2800" dirty="0">
              <a:solidFill>
                <a:srgbClr val="00FF00"/>
              </a:solidFill>
            </a:endParaRPr>
          </a:p>
          <a:p>
            <a:pPr marL="0" indent="0">
              <a:buNone/>
            </a:pPr>
            <a:r>
              <a:rPr lang="fr-FR" sz="2800" i="1" u="sng" dirty="0">
                <a:solidFill>
                  <a:srgbClr val="CC0099"/>
                </a:solidFill>
              </a:rPr>
              <a:t>Programmes </a:t>
            </a:r>
            <a:r>
              <a:rPr lang="fr-FR" sz="2800" i="1" u="sng" dirty="0" smtClean="0">
                <a:solidFill>
                  <a:srgbClr val="CC0099"/>
                </a:solidFill>
              </a:rPr>
              <a:t>2016</a:t>
            </a:r>
            <a:r>
              <a:rPr lang="fr-FR" sz="2800" i="1" dirty="0" smtClean="0">
                <a:solidFill>
                  <a:srgbClr val="CC0099"/>
                </a:solidFill>
              </a:rPr>
              <a:t>:   Entrées </a:t>
            </a:r>
            <a:r>
              <a:rPr lang="fr-FR" sz="2800" i="1" dirty="0">
                <a:solidFill>
                  <a:srgbClr val="CC0099"/>
                </a:solidFill>
              </a:rPr>
              <a:t>au clavier</a:t>
            </a:r>
            <a:endParaRPr lang="fr-FR" sz="2800" i="1" u="sng" dirty="0">
              <a:solidFill>
                <a:srgbClr val="CC0099"/>
              </a:solidFill>
            </a:endParaRPr>
          </a:p>
          <a:p>
            <a:pPr marL="0" indent="0">
              <a:buNone/>
            </a:pPr>
            <a:endParaRPr lang="fr-FR" sz="2800" i="1" u="sng" dirty="0">
              <a:solidFill>
                <a:srgbClr val="CC0099"/>
              </a:solidFill>
            </a:endParaRPr>
          </a:p>
          <a:p>
            <a:pPr marL="0" indent="0">
              <a:buNone/>
            </a:pPr>
            <a:endParaRPr lang="fr-FR" sz="2800" dirty="0"/>
          </a:p>
          <a:p>
            <a:pPr marL="0" indent="0">
              <a:buNone/>
            </a:pPr>
            <a:endParaRPr lang="fr-FR" sz="2800" dirty="0">
              <a:solidFill>
                <a:srgbClr val="CC0099"/>
              </a:solidFill>
            </a:endParaRPr>
          </a:p>
          <a:p>
            <a:pPr marL="0" indent="0">
              <a:buNone/>
            </a:pPr>
            <a:endParaRPr lang="fr-FR" sz="2800" dirty="0"/>
          </a:p>
        </p:txBody>
      </p:sp>
      <p:sp>
        <p:nvSpPr>
          <p:cNvPr id="4" name="Titre 3"/>
          <p:cNvSpPr>
            <a:spLocks noGrp="1"/>
          </p:cNvSpPr>
          <p:nvPr>
            <p:ph type="title"/>
          </p:nvPr>
        </p:nvSpPr>
        <p:spPr/>
        <p:txBody>
          <a:bodyPr>
            <a:normAutofit fontScale="90000"/>
          </a:bodyPr>
          <a:lstStyle/>
          <a:p>
            <a:r>
              <a:rPr lang="fr-FR" b="1" u="sng" dirty="0">
                <a:solidFill>
                  <a:schemeClr val="bg1"/>
                </a:solidFill>
              </a:rPr>
              <a:t>PRISE EN MAIN DE SCRATCH</a:t>
            </a:r>
            <a:br>
              <a:rPr lang="fr-FR" b="1" u="sng" dirty="0">
                <a:solidFill>
                  <a:schemeClr val="bg1"/>
                </a:solidFill>
              </a:rPr>
            </a:br>
            <a:r>
              <a:rPr lang="fr-FR" b="1" dirty="0">
                <a:solidFill>
                  <a:schemeClr val="bg1"/>
                </a:solidFill>
              </a:rPr>
              <a:t>Les menus d’instructions</a:t>
            </a:r>
            <a:endParaRPr lang="fr-FR" dirty="0"/>
          </a:p>
        </p:txBody>
      </p:sp>
      <p:sp>
        <p:nvSpPr>
          <p:cNvPr id="6" name="Rectangle 2"/>
          <p:cNvSpPr>
            <a:spLocks noChangeArrowheads="1"/>
          </p:cNvSpPr>
          <p:nvPr/>
        </p:nvSpPr>
        <p:spPr bwMode="auto">
          <a:xfrm>
            <a:off x="6792685" y="1591055"/>
            <a:ext cx="1057179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8193" name="Image 172917735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2686" y="1591056"/>
            <a:ext cx="1894114" cy="5183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812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4294967295"/>
          </p:nvPr>
        </p:nvSpPr>
        <p:spPr>
          <a:xfrm>
            <a:off x="250252" y="2307072"/>
            <a:ext cx="6950648" cy="3203080"/>
          </a:xfrm>
          <a:prstGeom prst="rect">
            <a:avLst/>
          </a:prstGeom>
        </p:spPr>
        <p:txBody>
          <a:bodyPr>
            <a:normAutofit fontScale="92500" lnSpcReduction="20000"/>
          </a:bodyPr>
          <a:lstStyle/>
          <a:p>
            <a:pPr marL="0" indent="0">
              <a:buNone/>
            </a:pPr>
            <a:r>
              <a:rPr lang="fr-FR" dirty="0" smtClean="0">
                <a:solidFill>
                  <a:srgbClr val="00FF00"/>
                </a:solidFill>
              </a:rPr>
              <a:t>OPERATEURS</a:t>
            </a:r>
            <a:endParaRPr lang="fr-FR" dirty="0">
              <a:solidFill>
                <a:srgbClr val="00FF00"/>
              </a:solidFill>
            </a:endParaRPr>
          </a:p>
          <a:p>
            <a:pPr marL="0" indent="0">
              <a:buNone/>
            </a:pPr>
            <a:endParaRPr lang="fr-FR" sz="1600" dirty="0" smtClean="0">
              <a:solidFill>
                <a:schemeClr val="tx1"/>
              </a:solidFill>
            </a:endParaRPr>
          </a:p>
          <a:p>
            <a:pPr marL="0" indent="0">
              <a:buNone/>
            </a:pPr>
            <a:r>
              <a:rPr lang="fr-FR" dirty="0" smtClean="0"/>
              <a:t>Contient les </a:t>
            </a:r>
            <a:r>
              <a:rPr lang="fr-FR" dirty="0"/>
              <a:t>4 opérations, un générateur aléatoire de nombres, </a:t>
            </a:r>
            <a:r>
              <a:rPr lang="fr-FR" dirty="0" smtClean="0"/>
              <a:t>reste </a:t>
            </a:r>
            <a:r>
              <a:rPr lang="fr-FR" dirty="0"/>
              <a:t>d’une division euclidienne donnée</a:t>
            </a:r>
            <a:r>
              <a:rPr lang="fr-FR" dirty="0" smtClean="0"/>
              <a:t>.</a:t>
            </a:r>
          </a:p>
          <a:p>
            <a:pPr marL="0" indent="0">
              <a:buNone/>
            </a:pPr>
            <a:endParaRPr lang="fr-FR" sz="1600" dirty="0"/>
          </a:p>
          <a:p>
            <a:pPr marL="0" indent="0">
              <a:buNone/>
            </a:pPr>
            <a:r>
              <a:rPr lang="fr-FR" dirty="0" smtClean="0"/>
              <a:t>Contient </a:t>
            </a:r>
            <a:r>
              <a:rPr lang="fr-FR" dirty="0"/>
              <a:t>aussi les tests à inclure dans les boucles conditionnelles (forme hexagonale).</a:t>
            </a:r>
          </a:p>
          <a:p>
            <a:pPr marL="0" indent="0">
              <a:buNone/>
            </a:pPr>
            <a:endParaRPr lang="fr-FR" dirty="0">
              <a:solidFill>
                <a:srgbClr val="00FF00"/>
              </a:solidFill>
            </a:endParaRPr>
          </a:p>
          <a:p>
            <a:pPr marL="0" indent="0">
              <a:buNone/>
            </a:pPr>
            <a:r>
              <a:rPr lang="fr-FR" i="1" u="sng" dirty="0">
                <a:solidFill>
                  <a:srgbClr val="CC0099"/>
                </a:solidFill>
              </a:rPr>
              <a:t>Programmes 2016</a:t>
            </a:r>
          </a:p>
          <a:p>
            <a:pPr marL="0" indent="0">
              <a:buNone/>
            </a:pPr>
            <a:r>
              <a:rPr lang="fr-FR" i="1" dirty="0">
                <a:solidFill>
                  <a:srgbClr val="CC0099"/>
                </a:solidFill>
              </a:rPr>
              <a:t>Opérateurs logiques booléens</a:t>
            </a:r>
            <a:r>
              <a:rPr lang="fr-FR" i="1" dirty="0">
                <a:solidFill>
                  <a:schemeClr val="bg1"/>
                </a:solidFill>
              </a:rPr>
              <a:t>.</a:t>
            </a:r>
            <a:endParaRPr lang="fr-FR" i="1" u="sng" dirty="0">
              <a:solidFill>
                <a:schemeClr val="bg1"/>
              </a:solidFill>
            </a:endParaRPr>
          </a:p>
          <a:p>
            <a:pPr marL="0" indent="0">
              <a:buNone/>
            </a:pPr>
            <a:endParaRPr lang="fr-FR" i="1" u="sng" dirty="0">
              <a:solidFill>
                <a:srgbClr val="CC0099"/>
              </a:solidFill>
            </a:endParaRPr>
          </a:p>
          <a:p>
            <a:pPr marL="0" indent="0">
              <a:buNone/>
            </a:pPr>
            <a:endParaRPr lang="fr-FR" dirty="0"/>
          </a:p>
          <a:p>
            <a:pPr marL="0" indent="0">
              <a:buNone/>
            </a:pPr>
            <a:endParaRPr lang="fr-FR" dirty="0">
              <a:solidFill>
                <a:srgbClr val="CC0099"/>
              </a:solidFill>
            </a:endParaRPr>
          </a:p>
          <a:p>
            <a:pPr marL="0" indent="0">
              <a:buNone/>
            </a:pPr>
            <a:endParaRPr lang="fr-FR" dirty="0"/>
          </a:p>
        </p:txBody>
      </p:sp>
      <p:sp>
        <p:nvSpPr>
          <p:cNvPr id="4" name="Titre 3"/>
          <p:cNvSpPr>
            <a:spLocks noGrp="1"/>
          </p:cNvSpPr>
          <p:nvPr>
            <p:ph type="title"/>
          </p:nvPr>
        </p:nvSpPr>
        <p:spPr/>
        <p:txBody>
          <a:bodyPr>
            <a:normAutofit fontScale="90000"/>
          </a:bodyPr>
          <a:lstStyle/>
          <a:p>
            <a:r>
              <a:rPr lang="fr-FR" b="1" u="sng" dirty="0">
                <a:solidFill>
                  <a:schemeClr val="bg1"/>
                </a:solidFill>
              </a:rPr>
              <a:t>PRISE EN MAIN DE SCRATCH</a:t>
            </a:r>
            <a:br>
              <a:rPr lang="fr-FR" b="1" u="sng" dirty="0">
                <a:solidFill>
                  <a:schemeClr val="bg1"/>
                </a:solidFill>
              </a:rPr>
            </a:br>
            <a:r>
              <a:rPr lang="fr-FR" b="1" dirty="0">
                <a:solidFill>
                  <a:schemeClr val="bg1"/>
                </a:solidFill>
              </a:rPr>
              <a:t>Les menus d’instructions</a:t>
            </a:r>
            <a:endParaRPr lang="fr-FR" dirty="0"/>
          </a:p>
        </p:txBody>
      </p:sp>
      <p:sp>
        <p:nvSpPr>
          <p:cNvPr id="5" name="Rectangle 2"/>
          <p:cNvSpPr>
            <a:spLocks noChangeArrowheads="1"/>
          </p:cNvSpPr>
          <p:nvPr/>
        </p:nvSpPr>
        <p:spPr bwMode="auto">
          <a:xfrm>
            <a:off x="7200900" y="1591056"/>
            <a:ext cx="1260389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9217" name="Image 17291773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5269" y="1613915"/>
            <a:ext cx="1943100" cy="507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374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143000" y="759279"/>
            <a:ext cx="7143750" cy="857250"/>
          </a:xfrm>
        </p:spPr>
        <p:txBody>
          <a:bodyPr>
            <a:normAutofit fontScale="90000"/>
          </a:bodyPr>
          <a:lstStyle/>
          <a:p>
            <a:pPr algn="ctr"/>
            <a:r>
              <a:rPr lang="fr-FR" b="1" dirty="0" smtClean="0">
                <a:solidFill>
                  <a:schemeClr val="bg1"/>
                </a:solidFill>
              </a:rPr>
              <a:t>à vous de jouer (7)…Analysez un algorithme</a:t>
            </a:r>
            <a:endParaRPr lang="fr-FR" b="1" u="sng" dirty="0">
              <a:solidFill>
                <a:schemeClr val="bg1"/>
              </a:solidFill>
            </a:endParaRPr>
          </a:p>
        </p:txBody>
      </p:sp>
      <p:pic>
        <p:nvPicPr>
          <p:cNvPr id="5" name="Image 4"/>
          <p:cNvPicPr>
            <a:picLocks noChangeAspect="1"/>
          </p:cNvPicPr>
          <p:nvPr/>
        </p:nvPicPr>
        <p:blipFill>
          <a:blip r:embed="rId2"/>
          <a:stretch>
            <a:fillRect/>
          </a:stretch>
        </p:blipFill>
        <p:spPr>
          <a:xfrm>
            <a:off x="1911927" y="2771494"/>
            <a:ext cx="5830944" cy="3394540"/>
          </a:xfrm>
          <a:prstGeom prst="rect">
            <a:avLst/>
          </a:prstGeom>
        </p:spPr>
      </p:pic>
      <p:sp>
        <p:nvSpPr>
          <p:cNvPr id="2" name="ZoneTexte 1"/>
          <p:cNvSpPr txBox="1"/>
          <p:nvPr/>
        </p:nvSpPr>
        <p:spPr>
          <a:xfrm>
            <a:off x="6340083" y="6341424"/>
            <a:ext cx="516488" cy="369332"/>
          </a:xfrm>
          <a:prstGeom prst="rect">
            <a:avLst/>
          </a:prstGeom>
          <a:noFill/>
        </p:spPr>
        <p:txBody>
          <a:bodyPr wrap="none" rtlCol="0">
            <a:spAutoFit/>
          </a:bodyPr>
          <a:lstStyle/>
          <a:p>
            <a:r>
              <a:rPr lang="fr-FR" dirty="0" smtClean="0">
                <a:hlinkClick r:id="rId3" action="ppaction://hlinkfile"/>
              </a:rPr>
              <a:t>sb2</a:t>
            </a:r>
            <a:endParaRPr lang="fr-FR" dirty="0"/>
          </a:p>
        </p:txBody>
      </p:sp>
    </p:spTree>
    <p:extLst>
      <p:ext uri="{BB962C8B-B14F-4D97-AF65-F5344CB8AC3E}">
        <p14:creationId xmlns:p14="http://schemas.microsoft.com/office/powerpoint/2010/main" val="1509537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143000" y="759279"/>
            <a:ext cx="7143750" cy="857250"/>
          </a:xfrm>
        </p:spPr>
        <p:txBody>
          <a:bodyPr>
            <a:normAutofit fontScale="90000"/>
          </a:bodyPr>
          <a:lstStyle/>
          <a:p>
            <a:pPr algn="ctr"/>
            <a:r>
              <a:rPr lang="fr-FR" b="1" dirty="0" smtClean="0">
                <a:solidFill>
                  <a:schemeClr val="bg1"/>
                </a:solidFill>
              </a:rPr>
              <a:t>à vous de jouer (8)…Comparer deux algorithmes</a:t>
            </a:r>
            <a:endParaRPr lang="fr-FR" b="1" u="sng" dirty="0">
              <a:solidFill>
                <a:schemeClr val="bg1"/>
              </a:solidFill>
            </a:endParaRPr>
          </a:p>
        </p:txBody>
      </p:sp>
      <p:sp>
        <p:nvSpPr>
          <p:cNvPr id="5" name="Rectangle 4"/>
          <p:cNvSpPr>
            <a:spLocks noChangeArrowheads="1"/>
          </p:cNvSpPr>
          <p:nvPr/>
        </p:nvSpPr>
        <p:spPr bwMode="auto">
          <a:xfrm>
            <a:off x="914399" y="2906485"/>
            <a:ext cx="1489165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pic>
        <p:nvPicPr>
          <p:cNvPr id="10243" name="Image 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2646137"/>
            <a:ext cx="2792186" cy="320584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pic>
        <p:nvPicPr>
          <p:cNvPr id="10247" name="Imag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0096" y="2646137"/>
            <a:ext cx="2786654" cy="3199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6020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2862668"/>
            <a:ext cx="8900696" cy="3157132"/>
          </a:xfrm>
        </p:spPr>
        <p:txBody>
          <a:bodyPr>
            <a:normAutofit fontScale="90000"/>
          </a:bodyPr>
          <a:lstStyle/>
          <a:p>
            <a:pPr algn="r"/>
            <a:r>
              <a:rPr lang="fr-FR" sz="5200" b="1" dirty="0" smtClean="0"/>
              <a:t>Algorithmique et programmation</a:t>
            </a:r>
            <a:br>
              <a:rPr lang="fr-FR" sz="5200" b="1" dirty="0" smtClean="0"/>
            </a:br>
            <a:r>
              <a:rPr lang="fr-FR" sz="5200" b="1" dirty="0" smtClean="0"/>
              <a:t>au collège</a:t>
            </a:r>
            <a:br>
              <a:rPr lang="fr-FR" sz="5200" b="1" dirty="0" smtClean="0"/>
            </a:br>
            <a:r>
              <a:rPr lang="fr-FR" sz="5200" b="1" dirty="0" smtClean="0"/>
              <a:t>Partie 2 </a:t>
            </a:r>
            <a:r>
              <a:rPr lang="fr-FR" b="1" dirty="0" smtClean="0"/>
              <a:t/>
            </a:r>
            <a:br>
              <a:rPr lang="fr-FR" b="1" dirty="0" smtClean="0"/>
            </a:br>
            <a:endParaRPr lang="fr-FR" b="1" dirty="0"/>
          </a:p>
        </p:txBody>
      </p:sp>
      <p:pic>
        <p:nvPicPr>
          <p:cNvPr id="4" name="Picture 6" descr="marian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317" y="759663"/>
            <a:ext cx="917972" cy="723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Imag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4852" y="615201"/>
            <a:ext cx="1035844" cy="868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1449219" y="1483563"/>
            <a:ext cx="6234399" cy="954107"/>
          </a:xfrm>
          <a:prstGeom prst="rect">
            <a:avLst/>
          </a:prstGeom>
        </p:spPr>
        <p:txBody>
          <a:bodyPr wrap="none">
            <a:spAutoFit/>
          </a:bodyPr>
          <a:lstStyle/>
          <a:p>
            <a:pPr algn="ctr"/>
            <a:r>
              <a:rPr lang="fr-FR" sz="2800" b="1" dirty="0" smtClean="0">
                <a:solidFill>
                  <a:schemeClr val="bg1"/>
                </a:solidFill>
              </a:rPr>
              <a:t>Réforme du collège </a:t>
            </a:r>
          </a:p>
          <a:p>
            <a:pPr algn="ctr"/>
            <a:r>
              <a:rPr lang="fr-FR" sz="2800" b="1" dirty="0" smtClean="0">
                <a:solidFill>
                  <a:schemeClr val="bg1"/>
                </a:solidFill>
              </a:rPr>
              <a:t>Formation </a:t>
            </a:r>
            <a:r>
              <a:rPr lang="fr-FR" sz="2800" b="1" dirty="0">
                <a:solidFill>
                  <a:schemeClr val="bg1"/>
                </a:solidFill>
              </a:rPr>
              <a:t>disciplinaire numérique </a:t>
            </a:r>
            <a:r>
              <a:rPr lang="fr-FR" sz="2800" b="1" dirty="0" smtClean="0">
                <a:solidFill>
                  <a:schemeClr val="bg1"/>
                </a:solidFill>
              </a:rPr>
              <a:t>2016</a:t>
            </a:r>
            <a:endParaRPr lang="fr-FR" sz="2800" b="1" dirty="0">
              <a:solidFill>
                <a:schemeClr val="bg1"/>
              </a:solidFill>
            </a:endParaRPr>
          </a:p>
        </p:txBody>
      </p:sp>
    </p:spTree>
    <p:extLst>
      <p:ext uri="{BB962C8B-B14F-4D97-AF65-F5344CB8AC3E}">
        <p14:creationId xmlns:p14="http://schemas.microsoft.com/office/powerpoint/2010/main" val="17277854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359229" y="726622"/>
            <a:ext cx="8605157" cy="857250"/>
          </a:xfrm>
        </p:spPr>
        <p:txBody>
          <a:bodyPr>
            <a:normAutofit fontScale="90000"/>
          </a:bodyPr>
          <a:lstStyle/>
          <a:p>
            <a:pPr algn="l"/>
            <a:r>
              <a:rPr lang="fr-FR" b="1" u="sng" dirty="0" smtClean="0">
                <a:solidFill>
                  <a:schemeClr val="bg1"/>
                </a:solidFill>
              </a:rPr>
              <a:t>LES OBJECTIFS DE CETTE FORMATION:</a:t>
            </a:r>
            <a:endParaRPr lang="fr-FR" b="1" u="sng" dirty="0">
              <a:solidFill>
                <a:schemeClr val="bg1"/>
              </a:solidFill>
            </a:endParaRPr>
          </a:p>
        </p:txBody>
      </p:sp>
      <p:sp>
        <p:nvSpPr>
          <p:cNvPr id="14" name="Espace réservé du contenu 13"/>
          <p:cNvSpPr>
            <a:spLocks noGrp="1"/>
          </p:cNvSpPr>
          <p:nvPr>
            <p:ph idx="1"/>
          </p:nvPr>
        </p:nvSpPr>
        <p:spPr>
          <a:xfrm>
            <a:off x="359228" y="2405005"/>
            <a:ext cx="8605157" cy="3045278"/>
          </a:xfrm>
        </p:spPr>
        <p:txBody>
          <a:bodyPr>
            <a:noAutofit/>
          </a:bodyPr>
          <a:lstStyle/>
          <a:p>
            <a:pPr marL="0" indent="0">
              <a:buNone/>
            </a:pPr>
            <a:r>
              <a:rPr lang="fr-FR" sz="3200" dirty="0">
                <a:solidFill>
                  <a:schemeClr val="accent2"/>
                </a:solidFill>
              </a:rPr>
              <a:t>Analyse de productions</a:t>
            </a:r>
          </a:p>
          <a:p>
            <a:pPr marL="0" indent="0">
              <a:buNone/>
            </a:pPr>
            <a:endParaRPr lang="fr-FR" sz="3200" dirty="0">
              <a:solidFill>
                <a:schemeClr val="accent2"/>
              </a:solidFill>
            </a:endParaRPr>
          </a:p>
          <a:p>
            <a:pPr marL="0" indent="0">
              <a:buNone/>
            </a:pPr>
            <a:r>
              <a:rPr lang="fr-FR" sz="3200" dirty="0">
                <a:solidFill>
                  <a:schemeClr val="accent2"/>
                </a:solidFill>
              </a:rPr>
              <a:t>Quelques outils supplémentaires sur </a:t>
            </a:r>
            <a:r>
              <a:rPr lang="fr-FR" sz="3200" dirty="0" smtClean="0">
                <a:solidFill>
                  <a:schemeClr val="accent2"/>
                </a:solidFill>
              </a:rPr>
              <a:t>SCRATCH ( prise en main)</a:t>
            </a:r>
            <a:endParaRPr lang="fr-FR" sz="3200" dirty="0">
              <a:solidFill>
                <a:schemeClr val="accent2"/>
              </a:solidFill>
            </a:endParaRPr>
          </a:p>
          <a:p>
            <a:pPr marL="0" indent="0">
              <a:buNone/>
            </a:pPr>
            <a:endParaRPr lang="fr-FR" sz="1400" dirty="0">
              <a:solidFill>
                <a:schemeClr val="accent2"/>
              </a:solidFill>
            </a:endParaRPr>
          </a:p>
          <a:p>
            <a:pPr marL="0" indent="0">
              <a:buNone/>
            </a:pPr>
            <a:r>
              <a:rPr lang="fr-FR" sz="3200" dirty="0">
                <a:solidFill>
                  <a:schemeClr val="accent2"/>
                </a:solidFill>
              </a:rPr>
              <a:t>Approche pédagogique de cette partie du </a:t>
            </a:r>
            <a:r>
              <a:rPr lang="fr-FR" sz="3200" dirty="0" smtClean="0">
                <a:solidFill>
                  <a:schemeClr val="accent2"/>
                </a:solidFill>
              </a:rPr>
              <a:t>programme</a:t>
            </a:r>
          </a:p>
          <a:p>
            <a:pPr marL="0" indent="0">
              <a:buNone/>
            </a:pPr>
            <a:endParaRPr lang="fr-FR" sz="1600" dirty="0" smtClean="0">
              <a:solidFill>
                <a:schemeClr val="accent2"/>
              </a:solidFill>
            </a:endParaRPr>
          </a:p>
          <a:p>
            <a:pPr marL="0" indent="0">
              <a:buNone/>
            </a:pPr>
            <a:r>
              <a:rPr lang="fr-FR" sz="3200" dirty="0" smtClean="0">
                <a:solidFill>
                  <a:schemeClr val="accent2"/>
                </a:solidFill>
              </a:rPr>
              <a:t>Scratch </a:t>
            </a:r>
            <a:r>
              <a:rPr lang="fr-FR" sz="3200" dirty="0">
                <a:solidFill>
                  <a:schemeClr val="accent2"/>
                </a:solidFill>
              </a:rPr>
              <a:t>pour se protéger des intrusions</a:t>
            </a:r>
            <a:r>
              <a:rPr lang="is-IS" sz="3200" dirty="0">
                <a:solidFill>
                  <a:schemeClr val="accent2"/>
                </a:solidFill>
              </a:rPr>
              <a:t>….</a:t>
            </a:r>
            <a:endParaRPr lang="fr-FR" sz="3200" dirty="0">
              <a:solidFill>
                <a:schemeClr val="accent2"/>
              </a:solidFill>
            </a:endParaRPr>
          </a:p>
        </p:txBody>
      </p:sp>
      <p:pic>
        <p:nvPicPr>
          <p:cNvPr id="4" name="Image 3"/>
          <p:cNvPicPr>
            <a:picLocks noChangeAspect="1"/>
          </p:cNvPicPr>
          <p:nvPr/>
        </p:nvPicPr>
        <p:blipFill>
          <a:blip r:embed="rId2"/>
          <a:stretch>
            <a:fillRect/>
          </a:stretch>
        </p:blipFill>
        <p:spPr>
          <a:xfrm>
            <a:off x="5170108" y="2405005"/>
            <a:ext cx="908506" cy="1238872"/>
          </a:xfrm>
          <a:prstGeom prst="rect">
            <a:avLst/>
          </a:prstGeom>
        </p:spPr>
      </p:pic>
    </p:spTree>
    <p:extLst>
      <p:ext uri="{BB962C8B-B14F-4D97-AF65-F5344CB8AC3E}">
        <p14:creationId xmlns:p14="http://schemas.microsoft.com/office/powerpoint/2010/main" val="16330358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 calcmode="lin" valueType="num">
                                      <p:cBhvr additive="base">
                                        <p:cTn id="1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 calcmode="lin" valueType="num">
                                      <p:cBhvr additive="base">
                                        <p:cTn id="19"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 calcmode="lin" valueType="num">
                                      <p:cBhvr additive="base">
                                        <p:cTn id="25"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714804" y="727425"/>
            <a:ext cx="7722858" cy="486054"/>
          </a:xfrm>
        </p:spPr>
        <p:txBody>
          <a:bodyPr>
            <a:noAutofit/>
          </a:bodyPr>
          <a:lstStyle/>
          <a:p>
            <a:pPr algn="ctr"/>
            <a:r>
              <a:rPr lang="fr-FR" sz="6600" b="1" u="sng" dirty="0">
                <a:solidFill>
                  <a:schemeClr val="bg1"/>
                </a:solidFill>
              </a:rPr>
              <a:t>Vos Productions</a:t>
            </a:r>
          </a:p>
        </p:txBody>
      </p:sp>
      <p:sp>
        <p:nvSpPr>
          <p:cNvPr id="3" name="Espace réservé du contenu 2"/>
          <p:cNvSpPr>
            <a:spLocks noGrp="1"/>
          </p:cNvSpPr>
          <p:nvPr>
            <p:ph idx="1"/>
          </p:nvPr>
        </p:nvSpPr>
        <p:spPr>
          <a:xfrm>
            <a:off x="714804" y="2664316"/>
            <a:ext cx="7408333" cy="3450696"/>
          </a:xfrm>
        </p:spPr>
        <p:txBody>
          <a:bodyPr>
            <a:normAutofit fontScale="92500"/>
          </a:bodyPr>
          <a:lstStyle/>
          <a:p>
            <a:pPr marL="0" indent="0" algn="ctr">
              <a:buNone/>
            </a:pPr>
            <a:r>
              <a:rPr lang="fr-FR" sz="3500" b="1" dirty="0">
                <a:solidFill>
                  <a:schemeClr val="accent2"/>
                </a:solidFill>
              </a:rPr>
              <a:t>Le script de votre choix:</a:t>
            </a:r>
          </a:p>
          <a:p>
            <a:pPr marL="0" indent="0" algn="ctr">
              <a:buNone/>
            </a:pPr>
            <a:endParaRPr lang="fr-FR" sz="2700" dirty="0">
              <a:solidFill>
                <a:schemeClr val="accent2"/>
              </a:solidFill>
            </a:endParaRPr>
          </a:p>
          <a:p>
            <a:pPr marL="342900" indent="-342900">
              <a:buFont typeface="Arial" charset="0"/>
              <a:buChar char="•"/>
            </a:pPr>
            <a:r>
              <a:rPr lang="fr-FR" sz="2700" dirty="0">
                <a:solidFill>
                  <a:schemeClr val="accent2"/>
                </a:solidFill>
              </a:rPr>
              <a:t>instructions conditionnelles et boucles </a:t>
            </a:r>
          </a:p>
          <a:p>
            <a:pPr marL="342900" indent="-342900">
              <a:buFont typeface="Arial" charset="0"/>
              <a:buChar char="•"/>
            </a:pPr>
            <a:r>
              <a:rPr lang="fr-FR" sz="2700" dirty="0">
                <a:solidFill>
                  <a:schemeClr val="accent2"/>
                </a:solidFill>
              </a:rPr>
              <a:t>utilisation d’une variable </a:t>
            </a:r>
          </a:p>
          <a:p>
            <a:pPr marL="342900" indent="-342900">
              <a:buFont typeface="Arial" charset="0"/>
              <a:buChar char="•"/>
            </a:pPr>
            <a:r>
              <a:rPr lang="fr-FR" sz="2700" dirty="0">
                <a:solidFill>
                  <a:schemeClr val="accent2"/>
                </a:solidFill>
              </a:rPr>
              <a:t>gestion d’événements déclenchés par la souris </a:t>
            </a:r>
          </a:p>
          <a:p>
            <a:pPr marL="342900" indent="-342900">
              <a:buFont typeface="Arial" charset="0"/>
              <a:buChar char="•"/>
            </a:pPr>
            <a:r>
              <a:rPr lang="fr-FR" sz="2700" dirty="0">
                <a:solidFill>
                  <a:schemeClr val="accent2"/>
                </a:solidFill>
              </a:rPr>
              <a:t>déclenchement de plusieurs actions en parallèle </a:t>
            </a:r>
          </a:p>
          <a:p>
            <a:pPr marL="342900" indent="-342900">
              <a:buFont typeface="Arial" charset="0"/>
              <a:buChar char="•"/>
            </a:pPr>
            <a:r>
              <a:rPr lang="fr-FR" sz="2700" dirty="0">
                <a:solidFill>
                  <a:schemeClr val="accent2"/>
                </a:solidFill>
              </a:rPr>
              <a:t>échange de messages entre objets</a:t>
            </a:r>
          </a:p>
          <a:p>
            <a:endParaRPr lang="fr-FR" dirty="0">
              <a:solidFill>
                <a:schemeClr val="accent2"/>
              </a:solidFill>
            </a:endParaRPr>
          </a:p>
        </p:txBody>
      </p:sp>
      <p:pic>
        <p:nvPicPr>
          <p:cNvPr id="4" name="Espace réservé du contenu 3"/>
          <p:cNvPicPr>
            <a:picLocks noChangeAspect="1"/>
          </p:cNvPicPr>
          <p:nvPr/>
        </p:nvPicPr>
        <p:blipFill>
          <a:blip r:embed="rId2"/>
          <a:stretch>
            <a:fillRect/>
          </a:stretch>
        </p:blipFill>
        <p:spPr>
          <a:xfrm>
            <a:off x="6608447" y="2664316"/>
            <a:ext cx="2086697" cy="1877491"/>
          </a:xfrm>
          <a:prstGeom prst="rect">
            <a:avLst/>
          </a:prstGeom>
        </p:spPr>
      </p:pic>
    </p:spTree>
    <p:extLst>
      <p:ext uri="{BB962C8B-B14F-4D97-AF65-F5344CB8AC3E}">
        <p14:creationId xmlns:p14="http://schemas.microsoft.com/office/powerpoint/2010/main" val="777406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5616505" y="3902530"/>
            <a:ext cx="3070295" cy="2762476"/>
          </a:xfrm>
          <a:prstGeom prst="rect">
            <a:avLst/>
          </a:prstGeom>
        </p:spPr>
      </p:pic>
      <p:sp>
        <p:nvSpPr>
          <p:cNvPr id="3" name="Titre 2"/>
          <p:cNvSpPr>
            <a:spLocks noGrp="1"/>
          </p:cNvSpPr>
          <p:nvPr>
            <p:ph type="title"/>
          </p:nvPr>
        </p:nvSpPr>
        <p:spPr/>
        <p:txBody>
          <a:bodyPr>
            <a:normAutofit/>
          </a:bodyPr>
          <a:lstStyle/>
          <a:p>
            <a:r>
              <a:rPr lang="fr-FR" sz="6000" b="1" dirty="0" smtClean="0"/>
              <a:t>Prise en main ( suite)</a:t>
            </a:r>
            <a:endParaRPr lang="fr-FR" sz="6000" b="1" dirty="0"/>
          </a:p>
        </p:txBody>
      </p:sp>
      <p:pic>
        <p:nvPicPr>
          <p:cNvPr id="5" name="Image 4"/>
          <p:cNvPicPr>
            <a:picLocks noChangeAspect="1"/>
          </p:cNvPicPr>
          <p:nvPr/>
        </p:nvPicPr>
        <p:blipFill>
          <a:blip r:embed="rId3"/>
          <a:stretch>
            <a:fillRect/>
          </a:stretch>
        </p:blipFill>
        <p:spPr>
          <a:xfrm>
            <a:off x="457200" y="2003940"/>
            <a:ext cx="3418114" cy="4661065"/>
          </a:xfrm>
          <a:prstGeom prst="rect">
            <a:avLst/>
          </a:prstGeom>
        </p:spPr>
      </p:pic>
    </p:spTree>
    <p:extLst>
      <p:ext uri="{BB962C8B-B14F-4D97-AF65-F5344CB8AC3E}">
        <p14:creationId xmlns:p14="http://schemas.microsoft.com/office/powerpoint/2010/main" val="11148993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377794" y="431800"/>
            <a:ext cx="8280400" cy="965200"/>
          </a:xfrm>
        </p:spPr>
        <p:txBody>
          <a:bodyPr>
            <a:noAutofit/>
          </a:bodyPr>
          <a:lstStyle/>
          <a:p>
            <a:pPr algn="ctr"/>
            <a:r>
              <a:rPr lang="fr-FR" sz="4800" b="1" u="sng" dirty="0" smtClean="0">
                <a:solidFill>
                  <a:schemeClr val="bg1"/>
                </a:solidFill>
              </a:rPr>
              <a:t/>
            </a:r>
            <a:br>
              <a:rPr lang="fr-FR" sz="4800" b="1" u="sng" dirty="0" smtClean="0">
                <a:solidFill>
                  <a:schemeClr val="bg1"/>
                </a:solidFill>
              </a:rPr>
            </a:br>
            <a:r>
              <a:rPr lang="fr-FR" sz="4800" b="1" dirty="0" smtClean="0">
                <a:solidFill>
                  <a:schemeClr val="bg1"/>
                </a:solidFill>
              </a:rPr>
              <a:t>simulez le lancer d’un dé sur scratch</a:t>
            </a:r>
            <a:endParaRPr lang="fr-FR" sz="4800" b="1" u="sng" dirty="0">
              <a:solidFill>
                <a:schemeClr val="bg1"/>
              </a:solidFill>
            </a:endParaRPr>
          </a:p>
        </p:txBody>
      </p:sp>
      <p:pic>
        <p:nvPicPr>
          <p:cNvPr id="4" name="Espace réservé du contenu 3">
            <a:hlinkClick r:id="rId2" action="ppaction://hlinkfile"/>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20210" y="3276961"/>
            <a:ext cx="4223790" cy="3581039"/>
          </a:xfrm>
        </p:spPr>
      </p:pic>
      <p:sp>
        <p:nvSpPr>
          <p:cNvPr id="2" name="ZoneTexte 1"/>
          <p:cNvSpPr txBox="1"/>
          <p:nvPr/>
        </p:nvSpPr>
        <p:spPr>
          <a:xfrm>
            <a:off x="377794" y="3360947"/>
            <a:ext cx="5655673" cy="1200329"/>
          </a:xfrm>
          <a:prstGeom prst="rect">
            <a:avLst/>
          </a:prstGeom>
          <a:noFill/>
        </p:spPr>
        <p:txBody>
          <a:bodyPr wrap="square" rtlCol="0">
            <a:spAutoFit/>
          </a:bodyPr>
          <a:lstStyle/>
          <a:p>
            <a:r>
              <a:rPr lang="fr-FR" sz="2400" dirty="0" smtClean="0">
                <a:solidFill>
                  <a:schemeClr val="accent2"/>
                </a:solidFill>
              </a:rPr>
              <a:t>Vous trouverez dans le dossier partagé lors de la </a:t>
            </a:r>
            <a:r>
              <a:rPr lang="fr-FR" sz="2400" smtClean="0">
                <a:solidFill>
                  <a:schemeClr val="accent2"/>
                </a:solidFill>
              </a:rPr>
              <a:t>première formation, les </a:t>
            </a:r>
            <a:r>
              <a:rPr lang="fr-FR" sz="2400" dirty="0" smtClean="0">
                <a:solidFill>
                  <a:schemeClr val="accent2"/>
                </a:solidFill>
              </a:rPr>
              <a:t>images des 6 faces d’un dé </a:t>
            </a:r>
            <a:endParaRPr lang="fr-FR" sz="2400" dirty="0">
              <a:solidFill>
                <a:schemeClr val="accent2"/>
              </a:solidFill>
            </a:endParaRPr>
          </a:p>
        </p:txBody>
      </p:sp>
    </p:spTree>
    <p:extLst>
      <p:ext uri="{BB962C8B-B14F-4D97-AF65-F5344CB8AC3E}">
        <p14:creationId xmlns:p14="http://schemas.microsoft.com/office/powerpoint/2010/main" val="171158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377794" y="431800"/>
            <a:ext cx="8280400" cy="965200"/>
          </a:xfrm>
        </p:spPr>
        <p:txBody>
          <a:bodyPr>
            <a:noAutofit/>
          </a:bodyPr>
          <a:lstStyle/>
          <a:p>
            <a:pPr algn="ctr"/>
            <a:r>
              <a:rPr lang="fr-FR" sz="4800" b="1" u="sng" dirty="0" smtClean="0">
                <a:solidFill>
                  <a:schemeClr val="bg1"/>
                </a:solidFill>
              </a:rPr>
              <a:t/>
            </a:r>
            <a:br>
              <a:rPr lang="fr-FR" sz="4800" b="1" u="sng" dirty="0" smtClean="0">
                <a:solidFill>
                  <a:schemeClr val="bg1"/>
                </a:solidFill>
              </a:rPr>
            </a:br>
            <a:r>
              <a:rPr lang="fr-FR" sz="4800" b="1" dirty="0" smtClean="0">
                <a:solidFill>
                  <a:schemeClr val="bg1"/>
                </a:solidFill>
              </a:rPr>
              <a:t>simulez le lancer d’un dé sur scratch</a:t>
            </a:r>
            <a:endParaRPr lang="fr-FR" sz="4800" b="1" u="sng" dirty="0">
              <a:solidFill>
                <a:schemeClr val="bg1"/>
              </a:solidFill>
            </a:endParaRPr>
          </a:p>
        </p:txBody>
      </p:sp>
      <p:pic>
        <p:nvPicPr>
          <p:cNvPr id="4" name="Espace réservé du contenu 3">
            <a:hlinkClick r:id="rId2" action="ppaction://hlinkfile"/>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11800" y="3786929"/>
            <a:ext cx="3622289" cy="3071071"/>
          </a:xfrm>
        </p:spPr>
      </p:pic>
      <p:pic>
        <p:nvPicPr>
          <p:cNvPr id="5" name="Espace réservé du contenu 2"/>
          <p:cNvPicPr>
            <a:picLocks noChangeAspect="1"/>
          </p:cNvPicPr>
          <p:nvPr/>
        </p:nvPicPr>
        <p:blipFill>
          <a:blip r:embed="rId4"/>
          <a:stretch>
            <a:fillRect/>
          </a:stretch>
        </p:blipFill>
        <p:spPr>
          <a:xfrm>
            <a:off x="576265" y="1967550"/>
            <a:ext cx="7332102" cy="4504294"/>
          </a:xfrm>
          <a:prstGeom prst="rect">
            <a:avLst/>
          </a:prstGeom>
        </p:spPr>
      </p:pic>
    </p:spTree>
    <p:extLst>
      <p:ext uri="{BB962C8B-B14F-4D97-AF65-F5344CB8AC3E}">
        <p14:creationId xmlns:p14="http://schemas.microsoft.com/office/powerpoint/2010/main" val="944143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7514" y="541530"/>
            <a:ext cx="8802978" cy="756084"/>
          </a:xfrm>
        </p:spPr>
        <p:txBody>
          <a:bodyPr>
            <a:noAutofit/>
          </a:bodyPr>
          <a:lstStyle/>
          <a:p>
            <a:pPr algn="ctr"/>
            <a:r>
              <a:rPr lang="fr-FR" sz="5400" b="1">
                <a:solidFill>
                  <a:schemeClr val="bg1"/>
                </a:solidFill>
              </a:rPr>
              <a:t>L</a:t>
            </a:r>
            <a:r>
              <a:rPr lang="fr-FR" sz="5400" b="1" smtClean="0">
                <a:solidFill>
                  <a:schemeClr val="bg1"/>
                </a:solidFill>
              </a:rPr>
              <a:t>e </a:t>
            </a:r>
            <a:r>
              <a:rPr lang="fr-FR" sz="5400" b="1" dirty="0">
                <a:solidFill>
                  <a:schemeClr val="bg1"/>
                </a:solidFill>
              </a:rPr>
              <a:t>jeu du chat et de la souris</a:t>
            </a:r>
          </a:p>
        </p:txBody>
      </p:sp>
      <p:sp>
        <p:nvSpPr>
          <p:cNvPr id="3" name="Espace réservé du contenu 2"/>
          <p:cNvSpPr>
            <a:spLocks noGrp="1"/>
          </p:cNvSpPr>
          <p:nvPr>
            <p:ph sz="half" idx="4294967295"/>
          </p:nvPr>
        </p:nvSpPr>
        <p:spPr>
          <a:xfrm>
            <a:off x="197514" y="2743200"/>
            <a:ext cx="8946486" cy="3632200"/>
          </a:xfrm>
          <a:prstGeom prst="rect">
            <a:avLst/>
          </a:prstGeom>
        </p:spPr>
        <p:txBody>
          <a:bodyPr>
            <a:normAutofit/>
          </a:bodyPr>
          <a:lstStyle/>
          <a:p>
            <a:pPr marL="0" indent="0">
              <a:buNone/>
            </a:pPr>
            <a:r>
              <a:rPr lang="fr-FR" b="1" dirty="0">
                <a:solidFill>
                  <a:srgbClr val="0070C0"/>
                </a:solidFill>
              </a:rPr>
              <a:t>Réaliser jeu simple comprenant deux </a:t>
            </a:r>
            <a:r>
              <a:rPr lang="fr-FR" b="1" dirty="0" smtClean="0">
                <a:solidFill>
                  <a:srgbClr val="0070C0"/>
                </a:solidFill>
              </a:rPr>
              <a:t>lutins ( un chat et une souris) </a:t>
            </a:r>
          </a:p>
          <a:p>
            <a:pPr marL="0" indent="0">
              <a:buNone/>
            </a:pPr>
            <a:r>
              <a:rPr lang="fr-FR" b="1" dirty="0" smtClean="0">
                <a:solidFill>
                  <a:srgbClr val="0070C0"/>
                </a:solidFill>
              </a:rPr>
              <a:t>	des </a:t>
            </a:r>
            <a:r>
              <a:rPr lang="fr-FR" b="1" dirty="0">
                <a:solidFill>
                  <a:srgbClr val="0070C0"/>
                </a:solidFill>
              </a:rPr>
              <a:t>points marqués </a:t>
            </a:r>
            <a:r>
              <a:rPr lang="fr-FR" b="1" dirty="0" smtClean="0">
                <a:solidFill>
                  <a:srgbClr val="0070C0"/>
                </a:solidFill>
              </a:rPr>
              <a:t>quand le chat touche la souris</a:t>
            </a:r>
            <a:endParaRPr lang="fr-FR" b="1" dirty="0">
              <a:solidFill>
                <a:srgbClr val="0070C0"/>
              </a:solidFill>
            </a:endParaRPr>
          </a:p>
          <a:p>
            <a:pPr marL="0" indent="0">
              <a:buNone/>
            </a:pPr>
            <a:r>
              <a:rPr lang="fr-FR" b="1" dirty="0" smtClean="0">
                <a:solidFill>
                  <a:srgbClr val="0070C0"/>
                </a:solidFill>
              </a:rPr>
              <a:t> 	un </a:t>
            </a:r>
            <a:r>
              <a:rPr lang="fr-FR" b="1" dirty="0">
                <a:solidFill>
                  <a:srgbClr val="0070C0"/>
                </a:solidFill>
              </a:rPr>
              <a:t>test d’arrêt.</a:t>
            </a:r>
          </a:p>
          <a:p>
            <a:pPr marL="0" indent="0">
              <a:buNone/>
            </a:pPr>
            <a:endParaRPr lang="fr-FR" sz="1800" dirty="0" smtClean="0"/>
          </a:p>
          <a:p>
            <a:pPr marL="0" indent="0">
              <a:buNone/>
            </a:pPr>
            <a:endParaRPr lang="fr-FR" sz="1800" dirty="0"/>
          </a:p>
          <a:p>
            <a:pPr marL="0" indent="0">
              <a:buNone/>
            </a:pPr>
            <a:r>
              <a:rPr lang="fr-FR" sz="2000" i="1" dirty="0">
                <a:solidFill>
                  <a:srgbClr val="FFC000"/>
                </a:solidFill>
              </a:rPr>
              <a:t>Utilisation de variables pour compteur de points</a:t>
            </a:r>
            <a:br>
              <a:rPr lang="fr-FR" sz="2000" i="1" dirty="0">
                <a:solidFill>
                  <a:srgbClr val="FFC000"/>
                </a:solidFill>
              </a:rPr>
            </a:br>
            <a:r>
              <a:rPr lang="fr-FR" sz="2000" i="1" dirty="0">
                <a:solidFill>
                  <a:srgbClr val="FFC000"/>
                </a:solidFill>
              </a:rPr>
              <a:t>Utilisation de capteurs</a:t>
            </a:r>
            <a:br>
              <a:rPr lang="fr-FR" sz="2000" i="1" dirty="0">
                <a:solidFill>
                  <a:srgbClr val="FFC000"/>
                </a:solidFill>
              </a:rPr>
            </a:br>
            <a:r>
              <a:rPr lang="fr-FR" sz="2000" i="1" dirty="0">
                <a:solidFill>
                  <a:srgbClr val="FFC000"/>
                </a:solidFill>
              </a:rPr>
              <a:t>utilisation d’opérateurs</a:t>
            </a:r>
            <a:br>
              <a:rPr lang="fr-FR" sz="2000" i="1" dirty="0">
                <a:solidFill>
                  <a:srgbClr val="FFC000"/>
                </a:solidFill>
              </a:rPr>
            </a:br>
            <a:r>
              <a:rPr lang="fr-FR" sz="2000" i="1" dirty="0">
                <a:solidFill>
                  <a:srgbClr val="FFC000"/>
                </a:solidFill>
              </a:rPr>
              <a:t>boucles conditionnelles</a:t>
            </a:r>
          </a:p>
          <a:p>
            <a:pPr marL="0" indent="0">
              <a:buNone/>
            </a:pPr>
            <a:endParaRPr lang="fr-FR" dirty="0"/>
          </a:p>
        </p:txBody>
      </p:sp>
      <p:pic>
        <p:nvPicPr>
          <p:cNvPr id="5" name="Espace réservé du contenu 4">
            <a:hlinkClick r:id="rId2" action="ppaction://hlinkfile"/>
          </p:cNvPr>
          <p:cNvPicPr>
            <a:picLocks noGrp="1" noChangeAspect="1"/>
          </p:cNvPicPr>
          <p:nvPr>
            <p:ph sz="half" idx="4294967295"/>
          </p:nvPr>
        </p:nvPicPr>
        <p:blipFill rotWithShape="1">
          <a:blip r:embed="rId3" cstate="print">
            <a:extLst>
              <a:ext uri="{28A0092B-C50C-407E-A947-70E740481C1C}">
                <a14:useLocalDpi xmlns:a14="http://schemas.microsoft.com/office/drawing/2010/main" val="0"/>
              </a:ext>
            </a:extLst>
          </a:blip>
          <a:srcRect l="13626" t="3136" r="13629"/>
          <a:stretch/>
        </p:blipFill>
        <p:spPr>
          <a:xfrm>
            <a:off x="5525598" y="3941676"/>
            <a:ext cx="3618402" cy="2916324"/>
          </a:xfrm>
          <a:prstGeom prst="rect">
            <a:avLst/>
          </a:prstGeom>
        </p:spPr>
      </p:pic>
    </p:spTree>
    <p:extLst>
      <p:ext uri="{BB962C8B-B14F-4D97-AF65-F5344CB8AC3E}">
        <p14:creationId xmlns:p14="http://schemas.microsoft.com/office/powerpoint/2010/main" val="922426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7514" y="541530"/>
            <a:ext cx="8802978" cy="756084"/>
          </a:xfrm>
        </p:spPr>
        <p:txBody>
          <a:bodyPr>
            <a:noAutofit/>
          </a:bodyPr>
          <a:lstStyle/>
          <a:p>
            <a:pPr algn="ctr"/>
            <a:r>
              <a:rPr lang="fr-FR" sz="5400" b="1">
                <a:solidFill>
                  <a:schemeClr val="bg1"/>
                </a:solidFill>
              </a:rPr>
              <a:t>L</a:t>
            </a:r>
            <a:r>
              <a:rPr lang="fr-FR" sz="5400" b="1" smtClean="0">
                <a:solidFill>
                  <a:schemeClr val="bg1"/>
                </a:solidFill>
              </a:rPr>
              <a:t>e </a:t>
            </a:r>
            <a:r>
              <a:rPr lang="fr-FR" sz="5400" b="1" dirty="0">
                <a:solidFill>
                  <a:schemeClr val="bg1"/>
                </a:solidFill>
              </a:rPr>
              <a:t>jeu du chat et de la souris</a:t>
            </a:r>
          </a:p>
        </p:txBody>
      </p:sp>
      <p:pic>
        <p:nvPicPr>
          <p:cNvPr id="5" name="Espace réservé du contenu 4">
            <a:hlinkClick r:id="rId2" action="ppaction://hlinkfile"/>
          </p:cNvPr>
          <p:cNvPicPr>
            <a:picLocks noGrp="1" noChangeAspect="1"/>
          </p:cNvPicPr>
          <p:nvPr>
            <p:ph sz="half" idx="4294967295"/>
          </p:nvPr>
        </p:nvPicPr>
        <p:blipFill rotWithShape="1">
          <a:blip r:embed="rId3" cstate="print">
            <a:extLst>
              <a:ext uri="{28A0092B-C50C-407E-A947-70E740481C1C}">
                <a14:useLocalDpi xmlns:a14="http://schemas.microsoft.com/office/drawing/2010/main" val="0"/>
              </a:ext>
            </a:extLst>
          </a:blip>
          <a:srcRect l="13626" t="3136" r="13629"/>
          <a:stretch/>
        </p:blipFill>
        <p:spPr>
          <a:xfrm>
            <a:off x="3358430" y="4692907"/>
            <a:ext cx="2481145" cy="1999729"/>
          </a:xfrm>
          <a:prstGeom prst="rect">
            <a:avLst/>
          </a:prstGeom>
        </p:spPr>
      </p:pic>
      <p:pic>
        <p:nvPicPr>
          <p:cNvPr id="6" name="Espace réservé du contenu 5"/>
          <p:cNvPicPr>
            <a:picLocks noGrp="1" noChangeAspect="1"/>
          </p:cNvPicPr>
          <p:nvPr>
            <p:ph sz="half" idx="4294967295"/>
          </p:nvPr>
        </p:nvPicPr>
        <p:blipFill>
          <a:blip r:embed="rId4"/>
          <a:stretch>
            <a:fillRect/>
          </a:stretch>
        </p:blipFill>
        <p:spPr>
          <a:xfrm>
            <a:off x="197514" y="2527815"/>
            <a:ext cx="4986455" cy="2549571"/>
          </a:xfrm>
          <a:prstGeom prst="rect">
            <a:avLst/>
          </a:prstGeom>
        </p:spPr>
      </p:pic>
      <p:pic>
        <p:nvPicPr>
          <p:cNvPr id="7" name="Image 6"/>
          <p:cNvPicPr>
            <a:picLocks noChangeAspect="1"/>
          </p:cNvPicPr>
          <p:nvPr/>
        </p:nvPicPr>
        <p:blipFill>
          <a:blip r:embed="rId5"/>
          <a:stretch>
            <a:fillRect/>
          </a:stretch>
        </p:blipFill>
        <p:spPr>
          <a:xfrm>
            <a:off x="6096000" y="2527815"/>
            <a:ext cx="3048000" cy="4330185"/>
          </a:xfrm>
          <a:prstGeom prst="rect">
            <a:avLst/>
          </a:prstGeom>
        </p:spPr>
      </p:pic>
    </p:spTree>
    <p:extLst>
      <p:ext uri="{BB962C8B-B14F-4D97-AF65-F5344CB8AC3E}">
        <p14:creationId xmlns:p14="http://schemas.microsoft.com/office/powerpoint/2010/main" val="546096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261257" y="220436"/>
            <a:ext cx="8882743" cy="986712"/>
          </a:xfrm>
        </p:spPr>
        <p:txBody>
          <a:bodyPr>
            <a:normAutofit fontScale="90000"/>
          </a:bodyPr>
          <a:lstStyle/>
          <a:p>
            <a:r>
              <a:rPr lang="fr-FR" b="1" dirty="0" smtClean="0">
                <a:solidFill>
                  <a:schemeClr val="bg1"/>
                </a:solidFill>
              </a:rPr>
              <a:t/>
            </a:r>
            <a:br>
              <a:rPr lang="fr-FR" b="1" dirty="0" smtClean="0">
                <a:solidFill>
                  <a:schemeClr val="bg1"/>
                </a:solidFill>
              </a:rPr>
            </a:br>
            <a:r>
              <a:rPr lang="fr-FR" b="1" dirty="0" smtClean="0">
                <a:solidFill>
                  <a:schemeClr val="bg1"/>
                </a:solidFill>
              </a:rPr>
              <a:t>Tracer un </a:t>
            </a:r>
            <a:r>
              <a:rPr lang="fr-FR" b="1" dirty="0">
                <a:solidFill>
                  <a:schemeClr val="bg1"/>
                </a:solidFill>
              </a:rPr>
              <a:t>polygone régulier à n côtés…</a:t>
            </a:r>
            <a:endParaRPr lang="fr-FR" b="1" u="sng" dirty="0">
              <a:solidFill>
                <a:schemeClr val="bg1"/>
              </a:solidFill>
            </a:endParaRPr>
          </a:p>
        </p:txBody>
      </p:sp>
      <p:pic>
        <p:nvPicPr>
          <p:cNvPr id="5" name="Espace réservé du contenu 3"/>
          <p:cNvPicPr>
            <a:picLocks noChangeAspect="1"/>
          </p:cNvPicPr>
          <p:nvPr/>
        </p:nvPicPr>
        <p:blipFill>
          <a:blip r:embed="rId2"/>
          <a:stretch>
            <a:fillRect/>
          </a:stretch>
        </p:blipFill>
        <p:spPr>
          <a:xfrm>
            <a:off x="5046651" y="2779589"/>
            <a:ext cx="3954917" cy="3226165"/>
          </a:xfrm>
          <a:prstGeom prst="rect">
            <a:avLst/>
          </a:prstGeom>
        </p:spPr>
      </p:pic>
      <p:sp>
        <p:nvSpPr>
          <p:cNvPr id="2" name="ZoneTexte 1"/>
          <p:cNvSpPr txBox="1"/>
          <p:nvPr/>
        </p:nvSpPr>
        <p:spPr>
          <a:xfrm>
            <a:off x="6049323" y="6005754"/>
            <a:ext cx="1949573" cy="369332"/>
          </a:xfrm>
          <a:prstGeom prst="rect">
            <a:avLst/>
          </a:prstGeom>
          <a:noFill/>
        </p:spPr>
        <p:txBody>
          <a:bodyPr wrap="none" rtlCol="0">
            <a:spAutoFit/>
          </a:bodyPr>
          <a:lstStyle/>
          <a:p>
            <a:r>
              <a:rPr lang="fr-FR" dirty="0">
                <a:hlinkClick r:id="rId3"/>
              </a:rPr>
              <a:t>Polygone </a:t>
            </a:r>
            <a:r>
              <a:rPr lang="fr-FR" dirty="0" err="1">
                <a:hlinkClick r:id="rId3"/>
              </a:rPr>
              <a:t>régulier</a:t>
            </a:r>
            <a:r>
              <a:rPr lang="fr-FR" dirty="0">
                <a:hlinkClick r:id="rId3"/>
              </a:rPr>
              <a:t> </a:t>
            </a:r>
            <a:endParaRPr lang="fr-FR" dirty="0"/>
          </a:p>
        </p:txBody>
      </p:sp>
      <p:sp>
        <p:nvSpPr>
          <p:cNvPr id="3" name="ZoneTexte 2"/>
          <p:cNvSpPr txBox="1"/>
          <p:nvPr/>
        </p:nvSpPr>
        <p:spPr>
          <a:xfrm>
            <a:off x="261257" y="2779589"/>
            <a:ext cx="4785394" cy="3139321"/>
          </a:xfrm>
          <a:prstGeom prst="rect">
            <a:avLst/>
          </a:prstGeom>
          <a:noFill/>
        </p:spPr>
        <p:txBody>
          <a:bodyPr wrap="square" rtlCol="0">
            <a:spAutoFit/>
          </a:bodyPr>
          <a:lstStyle/>
          <a:p>
            <a:r>
              <a:rPr lang="fr-FR" sz="2400" b="1" dirty="0">
                <a:solidFill>
                  <a:schemeClr val="accent2"/>
                </a:solidFill>
              </a:rPr>
              <a:t>Ecrire un programme qui demande le nombre de côtés d’un polygone régulier puis qui trace ce polygone.</a:t>
            </a:r>
          </a:p>
          <a:p>
            <a:endParaRPr lang="fr-FR" dirty="0"/>
          </a:p>
          <a:p>
            <a:endParaRPr lang="fr-FR" dirty="0"/>
          </a:p>
          <a:p>
            <a:r>
              <a:rPr lang="fr-FR" i="1" dirty="0">
                <a:solidFill>
                  <a:srgbClr val="FFFF00"/>
                </a:solidFill>
              </a:rPr>
              <a:t>Utilisation d’une variable</a:t>
            </a:r>
            <a:br>
              <a:rPr lang="fr-FR" i="1" dirty="0">
                <a:solidFill>
                  <a:srgbClr val="FFFF00"/>
                </a:solidFill>
              </a:rPr>
            </a:br>
            <a:r>
              <a:rPr lang="fr-FR" i="1" dirty="0">
                <a:solidFill>
                  <a:srgbClr val="FFFF00"/>
                </a:solidFill>
              </a:rPr>
              <a:t>Utilisation de capteurs</a:t>
            </a:r>
            <a:br>
              <a:rPr lang="fr-FR" i="1" dirty="0">
                <a:solidFill>
                  <a:srgbClr val="FFFF00"/>
                </a:solidFill>
              </a:rPr>
            </a:br>
            <a:r>
              <a:rPr lang="fr-FR" i="1" dirty="0">
                <a:solidFill>
                  <a:srgbClr val="FFFF00"/>
                </a:solidFill>
              </a:rPr>
              <a:t>utilisation d’opérateurs</a:t>
            </a:r>
            <a:br>
              <a:rPr lang="fr-FR" i="1" dirty="0">
                <a:solidFill>
                  <a:srgbClr val="FFFF00"/>
                </a:solidFill>
              </a:rPr>
            </a:br>
            <a:r>
              <a:rPr lang="fr-FR" i="1" dirty="0">
                <a:solidFill>
                  <a:srgbClr val="FFFF00"/>
                </a:solidFill>
              </a:rPr>
              <a:t>Utilisation d’une boucle itérative</a:t>
            </a:r>
          </a:p>
          <a:p>
            <a:endParaRPr lang="fr-FR" dirty="0"/>
          </a:p>
        </p:txBody>
      </p:sp>
    </p:spTree>
    <p:extLst>
      <p:ext uri="{BB962C8B-B14F-4D97-AF65-F5344CB8AC3E}">
        <p14:creationId xmlns:p14="http://schemas.microsoft.com/office/powerpoint/2010/main" val="1663142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411" y="363730"/>
            <a:ext cx="8802978" cy="972108"/>
          </a:xfrm>
        </p:spPr>
        <p:txBody>
          <a:bodyPr>
            <a:normAutofit fontScale="90000"/>
          </a:bodyPr>
          <a:lstStyle/>
          <a:p>
            <a:r>
              <a:rPr lang="fr-FR" b="1">
                <a:solidFill>
                  <a:schemeClr val="bg1"/>
                </a:solidFill>
              </a:rPr>
              <a:t/>
            </a:r>
            <a:br>
              <a:rPr lang="fr-FR" b="1">
                <a:solidFill>
                  <a:schemeClr val="bg1"/>
                </a:solidFill>
              </a:rPr>
            </a:br>
            <a:r>
              <a:rPr lang="fr-FR" b="1">
                <a:solidFill>
                  <a:schemeClr val="bg1"/>
                </a:solidFill>
              </a:rPr>
              <a:t>Tracer un polygone régulier à n côtés…</a:t>
            </a:r>
            <a:endParaRPr lang="fr-FR" dirty="0"/>
          </a:p>
        </p:txBody>
      </p:sp>
      <p:sp>
        <p:nvSpPr>
          <p:cNvPr id="3" name="Espace réservé du contenu 2"/>
          <p:cNvSpPr>
            <a:spLocks noGrp="1"/>
          </p:cNvSpPr>
          <p:nvPr>
            <p:ph sz="half" idx="4294967295"/>
          </p:nvPr>
        </p:nvSpPr>
        <p:spPr>
          <a:xfrm>
            <a:off x="214411" y="4445001"/>
            <a:ext cx="4545936" cy="1676399"/>
          </a:xfrm>
          <a:prstGeom prst="rect">
            <a:avLst/>
          </a:prstGeom>
        </p:spPr>
        <p:txBody>
          <a:bodyPr/>
          <a:lstStyle/>
          <a:p>
            <a:r>
              <a:rPr lang="fr-FR" b="1" dirty="0">
                <a:solidFill>
                  <a:schemeClr val="accent2"/>
                </a:solidFill>
              </a:rPr>
              <a:t>Ecrire un programme qui demande le nombre de côtés d’un polygone régulier puis qui trace ce polygone.</a:t>
            </a:r>
          </a:p>
          <a:p>
            <a:pPr marL="0" indent="0">
              <a:buNone/>
            </a:pPr>
            <a:endParaRPr lang="fr-FR" dirty="0"/>
          </a:p>
        </p:txBody>
      </p:sp>
      <p:pic>
        <p:nvPicPr>
          <p:cNvPr id="5" name="Espace réservé du contenu 4"/>
          <p:cNvPicPr>
            <a:picLocks noGrp="1" noChangeAspect="1"/>
          </p:cNvPicPr>
          <p:nvPr>
            <p:ph sz="half" idx="4294967295"/>
          </p:nvPr>
        </p:nvPicPr>
        <p:blipFill>
          <a:blip r:embed="rId2"/>
          <a:stretch>
            <a:fillRect/>
          </a:stretch>
        </p:blipFill>
        <p:spPr>
          <a:xfrm>
            <a:off x="4760347" y="2369720"/>
            <a:ext cx="4230126" cy="4150562"/>
          </a:xfrm>
          <a:prstGeom prst="rect">
            <a:avLst/>
          </a:prstGeom>
        </p:spPr>
      </p:pic>
    </p:spTree>
    <p:extLst>
      <p:ext uri="{BB962C8B-B14F-4D97-AF65-F5344CB8AC3E}">
        <p14:creationId xmlns:p14="http://schemas.microsoft.com/office/powerpoint/2010/main" val="143342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143000" y="944724"/>
            <a:ext cx="7143750" cy="756084"/>
          </a:xfrm>
        </p:spPr>
        <p:txBody>
          <a:bodyPr>
            <a:normAutofit fontScale="90000"/>
          </a:bodyPr>
          <a:lstStyle/>
          <a:p>
            <a:pPr algn="ctr"/>
            <a:r>
              <a:rPr lang="fr-FR" u="sng" dirty="0" smtClean="0">
                <a:solidFill>
                  <a:srgbClr val="00FF00"/>
                </a:solidFill>
              </a:rPr>
              <a:t>PRISE EN MAIN DE SCRATCH</a:t>
            </a:r>
            <a:br>
              <a:rPr lang="fr-FR" u="sng" dirty="0" smtClean="0">
                <a:solidFill>
                  <a:srgbClr val="00FF00"/>
                </a:solidFill>
              </a:rPr>
            </a:br>
            <a:r>
              <a:rPr lang="fr-FR" dirty="0" smtClean="0">
                <a:solidFill>
                  <a:srgbClr val="00FF00"/>
                </a:solidFill>
              </a:rPr>
              <a:t>Analysez un algorithme, les listes</a:t>
            </a:r>
            <a:endParaRPr lang="fr-FR" u="sng" dirty="0">
              <a:solidFill>
                <a:srgbClr val="00FF00"/>
              </a:solidFill>
            </a:endParaRPr>
          </a:p>
        </p:txBody>
      </p:sp>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l="60437" t="15563" r="14896" b="35500"/>
          <a:stretch/>
        </p:blipFill>
        <p:spPr>
          <a:xfrm>
            <a:off x="2465766" y="2574026"/>
            <a:ext cx="3888432" cy="3996444"/>
          </a:xfrm>
        </p:spPr>
      </p:pic>
    </p:spTree>
    <p:extLst>
      <p:ext uri="{BB962C8B-B14F-4D97-AF65-F5344CB8AC3E}">
        <p14:creationId xmlns:p14="http://schemas.microsoft.com/office/powerpoint/2010/main" val="1444785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56330" y="635000"/>
            <a:ext cx="7377148" cy="1569660"/>
          </a:xfrm>
          <a:prstGeom prst="rect">
            <a:avLst/>
          </a:prstGeom>
          <a:noFill/>
        </p:spPr>
        <p:txBody>
          <a:bodyPr wrap="none" rtlCol="0">
            <a:spAutoFit/>
          </a:bodyPr>
          <a:lstStyle/>
          <a:p>
            <a:r>
              <a:rPr lang="fr-FR" sz="4800" b="1" dirty="0">
                <a:solidFill>
                  <a:schemeClr val="bg1"/>
                </a:solidFill>
              </a:rPr>
              <a:t> APPROCHE PEDAGOGIQUE</a:t>
            </a:r>
          </a:p>
          <a:p>
            <a:endParaRPr lang="fr-FR" sz="4800" b="1" dirty="0">
              <a:solidFill>
                <a:schemeClr val="bg1"/>
              </a:solidFill>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54193"/>
          <a:stretch/>
        </p:blipFill>
        <p:spPr>
          <a:xfrm>
            <a:off x="1056330" y="3678567"/>
            <a:ext cx="1356670" cy="1910772"/>
          </a:xfrm>
          <a:prstGeom prst="rect">
            <a:avLst/>
          </a:prstGeom>
        </p:spPr>
      </p:pic>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7024197" y="3678567"/>
            <a:ext cx="1409281" cy="1818425"/>
          </a:xfrm>
          <a:prstGeom prst="rect">
            <a:avLst/>
          </a:prstGeom>
        </p:spPr>
      </p:pic>
    </p:spTree>
    <p:extLst>
      <p:ext uri="{BB962C8B-B14F-4D97-AF65-F5344CB8AC3E}">
        <p14:creationId xmlns:p14="http://schemas.microsoft.com/office/powerpoint/2010/main" val="182332156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724161" y="555175"/>
            <a:ext cx="7677150" cy="583735"/>
          </a:xfrm>
        </p:spPr>
        <p:txBody>
          <a:bodyPr>
            <a:noAutofit/>
          </a:bodyPr>
          <a:lstStyle/>
          <a:p>
            <a:r>
              <a:rPr lang="fr-FR" sz="4000" b="1" u="sng" dirty="0" smtClean="0">
                <a:solidFill>
                  <a:schemeClr val="bg1"/>
                </a:solidFill>
              </a:rPr>
              <a:t>LA MISE EN ACTIVITE DES ELEVES:</a:t>
            </a:r>
            <a:endParaRPr lang="fr-FR" sz="4000" b="1" u="sng" dirty="0">
              <a:solidFill>
                <a:schemeClr val="bg1"/>
              </a:solidFill>
            </a:endParaRPr>
          </a:p>
        </p:txBody>
      </p:sp>
      <p:sp>
        <p:nvSpPr>
          <p:cNvPr id="14" name="Espace réservé du contenu 13"/>
          <p:cNvSpPr>
            <a:spLocks noGrp="1"/>
          </p:cNvSpPr>
          <p:nvPr>
            <p:ph idx="1"/>
          </p:nvPr>
        </p:nvSpPr>
        <p:spPr>
          <a:xfrm>
            <a:off x="233010" y="3075552"/>
            <a:ext cx="8910990" cy="3376048"/>
          </a:xfrm>
        </p:spPr>
        <p:txBody>
          <a:bodyPr>
            <a:normAutofit lnSpcReduction="10000"/>
          </a:bodyPr>
          <a:lstStyle/>
          <a:p>
            <a:pPr marL="274320" lvl="1" indent="0">
              <a:buNone/>
            </a:pPr>
            <a:r>
              <a:rPr lang="fr-FR" sz="3200" b="1" dirty="0">
                <a:solidFill>
                  <a:srgbClr val="FF0000"/>
                </a:solidFill>
              </a:rPr>
              <a:t>Il est déconseillé de</a:t>
            </a:r>
            <a:r>
              <a:rPr lang="fr-FR" sz="3200" b="1" dirty="0" smtClean="0">
                <a:solidFill>
                  <a:srgbClr val="FF0000"/>
                </a:solidFill>
              </a:rPr>
              <a:t>….</a:t>
            </a:r>
          </a:p>
          <a:p>
            <a:pPr marL="274320" lvl="1" indent="0">
              <a:buNone/>
            </a:pPr>
            <a:endParaRPr lang="fr-FR" sz="2400" b="1" dirty="0">
              <a:solidFill>
                <a:srgbClr val="FF0000"/>
              </a:solidFill>
            </a:endParaRPr>
          </a:p>
          <a:p>
            <a:pPr marL="274320" lvl="1" indent="0">
              <a:buNone/>
            </a:pPr>
            <a:endParaRPr lang="fr-FR" sz="2400" dirty="0" smtClean="0">
              <a:solidFill>
                <a:schemeClr val="tx1"/>
              </a:solidFill>
            </a:endParaRPr>
          </a:p>
          <a:p>
            <a:pPr marL="274320" lvl="1" indent="0">
              <a:buNone/>
            </a:pPr>
            <a:r>
              <a:rPr lang="fr-FR" sz="2400" b="1" dirty="0" smtClean="0">
                <a:solidFill>
                  <a:schemeClr val="accent2"/>
                </a:solidFill>
              </a:rPr>
              <a:t>Faire un cours </a:t>
            </a:r>
            <a:r>
              <a:rPr lang="fr-FR" sz="2400" b="1" dirty="0">
                <a:solidFill>
                  <a:schemeClr val="accent2"/>
                </a:solidFill>
              </a:rPr>
              <a:t>magistral, descendant, où l’élève resterait passif</a:t>
            </a:r>
            <a:r>
              <a:rPr lang="fr-FR" sz="2800" b="1" dirty="0">
                <a:solidFill>
                  <a:schemeClr val="accent2"/>
                </a:solidFill>
              </a:rPr>
              <a:t>	</a:t>
            </a:r>
          </a:p>
          <a:p>
            <a:pPr lvl="1">
              <a:buFont typeface="Wingdings" panose="05000000000000000000" pitchFamily="2" charset="2"/>
              <a:buChar char="ü"/>
            </a:pPr>
            <a:r>
              <a:rPr lang="fr-FR" sz="2400" b="1" i="1" dirty="0">
                <a:solidFill>
                  <a:schemeClr val="accent2"/>
                </a:solidFill>
              </a:rPr>
              <a:t>Par exemple, donner des programmes à recopier</a:t>
            </a:r>
          </a:p>
          <a:p>
            <a:pPr lvl="1">
              <a:buFont typeface="Wingdings" panose="05000000000000000000" pitchFamily="2" charset="2"/>
              <a:buChar char="ü"/>
            </a:pPr>
            <a:r>
              <a:rPr lang="fr-FR" sz="2400" b="1" i="1" dirty="0" smtClean="0">
                <a:solidFill>
                  <a:schemeClr val="accent2"/>
                </a:solidFill>
              </a:rPr>
              <a:t>Par exemple</a:t>
            </a:r>
            <a:r>
              <a:rPr lang="fr-FR" sz="2400" b="1" i="1" dirty="0">
                <a:solidFill>
                  <a:schemeClr val="accent2"/>
                </a:solidFill>
              </a:rPr>
              <a:t>, faire des chapitres théoriques par notion </a:t>
            </a:r>
            <a:r>
              <a:rPr lang="fr-FR" sz="2400" b="1" i="1" dirty="0" smtClean="0">
                <a:solidFill>
                  <a:schemeClr val="accent2"/>
                </a:solidFill>
              </a:rPr>
              <a:t>          (</a:t>
            </a:r>
            <a:r>
              <a:rPr lang="fr-FR" sz="2400" b="1" i="1" dirty="0">
                <a:solidFill>
                  <a:schemeClr val="accent2"/>
                </a:solidFill>
              </a:rPr>
              <a:t>boucles, variables </a:t>
            </a:r>
            <a:r>
              <a:rPr lang="fr-FR" sz="2400" b="1" i="1" dirty="0" err="1">
                <a:solidFill>
                  <a:schemeClr val="accent2"/>
                </a:solidFill>
              </a:rPr>
              <a:t>etc</a:t>
            </a:r>
            <a:r>
              <a:rPr lang="fr-FR" sz="2400" b="1" i="1" dirty="0">
                <a:solidFill>
                  <a:schemeClr val="accent2"/>
                </a:solidFill>
              </a:rPr>
              <a:t>)</a:t>
            </a:r>
          </a:p>
          <a:p>
            <a:pPr marL="274320" lvl="1" indent="0">
              <a:buNone/>
            </a:pPr>
            <a:endParaRPr lang="fr-FR" sz="2400" dirty="0">
              <a:solidFill>
                <a:schemeClr val="tx1"/>
              </a:solidFill>
            </a:endParaRPr>
          </a:p>
          <a:p>
            <a:pPr marL="274320" lvl="1" indent="0">
              <a:buNone/>
            </a:pPr>
            <a:endParaRPr lang="fr-FR" sz="2100" dirty="0"/>
          </a:p>
          <a:p>
            <a:endParaRPr lang="fr-FR" sz="2100" dirty="0"/>
          </a:p>
          <a:p>
            <a:pPr marL="0" indent="0">
              <a:buNone/>
            </a:pPr>
            <a:endParaRPr lang="fr-FR" sz="2100" dirty="0"/>
          </a:p>
          <a:p>
            <a:pPr marL="0" indent="0">
              <a:buNone/>
            </a:pPr>
            <a:endParaRPr lang="fr-FR" sz="2100" dirty="0"/>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54193"/>
          <a:stretch/>
        </p:blipFill>
        <p:spPr>
          <a:xfrm>
            <a:off x="7615206" y="2669092"/>
            <a:ext cx="1134675" cy="1598108"/>
          </a:xfrm>
          <a:prstGeom prst="rect">
            <a:avLst/>
          </a:prstGeom>
        </p:spPr>
      </p:pic>
    </p:spTree>
    <p:extLst>
      <p:ext uri="{BB962C8B-B14F-4D97-AF65-F5344CB8AC3E}">
        <p14:creationId xmlns:p14="http://schemas.microsoft.com/office/powerpoint/2010/main" val="55426301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xEl>
                                              <p:pRg st="3" end="3"/>
                                            </p:txEl>
                                          </p:spTgt>
                                        </p:tgtEl>
                                        <p:attrNameLst>
                                          <p:attrName>style.visibility</p:attrName>
                                        </p:attrNameLst>
                                      </p:cBhvr>
                                      <p:to>
                                        <p:strVal val="visible"/>
                                      </p:to>
                                    </p:set>
                                    <p:anim calcmode="lin" valueType="num">
                                      <p:cBhvr additive="base">
                                        <p:cTn id="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 calcmode="lin" valueType="num">
                                      <p:cBhvr additive="base">
                                        <p:cTn id="1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xEl>
                                              <p:pRg st="5" end="5"/>
                                            </p:txEl>
                                          </p:spTgt>
                                        </p:tgtEl>
                                        <p:attrNameLst>
                                          <p:attrName>style.visibility</p:attrName>
                                        </p:attrNameLst>
                                      </p:cBhvr>
                                      <p:to>
                                        <p:strVal val="visible"/>
                                      </p:to>
                                    </p:set>
                                    <p:anim calcmode="lin" valueType="num">
                                      <p:cBhvr additive="base">
                                        <p:cTn id="15"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724161" y="555175"/>
            <a:ext cx="7677150" cy="583735"/>
          </a:xfrm>
        </p:spPr>
        <p:txBody>
          <a:bodyPr>
            <a:noAutofit/>
          </a:bodyPr>
          <a:lstStyle/>
          <a:p>
            <a:r>
              <a:rPr lang="fr-FR" sz="4000" b="1" u="sng" dirty="0" smtClean="0">
                <a:solidFill>
                  <a:schemeClr val="bg1"/>
                </a:solidFill>
              </a:rPr>
              <a:t>LA MISE EN ACTIVITE DES ELEVES:</a:t>
            </a:r>
            <a:endParaRPr lang="fr-FR" sz="4000" b="1" u="sng" dirty="0">
              <a:solidFill>
                <a:schemeClr val="bg1"/>
              </a:solidFill>
            </a:endParaRPr>
          </a:p>
        </p:txBody>
      </p:sp>
      <p:sp>
        <p:nvSpPr>
          <p:cNvPr id="14" name="Espace réservé du contenu 13"/>
          <p:cNvSpPr>
            <a:spLocks noGrp="1"/>
          </p:cNvSpPr>
          <p:nvPr>
            <p:ph idx="1"/>
          </p:nvPr>
        </p:nvSpPr>
        <p:spPr>
          <a:xfrm>
            <a:off x="233010" y="3075552"/>
            <a:ext cx="8910990" cy="3782448"/>
          </a:xfrm>
        </p:spPr>
        <p:txBody>
          <a:bodyPr>
            <a:normAutofit/>
          </a:bodyPr>
          <a:lstStyle/>
          <a:p>
            <a:pPr marL="274320" lvl="1" indent="0">
              <a:buNone/>
            </a:pPr>
            <a:endParaRPr lang="fr-FR" sz="2400" dirty="0">
              <a:solidFill>
                <a:schemeClr val="tx1"/>
              </a:solidFill>
            </a:endParaRPr>
          </a:p>
          <a:p>
            <a:pPr marL="274320" lvl="1" indent="0">
              <a:buNone/>
            </a:pPr>
            <a:r>
              <a:rPr lang="fr-FR" sz="3200" dirty="0">
                <a:solidFill>
                  <a:srgbClr val="00FF00"/>
                </a:solidFill>
              </a:rPr>
              <a:t>Ce que l’on peut </a:t>
            </a:r>
            <a:r>
              <a:rPr lang="fr-FR" sz="3200" dirty="0" smtClean="0">
                <a:solidFill>
                  <a:srgbClr val="00FF00"/>
                </a:solidFill>
              </a:rPr>
              <a:t>faire</a:t>
            </a:r>
          </a:p>
          <a:p>
            <a:pPr marL="274320" lvl="1" indent="0">
              <a:buNone/>
            </a:pPr>
            <a:endParaRPr lang="fr-FR" sz="2400" dirty="0">
              <a:solidFill>
                <a:srgbClr val="00FF00"/>
              </a:solidFill>
            </a:endParaRPr>
          </a:p>
          <a:p>
            <a:pPr marL="274320" lvl="1" indent="0">
              <a:buNone/>
            </a:pPr>
            <a:r>
              <a:rPr lang="fr-FR" sz="2800" b="1" dirty="0">
                <a:solidFill>
                  <a:schemeClr val="accent2"/>
                </a:solidFill>
              </a:rPr>
              <a:t>Créer des séances qui visent des objectifs de formation clairs </a:t>
            </a:r>
            <a:r>
              <a:rPr lang="fr-FR" sz="2800" b="1" dirty="0" smtClean="0">
                <a:solidFill>
                  <a:schemeClr val="accent2"/>
                </a:solidFill>
              </a:rPr>
              <a:t> et </a:t>
            </a:r>
            <a:r>
              <a:rPr lang="fr-FR" sz="2800" b="1" dirty="0">
                <a:solidFill>
                  <a:schemeClr val="accent2"/>
                </a:solidFill>
              </a:rPr>
              <a:t>explicites</a:t>
            </a:r>
          </a:p>
          <a:p>
            <a:pPr marL="274320" lvl="1" indent="0">
              <a:buNone/>
            </a:pPr>
            <a:r>
              <a:rPr lang="fr-FR" sz="2800" b="1" dirty="0" smtClean="0">
                <a:solidFill>
                  <a:schemeClr val="accent2"/>
                </a:solidFill>
              </a:rPr>
              <a:t>Réserver l’’essentiel </a:t>
            </a:r>
            <a:r>
              <a:rPr lang="fr-FR" sz="2800" b="1" dirty="0">
                <a:solidFill>
                  <a:schemeClr val="accent2"/>
                </a:solidFill>
              </a:rPr>
              <a:t>de la séance </a:t>
            </a:r>
            <a:r>
              <a:rPr lang="fr-FR" sz="2800" b="1" dirty="0" smtClean="0">
                <a:solidFill>
                  <a:schemeClr val="accent2"/>
                </a:solidFill>
              </a:rPr>
              <a:t>à </a:t>
            </a:r>
            <a:r>
              <a:rPr lang="fr-FR" sz="2800" b="1" dirty="0">
                <a:solidFill>
                  <a:schemeClr val="accent2"/>
                </a:solidFill>
              </a:rPr>
              <a:t>une </a:t>
            </a:r>
            <a:r>
              <a:rPr lang="fr-FR" sz="2800" b="1" dirty="0" smtClean="0">
                <a:solidFill>
                  <a:schemeClr val="accent2"/>
                </a:solidFill>
              </a:rPr>
              <a:t>activité </a:t>
            </a:r>
            <a:r>
              <a:rPr lang="fr-FR" sz="2800" b="1" u="sng" dirty="0" smtClean="0">
                <a:solidFill>
                  <a:schemeClr val="accent2"/>
                </a:solidFill>
              </a:rPr>
              <a:t>autonome</a:t>
            </a:r>
            <a:r>
              <a:rPr lang="fr-FR" sz="2800" b="1" dirty="0" smtClean="0">
                <a:solidFill>
                  <a:schemeClr val="accent2"/>
                </a:solidFill>
              </a:rPr>
              <a:t> </a:t>
            </a:r>
            <a:r>
              <a:rPr lang="fr-FR" sz="2800" b="1" dirty="0">
                <a:solidFill>
                  <a:schemeClr val="accent2"/>
                </a:solidFill>
              </a:rPr>
              <a:t>des élèves</a:t>
            </a:r>
          </a:p>
          <a:p>
            <a:pPr marL="274320" lvl="1" indent="0">
              <a:buNone/>
            </a:pPr>
            <a:endParaRPr lang="fr-FR" sz="2100" dirty="0"/>
          </a:p>
          <a:p>
            <a:endParaRPr lang="fr-FR" sz="2100" dirty="0"/>
          </a:p>
          <a:p>
            <a:pPr marL="0" indent="0">
              <a:buNone/>
            </a:pPr>
            <a:endParaRPr lang="fr-FR" sz="2100" dirty="0"/>
          </a:p>
          <a:p>
            <a:pPr marL="0" indent="0">
              <a:buNone/>
            </a:pPr>
            <a:endParaRPr lang="fr-FR" sz="2100" dirty="0"/>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7010400" y="2668010"/>
            <a:ext cx="1390911" cy="1794722"/>
          </a:xfrm>
          <a:prstGeom prst="rect">
            <a:avLst/>
          </a:prstGeom>
        </p:spPr>
      </p:pic>
    </p:spTree>
    <p:extLst>
      <p:ext uri="{BB962C8B-B14F-4D97-AF65-F5344CB8AC3E}">
        <p14:creationId xmlns:p14="http://schemas.microsoft.com/office/powerpoint/2010/main" val="212145114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 calcmode="lin" valueType="num">
                                      <p:cBhvr additive="base">
                                        <p:cTn id="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xEl>
                                              <p:pRg st="3" end="3"/>
                                            </p:txEl>
                                          </p:spTgt>
                                        </p:tgtEl>
                                        <p:attrNameLst>
                                          <p:attrName>style.visibility</p:attrName>
                                        </p:attrNameLst>
                                      </p:cBhvr>
                                      <p:to>
                                        <p:strVal val="visible"/>
                                      </p:to>
                                    </p:set>
                                    <p:anim calcmode="lin" valueType="num">
                                      <p:cBhvr additive="base">
                                        <p:cTn id="1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anim calcmode="lin" valueType="num">
                                      <p:cBhvr additive="base">
                                        <p:cTn id="15"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962025" y="835384"/>
            <a:ext cx="7143750" cy="446652"/>
          </a:xfrm>
        </p:spPr>
        <p:txBody>
          <a:bodyPr>
            <a:noAutofit/>
          </a:bodyPr>
          <a:lstStyle/>
          <a:p>
            <a:pPr algn="ctr"/>
            <a:r>
              <a:rPr lang="fr-FR" b="1" u="sng" dirty="0" smtClean="0">
                <a:solidFill>
                  <a:schemeClr val="bg1"/>
                </a:solidFill>
              </a:rPr>
              <a:t>LA PEDAGOGIE PAR PROJET </a:t>
            </a:r>
            <a:endParaRPr lang="fr-FR" b="1" u="sng" dirty="0">
              <a:solidFill>
                <a:schemeClr val="bg1"/>
              </a:solidFill>
            </a:endParaRPr>
          </a:p>
        </p:txBody>
      </p:sp>
      <p:sp>
        <p:nvSpPr>
          <p:cNvPr id="14" name="Espace réservé du contenu 13"/>
          <p:cNvSpPr>
            <a:spLocks noGrp="1"/>
          </p:cNvSpPr>
          <p:nvPr>
            <p:ph idx="1"/>
          </p:nvPr>
        </p:nvSpPr>
        <p:spPr>
          <a:xfrm>
            <a:off x="529410" y="3502025"/>
            <a:ext cx="8370930" cy="3200400"/>
          </a:xfrm>
        </p:spPr>
        <p:txBody>
          <a:bodyPr>
            <a:normAutofit/>
          </a:bodyPr>
          <a:lstStyle/>
          <a:p>
            <a:pPr marL="0" lvl="1" indent="0">
              <a:spcBef>
                <a:spcPts val="1350"/>
              </a:spcBef>
              <a:buNone/>
            </a:pPr>
            <a:r>
              <a:rPr lang="fr-FR" sz="2800" b="1" dirty="0">
                <a:solidFill>
                  <a:schemeClr val="accent2"/>
                </a:solidFill>
              </a:rPr>
              <a:t>Mise en place d’un projet sur plusieurs séances  </a:t>
            </a:r>
            <a:r>
              <a:rPr lang="fr-FR" sz="2800" b="1" dirty="0" smtClean="0">
                <a:solidFill>
                  <a:schemeClr val="accent2"/>
                </a:solidFill>
              </a:rPr>
              <a:t>                    </a:t>
            </a:r>
            <a:r>
              <a:rPr lang="fr-FR" sz="2400" b="1" dirty="0" smtClean="0">
                <a:solidFill>
                  <a:schemeClr val="accent2"/>
                </a:solidFill>
              </a:rPr>
              <a:t>(</a:t>
            </a:r>
            <a:r>
              <a:rPr lang="fr-FR" sz="2400" b="1" i="1" dirty="0">
                <a:solidFill>
                  <a:schemeClr val="accent2"/>
                </a:solidFill>
              </a:rPr>
              <a:t>éviter des projets trop longs, voire annuels)</a:t>
            </a:r>
            <a:endParaRPr lang="fr-FR" sz="2400" b="1" dirty="0">
              <a:solidFill>
                <a:schemeClr val="accent2"/>
              </a:solidFill>
            </a:endParaRPr>
          </a:p>
          <a:p>
            <a:pPr marL="0" lvl="1" indent="0">
              <a:spcBef>
                <a:spcPts val="1350"/>
              </a:spcBef>
              <a:buNone/>
            </a:pPr>
            <a:endParaRPr lang="fr-FR" sz="2800" b="1" dirty="0">
              <a:solidFill>
                <a:schemeClr val="accent2"/>
              </a:solidFill>
            </a:endParaRPr>
          </a:p>
          <a:p>
            <a:pPr marL="0" lvl="1" indent="0">
              <a:spcBef>
                <a:spcPts val="1350"/>
              </a:spcBef>
              <a:buNone/>
            </a:pPr>
            <a:r>
              <a:rPr lang="fr-FR" sz="2800" b="1" dirty="0">
                <a:solidFill>
                  <a:schemeClr val="accent2"/>
                </a:solidFill>
              </a:rPr>
              <a:t>Permet à l’élève de construire des connaissances et compétences en développant son imagination et sa créativité, et son sens du travail collaboratif.</a:t>
            </a:r>
          </a:p>
          <a:p>
            <a:pPr marL="0" indent="0">
              <a:buNone/>
            </a:pPr>
            <a:endParaRPr lang="fr-FR" dirty="0"/>
          </a:p>
          <a:p>
            <a:pPr marL="0" lvl="1" indent="0">
              <a:spcBef>
                <a:spcPts val="1350"/>
              </a:spcBef>
              <a:buNone/>
            </a:pPr>
            <a:endParaRPr lang="fr-FR" sz="2400" dirty="0"/>
          </a:p>
          <a:p>
            <a:pPr marL="0" indent="0">
              <a:buNone/>
            </a:pPr>
            <a:endParaRPr lang="fr-FR" sz="2100" dirty="0"/>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863600" y="1830773"/>
            <a:ext cx="1168400" cy="1507611"/>
          </a:xfrm>
          <a:prstGeom prst="rect">
            <a:avLst/>
          </a:prstGeom>
        </p:spPr>
      </p:pic>
    </p:spTree>
    <p:extLst>
      <p:ext uri="{BB962C8B-B14F-4D97-AF65-F5344CB8AC3E}">
        <p14:creationId xmlns:p14="http://schemas.microsoft.com/office/powerpoint/2010/main" val="5583188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 calcmode="lin" valueType="num">
                                      <p:cBhvr additive="base">
                                        <p:cTn id="1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143000" y="748611"/>
            <a:ext cx="7143750" cy="662676"/>
          </a:xfrm>
        </p:spPr>
        <p:txBody>
          <a:bodyPr>
            <a:noAutofit/>
          </a:bodyPr>
          <a:lstStyle/>
          <a:p>
            <a:pPr algn="ctr"/>
            <a:r>
              <a:rPr lang="fr-FR" b="1" u="sng" dirty="0" smtClean="0">
                <a:solidFill>
                  <a:schemeClr val="bg1"/>
                </a:solidFill>
              </a:rPr>
              <a:t>LA PEDAGOGIE PAR PROJET</a:t>
            </a:r>
            <a:br>
              <a:rPr lang="fr-FR" b="1" u="sng" dirty="0" smtClean="0">
                <a:solidFill>
                  <a:schemeClr val="bg1"/>
                </a:solidFill>
              </a:rPr>
            </a:br>
            <a:r>
              <a:rPr lang="fr-FR" b="1" u="sng" dirty="0" smtClean="0">
                <a:solidFill>
                  <a:schemeClr val="bg1"/>
                </a:solidFill>
              </a:rPr>
              <a:t>une approche possible</a:t>
            </a:r>
            <a:endParaRPr lang="fr-FR" b="1" u="sng" dirty="0">
              <a:solidFill>
                <a:schemeClr val="bg1"/>
              </a:solidFill>
            </a:endParaRPr>
          </a:p>
        </p:txBody>
      </p:sp>
      <p:sp>
        <p:nvSpPr>
          <p:cNvPr id="14" name="Espace réservé du contenu 13"/>
          <p:cNvSpPr>
            <a:spLocks noGrp="1"/>
          </p:cNvSpPr>
          <p:nvPr>
            <p:ph idx="1"/>
          </p:nvPr>
        </p:nvSpPr>
        <p:spPr>
          <a:xfrm>
            <a:off x="203200" y="2679700"/>
            <a:ext cx="8940800" cy="3200400"/>
          </a:xfrm>
        </p:spPr>
        <p:txBody>
          <a:bodyPr>
            <a:noAutofit/>
          </a:bodyPr>
          <a:lstStyle/>
          <a:p>
            <a:pPr marL="0" lvl="1" indent="0">
              <a:spcBef>
                <a:spcPts val="1350"/>
              </a:spcBef>
              <a:buNone/>
            </a:pPr>
            <a:r>
              <a:rPr lang="fr-FR" sz="2400" u="sng" dirty="0"/>
              <a:t>Séance 1</a:t>
            </a:r>
            <a:r>
              <a:rPr lang="fr-FR" sz="2400" dirty="0"/>
              <a:t>: le professeur propose une activité, en définissant clairement les objectifs et les concepts nouveaux qui devront être installés</a:t>
            </a:r>
          </a:p>
          <a:p>
            <a:pPr marL="0" lvl="1" indent="0">
              <a:spcBef>
                <a:spcPts val="1350"/>
              </a:spcBef>
              <a:buNone/>
            </a:pPr>
            <a:r>
              <a:rPr lang="fr-FR" sz="2400" u="sng" dirty="0"/>
              <a:t>Séance 2:</a:t>
            </a:r>
            <a:r>
              <a:rPr lang="fr-FR" sz="2400" dirty="0"/>
              <a:t> chaque élève développe son programme dans des directions qu’il choisit lui-même.</a:t>
            </a:r>
          </a:p>
          <a:p>
            <a:pPr marL="622300" lvl="2" indent="-342900">
              <a:spcBef>
                <a:spcPts val="1350"/>
              </a:spcBef>
              <a:buFont typeface="Wingdings" panose="05000000000000000000" pitchFamily="2" charset="2"/>
              <a:buChar char="ü"/>
            </a:pPr>
            <a:r>
              <a:rPr lang="fr-FR" sz="1800" dirty="0"/>
              <a:t>le professeur peut apporter à l’élève des outils nouveaux. </a:t>
            </a:r>
            <a:r>
              <a:rPr lang="fr-FR" sz="1800" i="1" dirty="0">
                <a:solidFill>
                  <a:srgbClr val="FFFF00"/>
                </a:solidFill>
              </a:rPr>
              <a:t>Différenciation pédagogique</a:t>
            </a:r>
            <a:endParaRPr lang="fr-FR" sz="1800" dirty="0"/>
          </a:p>
          <a:p>
            <a:pPr marL="622300" lvl="2" indent="-342900">
              <a:spcBef>
                <a:spcPts val="1350"/>
              </a:spcBef>
              <a:buFont typeface="Wingdings" panose="05000000000000000000" pitchFamily="2" charset="2"/>
              <a:buChar char="ü"/>
            </a:pPr>
            <a:r>
              <a:rPr lang="fr-FR" sz="1800" dirty="0"/>
              <a:t>Il peut recentrer le projet si besoin.</a:t>
            </a:r>
          </a:p>
          <a:p>
            <a:pPr marL="0" lvl="1" indent="0">
              <a:spcBef>
                <a:spcPts val="1350"/>
              </a:spcBef>
              <a:buNone/>
            </a:pPr>
            <a:r>
              <a:rPr lang="fr-FR" sz="2400" u="sng" dirty="0"/>
              <a:t>Séance 3:</a:t>
            </a:r>
            <a:r>
              <a:rPr lang="fr-FR" sz="2400" dirty="0"/>
              <a:t> finalisation des projets, mise en commun des concepts utilisés. </a:t>
            </a:r>
          </a:p>
          <a:p>
            <a:pPr marL="0" lvl="1" indent="0">
              <a:spcBef>
                <a:spcPts val="1350"/>
              </a:spcBef>
              <a:buNone/>
            </a:pPr>
            <a:endParaRPr lang="fr-FR" sz="2400" u="sng" dirty="0"/>
          </a:p>
          <a:p>
            <a:pPr marL="0" indent="0">
              <a:buNone/>
            </a:pPr>
            <a:endParaRPr lang="fr-FR" sz="2800" dirty="0"/>
          </a:p>
          <a:p>
            <a:pPr marL="0" lvl="1" indent="0">
              <a:spcBef>
                <a:spcPts val="1350"/>
              </a:spcBef>
              <a:buNone/>
            </a:pPr>
            <a:endParaRPr lang="fr-FR" sz="2800" dirty="0"/>
          </a:p>
          <a:p>
            <a:pPr marL="0" indent="0">
              <a:buNone/>
            </a:pPr>
            <a:endParaRPr lang="fr-FR" dirty="0"/>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1143000" y="1792287"/>
            <a:ext cx="633612" cy="817563"/>
          </a:xfrm>
          <a:prstGeom prst="rect">
            <a:avLst/>
          </a:prstGeom>
        </p:spPr>
      </p:pic>
    </p:spTree>
    <p:extLst>
      <p:ext uri="{BB962C8B-B14F-4D97-AF65-F5344CB8AC3E}">
        <p14:creationId xmlns:p14="http://schemas.microsoft.com/office/powerpoint/2010/main" val="1308673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3400" y="971550"/>
            <a:ext cx="8262918" cy="932706"/>
          </a:xfrm>
        </p:spPr>
        <p:txBody>
          <a:bodyPr>
            <a:normAutofit fontScale="90000"/>
          </a:bodyPr>
          <a:lstStyle/>
          <a:p>
            <a:r>
              <a:rPr lang="fr-FR" b="1" dirty="0">
                <a:solidFill>
                  <a:schemeClr val="bg1"/>
                </a:solidFill>
              </a:rPr>
              <a:t>Scratch pour protéger une pièce des intrusions</a:t>
            </a:r>
            <a:r>
              <a:rPr lang="is-IS" b="1" dirty="0">
                <a:solidFill>
                  <a:schemeClr val="bg1"/>
                </a:solidFill>
              </a:rPr>
              <a:t>…</a:t>
            </a:r>
            <a:r>
              <a:rPr lang="fr-FR" b="1" dirty="0">
                <a:solidFill>
                  <a:schemeClr val="bg1"/>
                </a:solidFill>
              </a:rPr>
              <a:t/>
            </a:r>
            <a:br>
              <a:rPr lang="fr-FR" b="1" dirty="0">
                <a:solidFill>
                  <a:schemeClr val="bg1"/>
                </a:solidFill>
              </a:rPr>
            </a:br>
            <a:endParaRPr lang="fr-FR" b="1" dirty="0">
              <a:solidFill>
                <a:schemeClr val="bg1"/>
              </a:solidFill>
            </a:endParaRPr>
          </a:p>
        </p:txBody>
      </p:sp>
      <p:pic>
        <p:nvPicPr>
          <p:cNvPr id="4" name="Picture 3"/>
          <p:cNvPicPr>
            <a:picLocks noGrp="1" noChangeAspect="1" noChangeArrowheads="1"/>
          </p:cNvPicPr>
          <p:nvPr>
            <p:ph idx="1"/>
          </p:nvPr>
        </p:nvPicPr>
        <p:blipFill>
          <a:blip r:embed="rId2" cstate="email"/>
          <a:srcRect/>
          <a:stretch>
            <a:fillRect/>
          </a:stretch>
        </p:blipFill>
        <p:spPr bwMode="auto">
          <a:xfrm>
            <a:off x="2083622" y="2663709"/>
            <a:ext cx="5162473" cy="3868219"/>
          </a:xfrm>
          <a:prstGeom prst="rect">
            <a:avLst/>
          </a:prstGeom>
          <a:noFill/>
          <a:ln w="9525">
            <a:noFill/>
            <a:miter lim="800000"/>
            <a:headEnd/>
            <a:tailEnd/>
          </a:ln>
        </p:spPr>
      </p:pic>
    </p:spTree>
    <p:extLst>
      <p:ext uri="{BB962C8B-B14F-4D97-AF65-F5344CB8AC3E}">
        <p14:creationId xmlns:p14="http://schemas.microsoft.com/office/powerpoint/2010/main" val="9646489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5147316" y="3037938"/>
            <a:ext cx="3725837" cy="369332"/>
          </a:xfrm>
          <a:prstGeom prst="rect">
            <a:avLst/>
          </a:prstGeom>
          <a:noFill/>
        </p:spPr>
        <p:txBody>
          <a:bodyPr wrap="square">
            <a:spAutoFit/>
          </a:bodyPr>
          <a:lstStyle/>
          <a:p>
            <a:pPr>
              <a:spcBef>
                <a:spcPct val="20000"/>
              </a:spcBef>
              <a:defRPr/>
            </a:pPr>
            <a:r>
              <a:rPr lang="fr-FR" dirty="0">
                <a:solidFill>
                  <a:schemeClr val="accent2"/>
                </a:solidFill>
                <a:latin typeface="Arial" pitchFamily="34" charset="0"/>
                <a:cs typeface="Arial" pitchFamily="34" charset="0"/>
              </a:rPr>
              <a:t>Dans le menu« capteurs ».</a:t>
            </a:r>
          </a:p>
        </p:txBody>
      </p:sp>
      <p:sp>
        <p:nvSpPr>
          <p:cNvPr id="14" name="ZoneTexte 13"/>
          <p:cNvSpPr txBox="1"/>
          <p:nvPr/>
        </p:nvSpPr>
        <p:spPr>
          <a:xfrm>
            <a:off x="4733702" y="3222604"/>
            <a:ext cx="4050506" cy="701731"/>
          </a:xfrm>
          <a:prstGeom prst="rect">
            <a:avLst/>
          </a:prstGeom>
          <a:noFill/>
        </p:spPr>
        <p:txBody>
          <a:bodyPr>
            <a:spAutoFit/>
          </a:bodyPr>
          <a:lstStyle/>
          <a:p>
            <a:pPr>
              <a:spcBef>
                <a:spcPct val="20000"/>
              </a:spcBef>
              <a:defRPr/>
            </a:pPr>
            <a:endParaRPr lang="fr-FR" dirty="0">
              <a:solidFill>
                <a:schemeClr val="accent2"/>
              </a:solidFill>
              <a:latin typeface="Arial" pitchFamily="34" charset="0"/>
              <a:cs typeface="Arial" pitchFamily="34" charset="0"/>
            </a:endParaRPr>
          </a:p>
          <a:p>
            <a:pPr>
              <a:spcBef>
                <a:spcPct val="20000"/>
              </a:spcBef>
              <a:defRPr/>
            </a:pPr>
            <a:r>
              <a:rPr lang="fr-FR" dirty="0">
                <a:solidFill>
                  <a:schemeClr val="accent2"/>
                </a:solidFill>
                <a:latin typeface="Arial" pitchFamily="34" charset="0"/>
                <a:cs typeface="Arial" pitchFamily="34" charset="0"/>
              </a:rPr>
              <a:t>Utilisez le bloc « activer la vidéo ». </a:t>
            </a:r>
          </a:p>
        </p:txBody>
      </p:sp>
      <p:pic>
        <p:nvPicPr>
          <p:cNvPr id="17417" name="Picture 4"/>
          <p:cNvPicPr>
            <a:picLocks noChangeAspect="1" noChangeArrowheads="1"/>
          </p:cNvPicPr>
          <p:nvPr/>
        </p:nvPicPr>
        <p:blipFill>
          <a:blip r:embed="rId2" cstate="email"/>
          <a:srcRect/>
          <a:stretch>
            <a:fillRect/>
          </a:stretch>
        </p:blipFill>
        <p:spPr bwMode="auto">
          <a:xfrm>
            <a:off x="401371" y="4886797"/>
            <a:ext cx="2764386" cy="1612664"/>
          </a:xfrm>
          <a:prstGeom prst="rect">
            <a:avLst/>
          </a:prstGeom>
          <a:noFill/>
          <a:ln w="9525">
            <a:noFill/>
            <a:miter lim="800000"/>
            <a:headEnd/>
            <a:tailEnd/>
          </a:ln>
        </p:spPr>
      </p:pic>
      <p:sp>
        <p:nvSpPr>
          <p:cNvPr id="17" name="ZoneTexte 16"/>
          <p:cNvSpPr txBox="1"/>
          <p:nvPr/>
        </p:nvSpPr>
        <p:spPr>
          <a:xfrm>
            <a:off x="3437322" y="4769799"/>
            <a:ext cx="4937540" cy="923330"/>
          </a:xfrm>
          <a:prstGeom prst="rect">
            <a:avLst/>
          </a:prstGeom>
          <a:noFill/>
        </p:spPr>
        <p:txBody>
          <a:bodyPr wrap="square">
            <a:spAutoFit/>
          </a:bodyPr>
          <a:lstStyle/>
          <a:p>
            <a:pPr>
              <a:spcBef>
                <a:spcPct val="20000"/>
              </a:spcBef>
              <a:defRPr/>
            </a:pPr>
            <a:r>
              <a:rPr lang="fr-FR" dirty="0">
                <a:solidFill>
                  <a:schemeClr val="accent2"/>
                </a:solidFill>
                <a:latin typeface="Arial" pitchFamily="34" charset="0"/>
                <a:cs typeface="Arial" pitchFamily="34" charset="0"/>
              </a:rPr>
              <a:t>Nous allons créer un lutin qui permettra de délimiter une zone sensible à la détection sur l’écran.  Un rectangle par exemple</a:t>
            </a:r>
          </a:p>
        </p:txBody>
      </p:sp>
      <p:sp>
        <p:nvSpPr>
          <p:cNvPr id="2" name="ZoneTexte 1"/>
          <p:cNvSpPr txBox="1"/>
          <p:nvPr/>
        </p:nvSpPr>
        <p:spPr>
          <a:xfrm>
            <a:off x="1817679" y="559632"/>
            <a:ext cx="5832046" cy="769441"/>
          </a:xfrm>
          <a:prstGeom prst="rect">
            <a:avLst/>
          </a:prstGeom>
          <a:noFill/>
        </p:spPr>
        <p:txBody>
          <a:bodyPr wrap="none" rtlCol="0">
            <a:spAutoFit/>
          </a:bodyPr>
          <a:lstStyle/>
          <a:p>
            <a:r>
              <a:rPr lang="fr-FR" sz="4400" b="1" dirty="0">
                <a:solidFill>
                  <a:schemeClr val="bg1"/>
                </a:solidFill>
                <a:latin typeface="Arial" pitchFamily="34" charset="0"/>
                <a:cs typeface="Arial" pitchFamily="34" charset="0"/>
              </a:rPr>
              <a:t>Configurer la </a:t>
            </a:r>
            <a:r>
              <a:rPr lang="fr-FR" sz="4400" b="1" dirty="0" smtClean="0">
                <a:solidFill>
                  <a:schemeClr val="bg1"/>
                </a:solidFill>
                <a:latin typeface="Arial" pitchFamily="34" charset="0"/>
                <a:cs typeface="Arial" pitchFamily="34" charset="0"/>
              </a:rPr>
              <a:t>caméra</a:t>
            </a:r>
            <a:endParaRPr lang="fr-FR" sz="4400" b="1" dirty="0">
              <a:solidFill>
                <a:schemeClr val="bg1"/>
              </a:solidFill>
              <a:latin typeface="Franklin Gothic Book" pitchFamily="34" charset="0"/>
            </a:endParaRPr>
          </a:p>
        </p:txBody>
      </p:sp>
      <p:pic>
        <p:nvPicPr>
          <p:cNvPr id="3" name="Image 2"/>
          <p:cNvPicPr>
            <a:picLocks noChangeAspect="1"/>
          </p:cNvPicPr>
          <p:nvPr/>
        </p:nvPicPr>
        <p:blipFill>
          <a:blip r:embed="rId3"/>
          <a:stretch>
            <a:fillRect/>
          </a:stretch>
        </p:blipFill>
        <p:spPr>
          <a:xfrm>
            <a:off x="439728" y="2226169"/>
            <a:ext cx="3962385" cy="1698165"/>
          </a:xfrm>
          <a:prstGeom prst="rect">
            <a:avLst/>
          </a:prstGeom>
        </p:spPr>
      </p:pic>
    </p:spTree>
    <p:extLst>
      <p:ext uri="{BB962C8B-B14F-4D97-AF65-F5344CB8AC3E}">
        <p14:creationId xmlns:p14="http://schemas.microsoft.com/office/powerpoint/2010/main" val="494247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45" name="Picture 8"/>
          <p:cNvPicPr>
            <a:picLocks noChangeAspect="1" noChangeArrowheads="1"/>
          </p:cNvPicPr>
          <p:nvPr/>
        </p:nvPicPr>
        <p:blipFill>
          <a:blip r:embed="rId2" cstate="email"/>
          <a:srcRect/>
          <a:stretch>
            <a:fillRect/>
          </a:stretch>
        </p:blipFill>
        <p:spPr bwMode="auto">
          <a:xfrm>
            <a:off x="2160486" y="4712465"/>
            <a:ext cx="1223271" cy="533554"/>
          </a:xfrm>
          <a:prstGeom prst="rect">
            <a:avLst/>
          </a:prstGeom>
          <a:noFill/>
          <a:ln w="9525">
            <a:noFill/>
            <a:miter lim="800000"/>
            <a:headEnd/>
            <a:tailEnd/>
          </a:ln>
        </p:spPr>
      </p:pic>
      <p:sp>
        <p:nvSpPr>
          <p:cNvPr id="19" name="ZoneTexte 18"/>
          <p:cNvSpPr txBox="1"/>
          <p:nvPr/>
        </p:nvSpPr>
        <p:spPr>
          <a:xfrm>
            <a:off x="2545045" y="4662723"/>
            <a:ext cx="4212970" cy="369332"/>
          </a:xfrm>
          <a:prstGeom prst="rect">
            <a:avLst/>
          </a:prstGeom>
          <a:noFill/>
        </p:spPr>
        <p:txBody>
          <a:bodyPr wrap="square">
            <a:spAutoFit/>
          </a:bodyPr>
          <a:lstStyle/>
          <a:p>
            <a:pPr algn="ctr" eaLnBrk="0" fontAlgn="base" hangingPunct="0">
              <a:spcBef>
                <a:spcPct val="20000"/>
              </a:spcBef>
              <a:spcAft>
                <a:spcPct val="0"/>
              </a:spcAft>
              <a:defRPr/>
            </a:pPr>
            <a:r>
              <a:rPr kumimoji="1" lang="fr-FR" dirty="0">
                <a:solidFill>
                  <a:schemeClr val="accent2"/>
                </a:solidFill>
                <a:latin typeface="Arial" pitchFamily="34" charset="0"/>
                <a:cs typeface="Arial" pitchFamily="34" charset="0"/>
              </a:rPr>
              <a:t>Il faut créer un opérateur.</a:t>
            </a:r>
          </a:p>
        </p:txBody>
      </p:sp>
      <p:sp>
        <p:nvSpPr>
          <p:cNvPr id="25" name="ZoneTexte 24"/>
          <p:cNvSpPr txBox="1"/>
          <p:nvPr/>
        </p:nvSpPr>
        <p:spPr>
          <a:xfrm>
            <a:off x="4011053" y="5375130"/>
            <a:ext cx="4968849" cy="830997"/>
          </a:xfrm>
          <a:prstGeom prst="rect">
            <a:avLst/>
          </a:prstGeom>
          <a:noFill/>
        </p:spPr>
        <p:txBody>
          <a:bodyPr wrap="square">
            <a:spAutoFit/>
          </a:bodyPr>
          <a:lstStyle/>
          <a:p>
            <a:pPr algn="ctr" eaLnBrk="0" fontAlgn="base" hangingPunct="0">
              <a:spcBef>
                <a:spcPct val="20000"/>
              </a:spcBef>
              <a:spcAft>
                <a:spcPct val="0"/>
              </a:spcAft>
              <a:defRPr/>
            </a:pPr>
            <a:r>
              <a:rPr kumimoji="1" lang="fr-FR" sz="2400" dirty="0">
                <a:solidFill>
                  <a:schemeClr val="accent2"/>
                </a:solidFill>
                <a:latin typeface="Arial" pitchFamily="34" charset="0"/>
                <a:cs typeface="Arial" pitchFamily="34" charset="0"/>
              </a:rPr>
              <a:t>Si le mouvement détecté dans la zone est supérieur à 70%</a:t>
            </a:r>
          </a:p>
        </p:txBody>
      </p:sp>
      <p:sp>
        <p:nvSpPr>
          <p:cNvPr id="27" name="ZoneTexte 26"/>
          <p:cNvSpPr txBox="1"/>
          <p:nvPr/>
        </p:nvSpPr>
        <p:spPr>
          <a:xfrm>
            <a:off x="1763688" y="6425444"/>
            <a:ext cx="7046186" cy="338554"/>
          </a:xfrm>
          <a:prstGeom prst="rect">
            <a:avLst/>
          </a:prstGeom>
          <a:noFill/>
        </p:spPr>
        <p:txBody>
          <a:bodyPr wrap="square">
            <a:spAutoFit/>
          </a:bodyPr>
          <a:lstStyle/>
          <a:p>
            <a:pPr eaLnBrk="0" fontAlgn="base" hangingPunct="0">
              <a:spcBef>
                <a:spcPct val="20000"/>
              </a:spcBef>
              <a:spcAft>
                <a:spcPct val="0"/>
              </a:spcAft>
              <a:defRPr/>
            </a:pPr>
            <a:r>
              <a:rPr kumimoji="1" lang="fr-FR" sz="1600" dirty="0">
                <a:solidFill>
                  <a:schemeClr val="accent2"/>
                </a:solidFill>
                <a:latin typeface="Arial" pitchFamily="34" charset="0"/>
                <a:cs typeface="Arial" pitchFamily="34" charset="0"/>
              </a:rPr>
              <a:t>Dans ce cas, une alarme va être déclenchée sous forme d’un son joué.</a:t>
            </a:r>
          </a:p>
        </p:txBody>
      </p:sp>
      <p:pic>
        <p:nvPicPr>
          <p:cNvPr id="18459" name="Picture 15"/>
          <p:cNvPicPr>
            <a:picLocks noChangeAspect="1" noChangeArrowheads="1"/>
          </p:cNvPicPr>
          <p:nvPr/>
        </p:nvPicPr>
        <p:blipFill>
          <a:blip r:embed="rId3" cstate="email"/>
          <a:srcRect/>
          <a:stretch>
            <a:fillRect/>
          </a:stretch>
        </p:blipFill>
        <p:spPr bwMode="auto">
          <a:xfrm>
            <a:off x="6758015" y="4155982"/>
            <a:ext cx="1940564" cy="1087367"/>
          </a:xfrm>
          <a:prstGeom prst="rect">
            <a:avLst/>
          </a:prstGeom>
          <a:noFill/>
          <a:ln w="9525">
            <a:noFill/>
            <a:miter lim="800000"/>
            <a:headEnd/>
            <a:tailEnd/>
          </a:ln>
        </p:spPr>
      </p:pic>
      <p:pic>
        <p:nvPicPr>
          <p:cNvPr id="15" name="Picture 6"/>
          <p:cNvPicPr>
            <a:picLocks noChangeAspect="1" noChangeArrowheads="1"/>
          </p:cNvPicPr>
          <p:nvPr/>
        </p:nvPicPr>
        <p:blipFill>
          <a:blip r:embed="rId4" cstate="email"/>
          <a:srcRect/>
          <a:stretch>
            <a:fillRect/>
          </a:stretch>
        </p:blipFill>
        <p:spPr bwMode="auto">
          <a:xfrm>
            <a:off x="693992" y="1938514"/>
            <a:ext cx="2509069" cy="1583908"/>
          </a:xfrm>
          <a:prstGeom prst="rect">
            <a:avLst/>
          </a:prstGeom>
          <a:noFill/>
          <a:ln w="9525">
            <a:noFill/>
            <a:miter lim="800000"/>
            <a:headEnd/>
            <a:tailEnd/>
          </a:ln>
        </p:spPr>
      </p:pic>
      <p:sp>
        <p:nvSpPr>
          <p:cNvPr id="16" name="ZoneTexte 15"/>
          <p:cNvSpPr txBox="1"/>
          <p:nvPr/>
        </p:nvSpPr>
        <p:spPr>
          <a:xfrm>
            <a:off x="2924896" y="2616742"/>
            <a:ext cx="4723770" cy="1077218"/>
          </a:xfrm>
          <a:prstGeom prst="rect">
            <a:avLst/>
          </a:prstGeom>
          <a:noFill/>
        </p:spPr>
        <p:txBody>
          <a:bodyPr wrap="square">
            <a:spAutoFit/>
          </a:bodyPr>
          <a:lstStyle/>
          <a:p>
            <a:pPr algn="ctr">
              <a:spcBef>
                <a:spcPct val="20000"/>
              </a:spcBef>
              <a:defRPr/>
            </a:pPr>
            <a:r>
              <a:rPr lang="fr-FR" sz="2000" dirty="0">
                <a:solidFill>
                  <a:schemeClr val="accent2"/>
                </a:solidFill>
                <a:latin typeface="Arial" pitchFamily="34" charset="0"/>
                <a:cs typeface="Arial" pitchFamily="34" charset="0"/>
              </a:rPr>
              <a:t>dessiner un nouveau lutin ( un rectangle)  dans l’éditeur.</a:t>
            </a:r>
          </a:p>
          <a:p>
            <a:pPr>
              <a:spcBef>
                <a:spcPct val="20000"/>
              </a:spcBef>
              <a:defRPr/>
            </a:pPr>
            <a:endParaRPr lang="fr-FR" sz="2000" dirty="0">
              <a:solidFill>
                <a:schemeClr val="accent2"/>
              </a:solidFill>
              <a:latin typeface="Arial" pitchFamily="34" charset="0"/>
              <a:cs typeface="Arial" pitchFamily="34" charset="0"/>
            </a:endParaRPr>
          </a:p>
        </p:txBody>
      </p:sp>
      <p:sp>
        <p:nvSpPr>
          <p:cNvPr id="4" name="ZoneTexte 3"/>
          <p:cNvSpPr txBox="1"/>
          <p:nvPr/>
        </p:nvSpPr>
        <p:spPr>
          <a:xfrm>
            <a:off x="874688" y="484001"/>
            <a:ext cx="7935186" cy="769441"/>
          </a:xfrm>
          <a:prstGeom prst="rect">
            <a:avLst/>
          </a:prstGeom>
          <a:noFill/>
        </p:spPr>
        <p:txBody>
          <a:bodyPr wrap="none" rtlCol="0">
            <a:spAutoFit/>
          </a:bodyPr>
          <a:lstStyle/>
          <a:p>
            <a:r>
              <a:rPr kumimoji="1" lang="fr-FR" sz="4400" b="1" dirty="0">
                <a:solidFill>
                  <a:schemeClr val="bg1"/>
                </a:solidFill>
                <a:latin typeface="Arial" pitchFamily="34" charset="0"/>
                <a:cs typeface="Arial" pitchFamily="34" charset="0"/>
              </a:rPr>
              <a:t>Définir une zone « sensible </a:t>
            </a:r>
            <a:r>
              <a:rPr kumimoji="1" lang="fr-FR" sz="4400" b="1" dirty="0" smtClean="0">
                <a:solidFill>
                  <a:schemeClr val="bg1"/>
                </a:solidFill>
                <a:latin typeface="Arial" pitchFamily="34" charset="0"/>
                <a:cs typeface="Arial" pitchFamily="34" charset="0"/>
              </a:rPr>
              <a:t>»</a:t>
            </a:r>
            <a:endParaRPr kumimoji="1" lang="fr-FR" sz="4400" b="1" dirty="0">
              <a:solidFill>
                <a:schemeClr val="bg1"/>
              </a:solidFill>
              <a:latin typeface="Arial" pitchFamily="34" charset="0"/>
              <a:cs typeface="Arial" pitchFamily="34" charset="0"/>
            </a:endParaRPr>
          </a:p>
        </p:txBody>
      </p:sp>
      <p:sp>
        <p:nvSpPr>
          <p:cNvPr id="5" name="ZoneTexte 4"/>
          <p:cNvSpPr txBox="1"/>
          <p:nvPr/>
        </p:nvSpPr>
        <p:spPr>
          <a:xfrm>
            <a:off x="1133946" y="4174432"/>
            <a:ext cx="5361531" cy="830997"/>
          </a:xfrm>
          <a:prstGeom prst="rect">
            <a:avLst/>
          </a:prstGeom>
          <a:noFill/>
        </p:spPr>
        <p:txBody>
          <a:bodyPr wrap="square" rtlCol="0">
            <a:spAutoFit/>
          </a:bodyPr>
          <a:lstStyle/>
          <a:p>
            <a:r>
              <a:rPr kumimoji="1" lang="fr-FR" sz="2400" b="1">
                <a:solidFill>
                  <a:schemeClr val="accent2"/>
                </a:solidFill>
                <a:latin typeface="Arial" pitchFamily="34" charset="0"/>
                <a:cs typeface="Arial" pitchFamily="34" charset="0"/>
              </a:rPr>
              <a:t>Comment détecter le mouvement ?</a:t>
            </a:r>
          </a:p>
          <a:p>
            <a:endParaRPr lang="fr-FR" sz="2400" b="1" dirty="0"/>
          </a:p>
        </p:txBody>
      </p:sp>
      <p:pic>
        <p:nvPicPr>
          <p:cNvPr id="3" name="Image 2"/>
          <p:cNvPicPr>
            <a:picLocks noChangeAspect="1"/>
          </p:cNvPicPr>
          <p:nvPr/>
        </p:nvPicPr>
        <p:blipFill>
          <a:blip r:embed="rId5"/>
          <a:stretch>
            <a:fillRect/>
          </a:stretch>
        </p:blipFill>
        <p:spPr>
          <a:xfrm>
            <a:off x="61353" y="5518586"/>
            <a:ext cx="3949700" cy="393700"/>
          </a:xfrm>
          <a:prstGeom prst="rect">
            <a:avLst/>
          </a:prstGeom>
        </p:spPr>
      </p:pic>
    </p:spTree>
    <p:extLst>
      <p:ext uri="{BB962C8B-B14F-4D97-AF65-F5344CB8AC3E}">
        <p14:creationId xmlns:p14="http://schemas.microsoft.com/office/powerpoint/2010/main" val="34938923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3400" y="971550"/>
            <a:ext cx="8262918" cy="932706"/>
          </a:xfrm>
        </p:spPr>
        <p:txBody>
          <a:bodyPr>
            <a:normAutofit fontScale="90000"/>
          </a:bodyPr>
          <a:lstStyle/>
          <a:p>
            <a:r>
              <a:rPr lang="fr-FR" b="1" dirty="0">
                <a:solidFill>
                  <a:schemeClr val="bg1"/>
                </a:solidFill>
              </a:rPr>
              <a:t>Scratch pour protéger une pièce des intrusions</a:t>
            </a:r>
            <a:r>
              <a:rPr lang="is-IS" b="1" dirty="0">
                <a:solidFill>
                  <a:schemeClr val="bg1"/>
                </a:solidFill>
              </a:rPr>
              <a:t>…</a:t>
            </a:r>
            <a:r>
              <a:rPr lang="fr-FR" b="1" dirty="0">
                <a:solidFill>
                  <a:schemeClr val="bg1"/>
                </a:solidFill>
              </a:rPr>
              <a:t/>
            </a:r>
            <a:br>
              <a:rPr lang="fr-FR" b="1" dirty="0">
                <a:solidFill>
                  <a:schemeClr val="bg1"/>
                </a:solidFill>
              </a:rPr>
            </a:br>
            <a:endParaRPr lang="fr-FR" b="1" dirty="0">
              <a:solidFill>
                <a:schemeClr val="bg1"/>
              </a:solidFill>
            </a:endParaRPr>
          </a:p>
        </p:txBody>
      </p:sp>
      <p:pic>
        <p:nvPicPr>
          <p:cNvPr id="4" name="Picture 3"/>
          <p:cNvPicPr>
            <a:picLocks noGrp="1" noChangeAspect="1" noChangeArrowheads="1"/>
          </p:cNvPicPr>
          <p:nvPr>
            <p:ph idx="1"/>
          </p:nvPr>
        </p:nvPicPr>
        <p:blipFill>
          <a:blip r:embed="rId2" cstate="email"/>
          <a:srcRect/>
          <a:stretch>
            <a:fillRect/>
          </a:stretch>
        </p:blipFill>
        <p:spPr bwMode="auto">
          <a:xfrm>
            <a:off x="5159298" y="2753678"/>
            <a:ext cx="3381375" cy="2533650"/>
          </a:xfrm>
          <a:prstGeom prst="rect">
            <a:avLst/>
          </a:prstGeom>
          <a:noFill/>
          <a:ln w="9525">
            <a:noFill/>
            <a:miter lim="800000"/>
            <a:headEnd/>
            <a:tailEnd/>
          </a:ln>
        </p:spPr>
      </p:pic>
      <p:sp>
        <p:nvSpPr>
          <p:cNvPr id="5" name="ZoneTexte 4"/>
          <p:cNvSpPr txBox="1"/>
          <p:nvPr/>
        </p:nvSpPr>
        <p:spPr>
          <a:xfrm>
            <a:off x="330200" y="3471446"/>
            <a:ext cx="4292600" cy="1815882"/>
          </a:xfrm>
          <a:prstGeom prst="rect">
            <a:avLst/>
          </a:prstGeom>
          <a:noFill/>
        </p:spPr>
        <p:txBody>
          <a:bodyPr wrap="square" rtlCol="0">
            <a:spAutoFit/>
          </a:bodyPr>
          <a:lstStyle/>
          <a:p>
            <a:r>
              <a:rPr lang="fr-FR" sz="2800" b="1" dirty="0">
                <a:solidFill>
                  <a:schemeClr val="accent2"/>
                </a:solidFill>
                <a:latin typeface="Calibri" charset="0"/>
                <a:ea typeface="Calibri" charset="0"/>
                <a:cs typeface="Calibri" charset="0"/>
              </a:rPr>
              <a:t>Créer un script permettant de déclencher une alarme à l’ouverture d’une porte ou d’une fenêtre</a:t>
            </a:r>
            <a:endParaRPr lang="fr-FR" sz="2800" dirty="0">
              <a:solidFill>
                <a:schemeClr val="accent2"/>
              </a:solidFill>
            </a:endParaRPr>
          </a:p>
        </p:txBody>
      </p:sp>
    </p:spTree>
    <p:extLst>
      <p:ext uri="{BB962C8B-B14F-4D97-AF65-F5344CB8AC3E}">
        <p14:creationId xmlns:p14="http://schemas.microsoft.com/office/powerpoint/2010/main" val="490297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2"/>
          <p:cNvPicPr>
            <a:picLocks noChangeAspect="1" noChangeArrowheads="1"/>
          </p:cNvPicPr>
          <p:nvPr/>
        </p:nvPicPr>
        <p:blipFill>
          <a:blip r:embed="rId2" cstate="email"/>
          <a:srcRect/>
          <a:stretch>
            <a:fillRect/>
          </a:stretch>
        </p:blipFill>
        <p:spPr bwMode="auto">
          <a:xfrm>
            <a:off x="393966" y="2075584"/>
            <a:ext cx="1350169" cy="1016794"/>
          </a:xfrm>
          <a:prstGeom prst="rect">
            <a:avLst/>
          </a:prstGeom>
          <a:noFill/>
          <a:ln w="9525">
            <a:noFill/>
            <a:miter lim="800000"/>
            <a:headEnd/>
            <a:tailEnd/>
          </a:ln>
        </p:spPr>
      </p:pic>
      <p:pic>
        <p:nvPicPr>
          <p:cNvPr id="20486" name="Picture 3"/>
          <p:cNvPicPr>
            <a:picLocks noChangeAspect="1" noChangeArrowheads="1"/>
          </p:cNvPicPr>
          <p:nvPr/>
        </p:nvPicPr>
        <p:blipFill>
          <a:blip r:embed="rId3" cstate="email"/>
          <a:srcRect/>
          <a:stretch>
            <a:fillRect/>
          </a:stretch>
        </p:blipFill>
        <p:spPr bwMode="auto">
          <a:xfrm>
            <a:off x="393966" y="3129150"/>
            <a:ext cx="289322" cy="270272"/>
          </a:xfrm>
          <a:prstGeom prst="rect">
            <a:avLst/>
          </a:prstGeom>
          <a:noFill/>
          <a:ln w="9525">
            <a:noFill/>
            <a:miter lim="800000"/>
            <a:headEnd/>
            <a:tailEnd/>
          </a:ln>
        </p:spPr>
      </p:pic>
      <p:sp>
        <p:nvSpPr>
          <p:cNvPr id="18" name="ZoneTexte 17"/>
          <p:cNvSpPr txBox="1"/>
          <p:nvPr/>
        </p:nvSpPr>
        <p:spPr>
          <a:xfrm>
            <a:off x="974944" y="3198949"/>
            <a:ext cx="3647856" cy="369332"/>
          </a:xfrm>
          <a:prstGeom prst="rect">
            <a:avLst/>
          </a:prstGeom>
          <a:noFill/>
        </p:spPr>
        <p:txBody>
          <a:bodyPr wrap="square">
            <a:spAutoFit/>
          </a:bodyPr>
          <a:lstStyle/>
          <a:p>
            <a:pPr>
              <a:spcBef>
                <a:spcPct val="20000"/>
              </a:spcBef>
              <a:defRPr/>
            </a:pPr>
            <a:r>
              <a:rPr lang="fr-FR" b="1" dirty="0">
                <a:solidFill>
                  <a:schemeClr val="accent2"/>
                </a:solidFill>
                <a:latin typeface="Arial" pitchFamily="34" charset="0"/>
                <a:cs typeface="Arial" pitchFamily="34" charset="0"/>
              </a:rPr>
              <a:t>Pour charger un fichier son</a:t>
            </a:r>
          </a:p>
        </p:txBody>
      </p:sp>
      <p:pic>
        <p:nvPicPr>
          <p:cNvPr id="20488" name="Picture 4"/>
          <p:cNvPicPr>
            <a:picLocks noChangeAspect="1" noChangeArrowheads="1"/>
          </p:cNvPicPr>
          <p:nvPr/>
        </p:nvPicPr>
        <p:blipFill>
          <a:blip r:embed="rId4" cstate="email"/>
          <a:srcRect/>
          <a:stretch>
            <a:fillRect/>
          </a:stretch>
        </p:blipFill>
        <p:spPr bwMode="auto">
          <a:xfrm>
            <a:off x="283496" y="4258381"/>
            <a:ext cx="3602477" cy="2126051"/>
          </a:xfrm>
          <a:prstGeom prst="rect">
            <a:avLst/>
          </a:prstGeom>
          <a:noFill/>
          <a:ln w="9525">
            <a:noFill/>
            <a:miter lim="800000"/>
            <a:headEnd/>
            <a:tailEnd/>
          </a:ln>
        </p:spPr>
      </p:pic>
      <p:pic>
        <p:nvPicPr>
          <p:cNvPr id="20490" name="Picture 5"/>
          <p:cNvPicPr>
            <a:picLocks noChangeAspect="1" noChangeArrowheads="1"/>
          </p:cNvPicPr>
          <p:nvPr/>
        </p:nvPicPr>
        <p:blipFill>
          <a:blip r:embed="rId5" cstate="email"/>
          <a:srcRect/>
          <a:stretch>
            <a:fillRect/>
          </a:stretch>
        </p:blipFill>
        <p:spPr bwMode="auto">
          <a:xfrm>
            <a:off x="4969913" y="4817089"/>
            <a:ext cx="2456925" cy="1968016"/>
          </a:xfrm>
          <a:prstGeom prst="rect">
            <a:avLst/>
          </a:prstGeom>
          <a:noFill/>
          <a:ln w="9525">
            <a:noFill/>
            <a:miter lim="800000"/>
            <a:headEnd/>
            <a:tailEnd/>
          </a:ln>
        </p:spPr>
      </p:pic>
      <p:pic>
        <p:nvPicPr>
          <p:cNvPr id="20494" name="Picture 7"/>
          <p:cNvPicPr>
            <a:picLocks noChangeAspect="1" noChangeArrowheads="1"/>
          </p:cNvPicPr>
          <p:nvPr/>
        </p:nvPicPr>
        <p:blipFill>
          <a:blip r:embed="rId6" cstate="email"/>
          <a:srcRect/>
          <a:stretch>
            <a:fillRect/>
          </a:stretch>
        </p:blipFill>
        <p:spPr bwMode="auto">
          <a:xfrm>
            <a:off x="5433993" y="3121481"/>
            <a:ext cx="1528763" cy="471488"/>
          </a:xfrm>
          <a:prstGeom prst="rect">
            <a:avLst/>
          </a:prstGeom>
          <a:noFill/>
          <a:ln w="9525">
            <a:noFill/>
            <a:miter lim="800000"/>
            <a:headEnd/>
            <a:tailEnd/>
          </a:ln>
        </p:spPr>
      </p:pic>
      <p:sp>
        <p:nvSpPr>
          <p:cNvPr id="28" name="ZoneTexte 27"/>
          <p:cNvSpPr txBox="1"/>
          <p:nvPr/>
        </p:nvSpPr>
        <p:spPr>
          <a:xfrm>
            <a:off x="5086527" y="3743750"/>
            <a:ext cx="2096079" cy="646331"/>
          </a:xfrm>
          <a:prstGeom prst="rect">
            <a:avLst/>
          </a:prstGeom>
          <a:noFill/>
        </p:spPr>
        <p:txBody>
          <a:bodyPr wrap="square">
            <a:spAutoFit/>
          </a:bodyPr>
          <a:lstStyle/>
          <a:p>
            <a:pPr algn="ctr">
              <a:spcBef>
                <a:spcPct val="20000"/>
              </a:spcBef>
              <a:defRPr/>
            </a:pPr>
            <a:r>
              <a:rPr lang="fr-FR" dirty="0">
                <a:solidFill>
                  <a:schemeClr val="accent2"/>
                </a:solidFill>
              </a:rPr>
              <a:t>Pour définir une autre zone sensible</a:t>
            </a:r>
          </a:p>
        </p:txBody>
      </p:sp>
      <p:pic>
        <p:nvPicPr>
          <p:cNvPr id="20496" name="Picture 8"/>
          <p:cNvPicPr>
            <a:picLocks noChangeAspect="1" noChangeArrowheads="1"/>
          </p:cNvPicPr>
          <p:nvPr/>
        </p:nvPicPr>
        <p:blipFill>
          <a:blip r:embed="rId7" cstate="email"/>
          <a:srcRect/>
          <a:stretch>
            <a:fillRect/>
          </a:stretch>
        </p:blipFill>
        <p:spPr bwMode="auto">
          <a:xfrm>
            <a:off x="7258031" y="3121481"/>
            <a:ext cx="1825228" cy="1272778"/>
          </a:xfrm>
          <a:prstGeom prst="rect">
            <a:avLst/>
          </a:prstGeom>
          <a:noFill/>
          <a:ln w="9525">
            <a:noFill/>
            <a:miter lim="800000"/>
            <a:headEnd/>
            <a:tailEnd/>
          </a:ln>
        </p:spPr>
      </p:pic>
      <p:sp>
        <p:nvSpPr>
          <p:cNvPr id="3" name="Rectangle 2"/>
          <p:cNvSpPr/>
          <p:nvPr/>
        </p:nvSpPr>
        <p:spPr>
          <a:xfrm>
            <a:off x="2583488" y="569078"/>
            <a:ext cx="4027064" cy="707886"/>
          </a:xfrm>
          <a:prstGeom prst="rect">
            <a:avLst/>
          </a:prstGeom>
        </p:spPr>
        <p:txBody>
          <a:bodyPr wrap="none">
            <a:spAutoFit/>
          </a:bodyPr>
          <a:lstStyle/>
          <a:p>
            <a:pPr algn="ctr">
              <a:spcBef>
                <a:spcPct val="20000"/>
              </a:spcBef>
              <a:defRPr/>
            </a:pPr>
            <a:r>
              <a:rPr lang="fr-FR" sz="4000" b="1" u="sng" dirty="0">
                <a:solidFill>
                  <a:schemeClr val="bg1"/>
                </a:solidFill>
                <a:latin typeface="Arial" pitchFamily="34" charset="0"/>
                <a:cs typeface="Arial" pitchFamily="34" charset="0"/>
              </a:rPr>
              <a:t>Coup de pouce </a:t>
            </a:r>
          </a:p>
        </p:txBody>
      </p:sp>
    </p:spTree>
    <p:extLst>
      <p:ext uri="{BB962C8B-B14F-4D97-AF65-F5344CB8AC3E}">
        <p14:creationId xmlns:p14="http://schemas.microsoft.com/office/powerpoint/2010/main" val="1501271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054131" y="598742"/>
            <a:ext cx="7143750" cy="972108"/>
          </a:xfrm>
        </p:spPr>
        <p:txBody>
          <a:bodyPr>
            <a:normAutofit fontScale="90000"/>
          </a:bodyPr>
          <a:lstStyle/>
          <a:p>
            <a:pPr algn="ctr"/>
            <a:r>
              <a:rPr lang="fr-FR" b="1" dirty="0" smtClean="0">
                <a:solidFill>
                  <a:schemeClr val="bg1"/>
                </a:solidFill>
              </a:rPr>
              <a:t>Ecrire un programme qui teste la primalité d’un entier</a:t>
            </a:r>
            <a:endParaRPr lang="fr-FR" b="1" u="sng" dirty="0">
              <a:solidFill>
                <a:schemeClr val="bg1"/>
              </a:solidFill>
            </a:endParaRPr>
          </a:p>
        </p:txBody>
      </p:sp>
      <p:pic>
        <p:nvPicPr>
          <p:cNvPr id="3" name="Espace réservé du conten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997200"/>
            <a:ext cx="9144000" cy="3860800"/>
          </a:xfrm>
        </p:spPr>
      </p:pic>
    </p:spTree>
    <p:extLst>
      <p:ext uri="{BB962C8B-B14F-4D97-AF65-F5344CB8AC3E}">
        <p14:creationId xmlns:p14="http://schemas.microsoft.com/office/powerpoint/2010/main" val="1086782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1054131" y="598742"/>
            <a:ext cx="7143750" cy="972108"/>
          </a:xfrm>
        </p:spPr>
        <p:txBody>
          <a:bodyPr>
            <a:normAutofit fontScale="90000"/>
          </a:bodyPr>
          <a:lstStyle/>
          <a:p>
            <a:pPr algn="ctr"/>
            <a:r>
              <a:rPr lang="fr-FR" b="1" dirty="0" smtClean="0">
                <a:solidFill>
                  <a:schemeClr val="bg1"/>
                </a:solidFill>
              </a:rPr>
              <a:t>Ecrire un programme qui teste la primalité d’un entier</a:t>
            </a:r>
            <a:endParaRPr lang="fr-FR" b="1" u="sng" dirty="0">
              <a:solidFill>
                <a:schemeClr val="bg1"/>
              </a:solidFill>
            </a:endParaRPr>
          </a:p>
        </p:txBody>
      </p:sp>
      <p:pic>
        <p:nvPicPr>
          <p:cNvPr id="5" name="Espace réservé du contenu 4"/>
          <p:cNvPicPr>
            <a:picLocks noGrp="1" noChangeAspect="1"/>
          </p:cNvPicPr>
          <p:nvPr>
            <p:ph idx="1"/>
          </p:nvPr>
        </p:nvPicPr>
        <p:blipFill>
          <a:blip r:embed="rId2"/>
          <a:stretch>
            <a:fillRect/>
          </a:stretch>
        </p:blipFill>
        <p:spPr>
          <a:xfrm>
            <a:off x="800131" y="1759300"/>
            <a:ext cx="5499458" cy="4798664"/>
          </a:xfrm>
          <a:prstGeom prst="rect">
            <a:avLst/>
          </a:prstGeom>
        </p:spPr>
      </p:pic>
    </p:spTree>
    <p:extLst>
      <p:ext uri="{BB962C8B-B14F-4D97-AF65-F5344CB8AC3E}">
        <p14:creationId xmlns:p14="http://schemas.microsoft.com/office/powerpoint/2010/main" val="1683721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183" y="1281330"/>
            <a:ext cx="8856984" cy="1325563"/>
          </a:xfrm>
        </p:spPr>
        <p:txBody>
          <a:bodyPr>
            <a:noAutofit/>
          </a:bodyPr>
          <a:lstStyle/>
          <a:p>
            <a:r>
              <a:rPr lang="fr-FR" sz="4400" b="1" dirty="0" smtClean="0"/>
              <a:t/>
            </a:r>
            <a:br>
              <a:rPr lang="fr-FR" sz="4400" b="1" dirty="0" smtClean="0"/>
            </a:br>
            <a:r>
              <a:rPr lang="fr-FR" sz="6000" b="1" dirty="0"/>
              <a:t>Merci de votre attention</a:t>
            </a:r>
            <a:r>
              <a:rPr lang="fr-FR" sz="4800" b="1" dirty="0" smtClean="0"/>
              <a:t/>
            </a:r>
            <a:br>
              <a:rPr lang="fr-FR" sz="4800" b="1" dirty="0" smtClean="0"/>
            </a:br>
            <a:r>
              <a:rPr lang="fr-FR" sz="4800" b="1" dirty="0" smtClean="0"/>
              <a:t/>
            </a:r>
            <a:br>
              <a:rPr lang="fr-FR" sz="4800" b="1" dirty="0" smtClean="0"/>
            </a:br>
            <a:r>
              <a:rPr lang="fr-FR" sz="4800" b="1" dirty="0"/>
              <a:t/>
            </a:r>
            <a:br>
              <a:rPr lang="fr-FR" sz="4800" b="1" dirty="0"/>
            </a:br>
            <a:r>
              <a:rPr lang="fr-FR" sz="3200" b="1" dirty="0" smtClean="0">
                <a:hlinkClick r:id="rId2" action="ppaction://hlinkfile"/>
              </a:rPr>
              <a:t>serge.jean-baptiste-simonn@ac-martinique.fr</a:t>
            </a:r>
            <a:r>
              <a:rPr lang="fr-FR" sz="3200" b="1" dirty="0" smtClean="0"/>
              <a:t/>
            </a:r>
            <a:br>
              <a:rPr lang="fr-FR" sz="3200" b="1" dirty="0" smtClean="0"/>
            </a:br>
            <a:r>
              <a:rPr lang="fr-FR" sz="3200" b="1" dirty="0" smtClean="0"/>
              <a:t>@</a:t>
            </a:r>
            <a:br>
              <a:rPr lang="fr-FR" sz="3200" b="1" dirty="0" smtClean="0"/>
            </a:br>
            <a:r>
              <a:rPr lang="fr-FR" sz="3200" b="1" dirty="0" smtClean="0">
                <a:solidFill>
                  <a:schemeClr val="bg2">
                    <a:lumMod val="75000"/>
                  </a:schemeClr>
                </a:solidFill>
              </a:rPr>
              <a:t>@SergeJEANBAPTIS</a:t>
            </a:r>
            <a:endParaRPr lang="fr-FR" sz="3200" b="1" dirty="0">
              <a:solidFill>
                <a:schemeClr val="bg2">
                  <a:lumMod val="75000"/>
                </a:schemeClr>
              </a:solidFill>
            </a:endParaRPr>
          </a:p>
        </p:txBody>
      </p:sp>
      <p:sp>
        <p:nvSpPr>
          <p:cNvPr id="4" name="ZoneTexte 3"/>
          <p:cNvSpPr txBox="1"/>
          <p:nvPr/>
        </p:nvSpPr>
        <p:spPr>
          <a:xfrm>
            <a:off x="671521" y="934352"/>
            <a:ext cx="184666" cy="369332"/>
          </a:xfrm>
          <a:prstGeom prst="rect">
            <a:avLst/>
          </a:prstGeom>
          <a:noFill/>
        </p:spPr>
        <p:txBody>
          <a:bodyPr wrap="none" rtlCol="0">
            <a:spAutoFit/>
          </a:bodyPr>
          <a:lstStyle/>
          <a:p>
            <a:endParaRPr lang="fr-FR" dirty="0"/>
          </a:p>
        </p:txBody>
      </p:sp>
      <p:sp>
        <p:nvSpPr>
          <p:cNvPr id="7" name="Espace réservé du contenu 2"/>
          <p:cNvSpPr txBox="1">
            <a:spLocks/>
          </p:cNvSpPr>
          <p:nvPr/>
        </p:nvSpPr>
        <p:spPr>
          <a:xfrm>
            <a:off x="671521" y="4426665"/>
            <a:ext cx="8222197" cy="1141377"/>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fr-FR" sz="2600" dirty="0" smtClean="0"/>
              <a:t>IAN - mathématiques </a:t>
            </a:r>
          </a:p>
          <a:p>
            <a:pPr marL="0" indent="0">
              <a:buFont typeface="Symbol" pitchFamily="18" charset="2"/>
              <a:buNone/>
            </a:pPr>
            <a:r>
              <a:rPr lang="fr-FR" sz="2600" dirty="0" smtClean="0"/>
              <a:t>Interlocuteur académique pour le numérique</a:t>
            </a:r>
          </a:p>
          <a:p>
            <a:endParaRPr lang="fr-FR" dirty="0" smtClean="0"/>
          </a:p>
        </p:txBody>
      </p:sp>
      <p:pic>
        <p:nvPicPr>
          <p:cNvPr id="3" name="Image 2"/>
          <p:cNvPicPr>
            <a:picLocks noChangeAspect="1"/>
          </p:cNvPicPr>
          <p:nvPr/>
        </p:nvPicPr>
        <p:blipFill>
          <a:blip r:embed="rId3"/>
          <a:stretch>
            <a:fillRect/>
          </a:stretch>
        </p:blipFill>
        <p:spPr>
          <a:xfrm>
            <a:off x="1714499" y="3491875"/>
            <a:ext cx="886716" cy="720895"/>
          </a:xfrm>
          <a:prstGeom prst="rect">
            <a:avLst/>
          </a:prstGeom>
        </p:spPr>
      </p:pic>
    </p:spTree>
    <p:extLst>
      <p:ext uri="{BB962C8B-B14F-4D97-AF65-F5344CB8AC3E}">
        <p14:creationId xmlns:p14="http://schemas.microsoft.com/office/powerpoint/2010/main" val="77196325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5"/>
</p:tagLst>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Oscilloscope">
  <a:themeElements>
    <a:clrScheme name="Oscilloscope">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scilloscope">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scilloscope">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Oscilloscope.thmx</Template>
  <TotalTime>5090</TotalTime>
  <Words>1677</Words>
  <Application>Microsoft Macintosh PowerPoint</Application>
  <PresentationFormat>Présentation à l'écran (4:3)</PresentationFormat>
  <Paragraphs>300</Paragraphs>
  <Slides>68</Slides>
  <Notes>7</Notes>
  <HiddenSlides>0</HiddenSlides>
  <MMClips>1</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68</vt:i4>
      </vt:variant>
    </vt:vector>
  </HeadingPairs>
  <TitlesOfParts>
    <vt:vector size="77" baseType="lpstr">
      <vt:lpstr>Calibri</vt:lpstr>
      <vt:lpstr>Cambria Math</vt:lpstr>
      <vt:lpstr>Candara</vt:lpstr>
      <vt:lpstr>Franklin Gothic Book</vt:lpstr>
      <vt:lpstr>Symbol</vt:lpstr>
      <vt:lpstr>Times New Roman</vt:lpstr>
      <vt:lpstr>Wingdings</vt:lpstr>
      <vt:lpstr>Arial</vt:lpstr>
      <vt:lpstr>Oscilloscope</vt:lpstr>
      <vt:lpstr>Algorithmique et programmation au collège  </vt:lpstr>
      <vt:lpstr> Groupe TICE de mathématiques  karine.lamarque@ac-martinique.fr Thierrry Manches  Thierry.Manches@ac-martinique.fr Manuel Garco n Manuel-Philippe.Garcon@ac-martinique.fr Christian VICTORIN  Christian-Olivi.Victorin@ac-martinique.fr  serge.jean-baptiste-simonn@ac-martinique.fr  (IAN - mathématiques   micheline.bilas@ac-martinique.fr IA-IPR  - mathématiques     </vt:lpstr>
      <vt:lpstr>LES OBJECTIFS DE CETTE FORMATION:</vt:lpstr>
      <vt:lpstr>Pourquoi enseigner la programmation    Rapport de l’académie des sciences – Mai 2013</vt:lpstr>
      <vt:lpstr>Pourquoi enseigner la programmation</vt:lpstr>
      <vt:lpstr>Présentation PowerPoint</vt:lpstr>
      <vt:lpstr>Phases</vt:lpstr>
      <vt:lpstr>Programmes de mathématiques à consulter </vt:lpstr>
      <vt:lpstr>Algorithmique et programmation:          les objectifs généraux</vt:lpstr>
      <vt:lpstr>Présentation PowerPoint</vt:lpstr>
      <vt:lpstr>OBJECTIF: acquérir des concepts de programmation plutôt que des éléments  de syntaxe d’un langage</vt:lpstr>
      <vt:lpstr>En collège </vt:lpstr>
      <vt:lpstr>Qu’est ce que scratch?</vt:lpstr>
      <vt:lpstr>PRISE EN MAIN DE SCRATCH Explorons scratch…</vt:lpstr>
      <vt:lpstr>principe de construction des programmes en Scratch</vt:lpstr>
      <vt:lpstr>Le vocabulaire de Scratch:  LES LUTINS</vt:lpstr>
      <vt:lpstr>Le vocabulaire de Scratch:  LES LUTINS</vt:lpstr>
      <vt:lpstr>Le vocabulaire de Scratch:  LES BLOCS</vt:lpstr>
      <vt:lpstr>Le vocabulaire de Scratch:  LES BLOCS</vt:lpstr>
      <vt:lpstr>PRISE EN MAIN DE SCRATCH Les menus d’instructions</vt:lpstr>
      <vt:lpstr>Des alternatives à SCRATCH sur tablette…</vt:lpstr>
      <vt:lpstr>Des alternatives à SCRATCH sur tablette…</vt:lpstr>
      <vt:lpstr>Des alternatives à SCRATCH sur tablette…</vt:lpstr>
      <vt:lpstr>A vous de jouer…dans un labyrinthe ouvrir de fichier : PremierLabyrinthe</vt:lpstr>
      <vt:lpstr>A vous de jouer…dans un labyrinthe </vt:lpstr>
      <vt:lpstr>A vous de jouer…dans un labyrinthe </vt:lpstr>
      <vt:lpstr>A vous de jouer…dans un labyrinthe </vt:lpstr>
      <vt:lpstr>PRISE EN MAIN DE SCRATCH Les menus d’instructions</vt:lpstr>
      <vt:lpstr>PRISE EN MAIN DE SCRATCH Les menus d’instructions</vt:lpstr>
      <vt:lpstr>A vous de jouer (2)…la marche</vt:lpstr>
      <vt:lpstr>PRISE EN MAIN DE SCRATCH Les menus d’instructions</vt:lpstr>
      <vt:lpstr>A vous de jouer…   « Frère Jacques »    en EPI ?  - Ouvrir JBS-Frère Jacques</vt:lpstr>
      <vt:lpstr>PRISE EN MAIN DE SCRATCH à vous de jouer(3)…Animez un lutin</vt:lpstr>
      <vt:lpstr>PRISE EN MAIN DE SCRATCH Un bel exemple avec costumes et       éditeur graphique</vt:lpstr>
      <vt:lpstr>PRISE EN MAIN DE SCRATCH Les menus d’instructions</vt:lpstr>
      <vt:lpstr> à vous de jouer (4)…tracez un carré</vt:lpstr>
      <vt:lpstr> à vous de jouer (5) ..  Tracer un polygone régulier à n côtés…</vt:lpstr>
      <vt:lpstr>PRISE EN MAIN DE SCRATCH Les menus d’instructions</vt:lpstr>
      <vt:lpstr>à vous de jouer(6)…créez un script avec deux lutins qui dialoguent</vt:lpstr>
      <vt:lpstr>PRISE EN MAIN DE SCRATCH Les menus d’instructions</vt:lpstr>
      <vt:lpstr>PRISE EN MAIN DE SCRATCH Les menus d’instructions</vt:lpstr>
      <vt:lpstr>PRISE EN MAIN DE SCRATCH Les menus d’instructions</vt:lpstr>
      <vt:lpstr>à vous de jouer (7)…Analysez un algorithme</vt:lpstr>
      <vt:lpstr>à vous de jouer (8)…Comparer deux algorithmes</vt:lpstr>
      <vt:lpstr>Algorithmique et programmation au collège Partie 2  </vt:lpstr>
      <vt:lpstr>LES OBJECTIFS DE CETTE FORMATION:</vt:lpstr>
      <vt:lpstr>Vos Productions</vt:lpstr>
      <vt:lpstr>Prise en main ( suite)</vt:lpstr>
      <vt:lpstr> simulez le lancer d’un dé sur scratch</vt:lpstr>
      <vt:lpstr> simulez le lancer d’un dé sur scratch</vt:lpstr>
      <vt:lpstr>Le jeu du chat et de la souris</vt:lpstr>
      <vt:lpstr>Le jeu du chat et de la souris</vt:lpstr>
      <vt:lpstr> Tracer un polygone régulier à n côtés…</vt:lpstr>
      <vt:lpstr> Tracer un polygone régulier à n côtés…</vt:lpstr>
      <vt:lpstr>PRISE EN MAIN DE SCRATCH Analysez un algorithme, les listes</vt:lpstr>
      <vt:lpstr>Présentation PowerPoint</vt:lpstr>
      <vt:lpstr>LA MISE EN ACTIVITE DES ELEVES:</vt:lpstr>
      <vt:lpstr>LA MISE EN ACTIVITE DES ELEVES:</vt:lpstr>
      <vt:lpstr>LA PEDAGOGIE PAR PROJET </vt:lpstr>
      <vt:lpstr>LA PEDAGOGIE PAR PROJET une approche possible</vt:lpstr>
      <vt:lpstr>Scratch pour protéger une pièce des intrusions… </vt:lpstr>
      <vt:lpstr>Présentation PowerPoint</vt:lpstr>
      <vt:lpstr>Présentation PowerPoint</vt:lpstr>
      <vt:lpstr>Scratch pour protéger une pièce des intrusions… </vt:lpstr>
      <vt:lpstr>Présentation PowerPoint</vt:lpstr>
      <vt:lpstr>Ecrire un programme qui teste la primalité d’un entier</vt:lpstr>
      <vt:lpstr>Ecrire un programme qui teste la primalité d’un entier</vt:lpstr>
      <vt:lpstr> Merci de votre attention   serge.jean-baptiste-simonn@ac-martinique.fr @ @SergeJEANBAPTIS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Algorithmique et programmation cycle 4</dc:title>
  <dc:creator>Manuel GARCON</dc:creator>
  <cp:lastModifiedBy>Serge JBS</cp:lastModifiedBy>
  <cp:revision>103</cp:revision>
  <dcterms:created xsi:type="dcterms:W3CDTF">2016-02-12T12:02:29Z</dcterms:created>
  <dcterms:modified xsi:type="dcterms:W3CDTF">2016-03-22T19:38:08Z</dcterms:modified>
</cp:coreProperties>
</file>