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302" r:id="rId2"/>
    <p:sldId id="336" r:id="rId3"/>
    <p:sldId id="319" r:id="rId4"/>
    <p:sldId id="320" r:id="rId5"/>
    <p:sldId id="305" r:id="rId6"/>
    <p:sldId id="306" r:id="rId7"/>
    <p:sldId id="307" r:id="rId8"/>
    <p:sldId id="308" r:id="rId9"/>
    <p:sldId id="309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10" r:id="rId18"/>
    <p:sldId id="328" r:id="rId19"/>
    <p:sldId id="329" r:id="rId20"/>
    <p:sldId id="330" r:id="rId21"/>
    <p:sldId id="332" r:id="rId22"/>
    <p:sldId id="331" r:id="rId23"/>
    <p:sldId id="333" r:id="rId24"/>
    <p:sldId id="334" r:id="rId25"/>
    <p:sldId id="284" r:id="rId26"/>
    <p:sldId id="257" r:id="rId27"/>
    <p:sldId id="293" r:id="rId28"/>
    <p:sldId id="294" r:id="rId29"/>
    <p:sldId id="258" r:id="rId30"/>
    <p:sldId id="278" r:id="rId31"/>
    <p:sldId id="298" r:id="rId32"/>
    <p:sldId id="263" r:id="rId33"/>
    <p:sldId id="289" r:id="rId34"/>
    <p:sldId id="295" r:id="rId35"/>
    <p:sldId id="280" r:id="rId36"/>
    <p:sldId id="279" r:id="rId37"/>
    <p:sldId id="291" r:id="rId38"/>
    <p:sldId id="264" r:id="rId39"/>
    <p:sldId id="286" r:id="rId40"/>
    <p:sldId id="261" r:id="rId41"/>
    <p:sldId id="299" r:id="rId42"/>
    <p:sldId id="265" r:id="rId43"/>
    <p:sldId id="270" r:id="rId44"/>
    <p:sldId id="300" r:id="rId45"/>
    <p:sldId id="266" r:id="rId46"/>
    <p:sldId id="292" r:id="rId47"/>
    <p:sldId id="273" r:id="rId48"/>
    <p:sldId id="301" r:id="rId49"/>
    <p:sldId id="282" r:id="rId5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9F9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5" autoAdjust="0"/>
    <p:restoredTop sz="94660"/>
  </p:normalViewPr>
  <p:slideViewPr>
    <p:cSldViewPr>
      <p:cViewPr varScale="1">
        <p:scale>
          <a:sx n="109" d="100"/>
          <a:sy n="109" d="100"/>
        </p:scale>
        <p:origin x="168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D1C7B-015F-4D05-B4DD-DE711F9C81E8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7914E-7F56-4F1B-953F-25663388EAD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6160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9457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3139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0122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9080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5668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3416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8459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5200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384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3508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9794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683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679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092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0989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7877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2524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917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9541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25</a:t>
            </a:fld>
            <a:endParaRPr lang="fr-FR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89771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93489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33</a:t>
            </a:fld>
            <a:endParaRPr lang="fr-FR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00439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3447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EDCBE-4D31-4DC9-ACD7-D40EF8CD2845}" type="datetimeFigureOut">
              <a:rPr lang="fr-FR" smtClean="0"/>
              <a:pPr/>
              <a:t>25/08/2020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626FE-F8F1-48B7-8E7A-9F87DB5A67B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19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899592" y="1628365"/>
            <a:ext cx="7640068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8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EVALUATION DIAGNOSTIQUE</a:t>
            </a: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371600" y="540438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M  I  N  I  R  E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888A234B-91E1-4FC2-8CCD-194A7151B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1760" y="4941168"/>
            <a:ext cx="4460280" cy="791385"/>
          </a:xfrm>
        </p:spPr>
        <p:txBody>
          <a:bodyPr>
            <a:normAutofit fontScale="85000" lnSpcReduction="10000"/>
          </a:bodyPr>
          <a:lstStyle/>
          <a:p>
            <a:r>
              <a:rPr lang="fr-FR" sz="5400" b="1" u="sng" dirty="0">
                <a:solidFill>
                  <a:srgbClr val="00B0F0"/>
                </a:solidFill>
              </a:rPr>
              <a:t>Septembre 2020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1560" y="2913641"/>
            <a:ext cx="7920880" cy="2604492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r>
              <a:rPr lang="fr-FR" sz="5400" b="1" u="sng" dirty="0">
                <a:solidFill>
                  <a:srgbClr val="00B0F0"/>
                </a:solidFill>
              </a:rPr>
              <a:t>Culture Générale Adaptée (CGA)</a:t>
            </a:r>
          </a:p>
          <a:p>
            <a:r>
              <a:rPr lang="fr-FR" sz="5400" b="1" u="sng" dirty="0">
                <a:solidFill>
                  <a:srgbClr val="00B0F0"/>
                </a:solidFill>
              </a:rPr>
              <a:t>à la</a:t>
            </a:r>
            <a:br>
              <a:rPr lang="fr-FR" sz="5400" b="1" u="sng" dirty="0">
                <a:solidFill>
                  <a:srgbClr val="00B0F0"/>
                </a:solidFill>
              </a:rPr>
            </a:br>
            <a:r>
              <a:rPr lang="fr-FR" sz="5400" b="1" u="sng" dirty="0">
                <a:solidFill>
                  <a:srgbClr val="00B0F0"/>
                </a:solidFill>
              </a:rPr>
              <a:t>professionnalisation des parcours</a:t>
            </a: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19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1371600" y="540438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M  I  N  I  R  E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8D7C76-42E4-46EF-A83D-02D18EFCE8F7}"/>
              </a:ext>
            </a:extLst>
          </p:cNvPr>
          <p:cNvSpPr txBox="1"/>
          <p:nvPr/>
        </p:nvSpPr>
        <p:spPr>
          <a:xfrm>
            <a:off x="3266421" y="1477831"/>
            <a:ext cx="3168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</a:t>
            </a:r>
            <a:r>
              <a:rPr lang="fr-FR" sz="6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ARTIE I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695611184"/>
      </p:ext>
    </p:extLst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571472" y="4572008"/>
          <a:ext cx="5643602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3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2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4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Après la 3ème, combien faut-il d’années d’études pour obtenir un bac professionnel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850" y="2581275"/>
            <a:ext cx="2400300" cy="16954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2E7300-4432-48C5-AB3C-225A0D419679}"/>
              </a:ext>
            </a:extLst>
          </p:cNvPr>
          <p:cNvSpPr/>
          <p:nvPr/>
        </p:nvSpPr>
        <p:spPr>
          <a:xfrm>
            <a:off x="0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238740909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2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Certificat d’aptitude professionnelle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Contrôle d’aptitude professionnelle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Compétences acquises professionnalisées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84174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Que veut dire "CAP"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104900"/>
            <a:ext cx="2400300" cy="16954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EEFA7E-A5D7-4425-8390-8D05C8016FB2}"/>
              </a:ext>
            </a:extLst>
          </p:cNvPr>
          <p:cNvSpPr/>
          <p:nvPr/>
        </p:nvSpPr>
        <p:spPr>
          <a:xfrm>
            <a:off x="0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333208013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3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Uniquement des matières générales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Uniquement des matières professionnelles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matières générales et des matières professionnelles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Qu’étudie-t-on en voie professionnelle ?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1844824"/>
            <a:ext cx="1788637" cy="12634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A4DFEE-78DD-444C-A092-41CA22337229}"/>
              </a:ext>
            </a:extLst>
          </p:cNvPr>
          <p:cNvSpPr/>
          <p:nvPr/>
        </p:nvSpPr>
        <p:spPr>
          <a:xfrm>
            <a:off x="0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414113941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4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Au lycée uniquement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En entreprise uniquement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Au lycée et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Quels seront les lieux de formation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410" y="1412776"/>
            <a:ext cx="2400300" cy="1695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8643871-EDCA-4EC8-8530-B65475156170}"/>
              </a:ext>
            </a:extLst>
          </p:cNvPr>
          <p:cNvSpPr/>
          <p:nvPr/>
        </p:nvSpPr>
        <p:spPr>
          <a:xfrm>
            <a:off x="0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406299920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5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C’est un diplôme pour travailler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C’est un diplôme pour continuer des études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C’est un diplôme pour travailler ou pour continuer des études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162482"/>
            <a:ext cx="841742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fait-on avec un bac professionnel ou un CAP ?</a:t>
            </a:r>
          </a:p>
          <a:p>
            <a:r>
              <a:rPr lang="fr-FR" dirty="0"/>
              <a:t> 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1802195"/>
            <a:ext cx="1800200" cy="12715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838CA5-2DF4-4E30-809F-C531E908DAE6}"/>
              </a:ext>
            </a:extLst>
          </p:cNvPr>
          <p:cNvSpPr/>
          <p:nvPr/>
        </p:nvSpPr>
        <p:spPr>
          <a:xfrm>
            <a:off x="0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681566348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6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Étudier uniquement à l’école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Se former uniquement en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Étudier à l’école et se former en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signifie être apprenti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340768"/>
            <a:ext cx="2400300" cy="1695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6ABB18-53AF-4389-A8DF-28BC2F245816}"/>
              </a:ext>
            </a:extLst>
          </p:cNvPr>
          <p:cNvSpPr/>
          <p:nvPr/>
        </p:nvSpPr>
        <p:spPr>
          <a:xfrm>
            <a:off x="0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236475260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7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travaillent dans un même but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travaillent chacun pour soi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exercent le même métier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Qu’est-ce qu’une entreprise 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363290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269" y="1340768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1761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8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429000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Petits et moyens entrepôts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Petites et moyennes entreprises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Petites et moyennes économies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« PME » signifie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363290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269" y="1340768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2399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9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353091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4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relation clients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gestion du personnel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gestion des achats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1" y="1592088"/>
            <a:ext cx="5893978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Dans une entreprise, le service des ressources humaines se charge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363290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802" y="1341637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3941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10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209238" cy="1981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Déplace son activité à l'étranger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Déplace son personnel à l'étranger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Vend ses produits à l’étranger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5216822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Quand une entreprise exporte, cela signifie qu'elle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363290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269" y="1340768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192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11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fournisseur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acheteur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revendeur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564887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Quand une entreprise vend ses produits à une autre entreprise, elle est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363290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269" y="1340768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5261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12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Recherche et développement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Commercial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achats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589397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Dans une entreprise industrielle, la conception technique d'un produit est réalisée par le service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363290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269" y="1340768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8987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13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67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Le trombinoscope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La carte d’entreprise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L’organigramme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589397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Le schéma qui décrit l’organisation des services de l’entreprise s’appelle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363290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269" y="1340768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1915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14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71195"/>
              </p:ext>
            </p:extLst>
          </p:nvPr>
        </p:nvGraphicFramePr>
        <p:xfrm>
          <a:off x="467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ne polluent pas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sont nouvelles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peuvent être reconstituées par la nature rapidement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5576862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CERTAINES ÉNERGIES SONT DITES RENOUVELABLES. POURQUOI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019" y="1216654"/>
            <a:ext cx="2514600" cy="17049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1983EA-07AB-4D99-BAE6-F5163ABC3E1D}"/>
              </a:ext>
            </a:extLst>
          </p:cNvPr>
          <p:cNvSpPr/>
          <p:nvPr/>
        </p:nvSpPr>
        <p:spPr>
          <a:xfrm>
            <a:off x="363290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63990855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15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583569"/>
              </p:ext>
            </p:extLst>
          </p:nvPr>
        </p:nvGraphicFramePr>
        <p:xfrm>
          <a:off x="467381" y="2900705"/>
          <a:ext cx="8209238" cy="3261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Lorsque la lumière d’une lampe est très vive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Lorsque l’on peut utiliser l’électricité́ sans s’inquiéter de sa consommation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Lorsqu’un appareil ou un bâtiment utilise relativement peu d’énergie pour fonctionner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564887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SIGNIFIE « EFFICACITÉ ÉNERGÉTIQUE »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019" y="959095"/>
            <a:ext cx="2514600" cy="170497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7751A7-B0C3-4D6F-8544-DCAEE729CA46}"/>
              </a:ext>
            </a:extLst>
          </p:cNvPr>
          <p:cNvSpPr/>
          <p:nvPr/>
        </p:nvSpPr>
        <p:spPr>
          <a:xfrm>
            <a:off x="363290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0809253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16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76839"/>
              </p:ext>
            </p:extLst>
          </p:nvPr>
        </p:nvGraphicFramePr>
        <p:xfrm>
          <a:off x="363290" y="2921629"/>
          <a:ext cx="8209238" cy="3540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fonctionne dans une logique de développement durable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fonctionne depuis longtemps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523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prend en compte le respect de l’environnement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7043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produit des biens et services qui durent dans le temps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784841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213391"/>
            <a:ext cx="564887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QUELLES SONT LES CARACTÉRISTIQUES D’UNE ENTREPRISE DURABLE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28" y="975598"/>
            <a:ext cx="2514600" cy="17049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BF19AA-54E0-464D-9147-07545138BDFF}"/>
              </a:ext>
            </a:extLst>
          </p:cNvPr>
          <p:cNvSpPr/>
          <p:nvPr/>
        </p:nvSpPr>
        <p:spPr>
          <a:xfrm>
            <a:off x="363290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323432876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17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285018"/>
              </p:ext>
            </p:extLst>
          </p:nvPr>
        </p:nvGraphicFramePr>
        <p:xfrm>
          <a:off x="467381" y="3287538"/>
          <a:ext cx="8209238" cy="103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Oui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Non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290" y="1592088"/>
            <a:ext cx="557686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PEUT-ON TRANSFORMER CES DÉCHETS EN ÉNERGIE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019" y="1216654"/>
            <a:ext cx="2514600" cy="17049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1983EA-07AB-4D99-BAE6-F5163ABC3E1D}"/>
              </a:ext>
            </a:extLst>
          </p:cNvPr>
          <p:cNvSpPr/>
          <p:nvPr/>
        </p:nvSpPr>
        <p:spPr>
          <a:xfrm>
            <a:off x="363290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204120743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275855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1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71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1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27788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1979712" y="1144552"/>
            <a:ext cx="68569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Pouvez-vous décrire en 3 phrases la filière professionnelle dans laquelle vous êtes </a:t>
            </a:r>
            <a:r>
              <a:rPr lang="fr-FR" sz="2800" dirty="0" smtClean="0">
                <a:latin typeface="Verdana" pitchFamily="34" charset="0"/>
                <a:cs typeface="Times New Roman" pitchFamily="18" charset="0"/>
              </a:rPr>
              <a:t>inscrit(e)</a:t>
            </a:r>
            <a:r>
              <a:rPr lang="fr-FR" sz="2800" dirty="0">
                <a:latin typeface="Verdana" pitchFamily="34" charset="0"/>
                <a:cs typeface="Times New Roman" pitchFamily="18" charset="0"/>
              </a:rPr>
              <a:t> 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03383F47-2233-4C2E-B062-7E2A0A803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335359"/>
              </p:ext>
            </p:extLst>
          </p:nvPr>
        </p:nvGraphicFramePr>
        <p:xfrm>
          <a:off x="395536" y="3137419"/>
          <a:ext cx="8222402" cy="2681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978090"/>
                  </a:ext>
                </a:extLst>
              </a:tr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142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84331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2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95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9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A56F94-9E7F-4131-A4C6-ECF271C82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9" y="1080145"/>
            <a:ext cx="1707723" cy="152047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DF11DDB-60EB-4A9B-9E1A-B71A567C8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46234"/>
              </p:ext>
            </p:extLst>
          </p:nvPr>
        </p:nvGraphicFramePr>
        <p:xfrm>
          <a:off x="467544" y="2864390"/>
          <a:ext cx="8208912" cy="310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itchFamily="34" charset="0"/>
                          <a:cs typeface="Times New Roman" pitchFamily="18" charset="0"/>
                        </a:rPr>
                        <a:t>L’artisanat uniquement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smtClean="0">
                          <a:latin typeface="Verdana" pitchFamily="34" charset="0"/>
                          <a:cs typeface="Times New Roman" pitchFamily="18" charset="0"/>
                        </a:rPr>
                        <a:t>L’industrie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latin typeface="Verdana" pitchFamily="34" charset="0"/>
                          <a:cs typeface="Times New Roman" pitchFamily="18" charset="0"/>
                        </a:rPr>
                        <a:t>L’environnement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89668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latin typeface="Verdana" pitchFamily="34" charset="0"/>
                          <a:cs typeface="Times New Roman" pitchFamily="18" charset="0"/>
                        </a:rPr>
                        <a:t>Les sciences industrielles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634325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latin typeface="Verdana" pitchFamily="34" charset="0"/>
                          <a:cs typeface="Times New Roman" pitchFamily="18" charset="0"/>
                        </a:rPr>
                        <a:t>Aux métiers de la beauté et du bien être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latin typeface="Verdana" pitchFamily="34" charset="0"/>
                          <a:cs typeface="Times New Roman" pitchFamily="18" charset="0"/>
                        </a:rPr>
                        <a:t>Aux métiers de la santé et du social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327007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E1E14F50-3C9C-49F1-8E43-1112AA5E8D0B}"/>
              </a:ext>
            </a:extLst>
          </p:cNvPr>
          <p:cNvSpPr txBox="1"/>
          <p:nvPr/>
        </p:nvSpPr>
        <p:spPr>
          <a:xfrm>
            <a:off x="2286000" y="136867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sz="1800" dirty="0">
                <a:latin typeface="Verdana" pitchFamily="34" charset="0"/>
                <a:cs typeface="Times New Roman" pitchFamily="18" charset="0"/>
              </a:rPr>
              <a:t>Votre section appartient à :</a:t>
            </a:r>
          </a:p>
        </p:txBody>
      </p:sp>
    </p:spTree>
    <p:extLst>
      <p:ext uri="{BB962C8B-B14F-4D97-AF65-F5344CB8AC3E}">
        <p14:creationId xmlns:p14="http://schemas.microsoft.com/office/powerpoint/2010/main" val="280420758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275855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3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71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1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098452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2293519" y="1145706"/>
            <a:ext cx="61932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180"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3 voies (métiers) d’insertion professionnelle et 3 poursuites d’étude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C0061F2-8BF0-4B04-AEAD-0A7681318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328485"/>
              </p:ext>
            </p:extLst>
          </p:nvPr>
        </p:nvGraphicFramePr>
        <p:xfrm>
          <a:off x="292948" y="3139056"/>
          <a:ext cx="8222402" cy="310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672601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651946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494712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81085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978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64850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275855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4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71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1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9" y="1104900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1776582" y="1104900"/>
            <a:ext cx="71158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</a:t>
            </a:r>
            <a:r>
              <a:rPr lang="fr-FR" sz="2800" dirty="0" smtClean="0">
                <a:latin typeface="Verdana" pitchFamily="34" charset="0"/>
                <a:cs typeface="Times New Roman" pitchFamily="18" charset="0"/>
              </a:rPr>
              <a:t>itez </a:t>
            </a:r>
            <a:r>
              <a:rPr lang="fr-FR" sz="2800" dirty="0">
                <a:latin typeface="Verdana" pitchFamily="34" charset="0"/>
                <a:cs typeface="Times New Roman" pitchFamily="18" charset="0"/>
              </a:rPr>
              <a:t>4 </a:t>
            </a:r>
            <a:r>
              <a:rPr lang="fr-FR" sz="2800" dirty="0" smtClean="0">
                <a:latin typeface="Verdana" pitchFamily="34" charset="0"/>
                <a:cs typeface="Times New Roman" pitchFamily="18" charset="0"/>
              </a:rPr>
              <a:t>compétences qui, selon vous, seraient </a:t>
            </a:r>
            <a:r>
              <a:rPr lang="fr-FR" sz="2800" dirty="0">
                <a:latin typeface="Verdana" pitchFamily="34" charset="0"/>
                <a:cs typeface="Times New Roman" pitchFamily="18" charset="0"/>
              </a:rPr>
              <a:t>indispensables à votre future insertion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4D297B-0198-4123-997B-BE7769905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358584"/>
              </p:ext>
            </p:extLst>
          </p:nvPr>
        </p:nvGraphicFramePr>
        <p:xfrm>
          <a:off x="460799" y="3573016"/>
          <a:ext cx="8222402" cy="207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773441645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453190526"/>
                    </a:ext>
                  </a:extLst>
                </a:gridCol>
              </a:tblGrid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817784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49348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27571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357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122970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275855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5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71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1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79" y="1104900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2195737" y="1104900"/>
            <a:ext cx="6552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2 actions que vous pourriez réaliser au sein d’une association après votre formation, afin de participer aux actions citoyennes. </a:t>
            </a:r>
          </a:p>
          <a:p>
            <a:pPr>
              <a:spcAft>
                <a:spcPts val="0"/>
              </a:spcAft>
            </a:pPr>
            <a:r>
              <a:rPr lang="fr-FR" sz="3200" dirty="0">
                <a:latin typeface="Verdana" pitchFamily="34" charset="0"/>
                <a:cs typeface="Times New Roman" pitchFamily="18" charset="0"/>
              </a:rPr>
              <a:t> 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3D1F8E6-8E31-4DBF-90D4-71D76551FF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290101"/>
              </p:ext>
            </p:extLst>
          </p:nvPr>
        </p:nvGraphicFramePr>
        <p:xfrm>
          <a:off x="526063" y="3844930"/>
          <a:ext cx="8222402" cy="1787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3188305502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1122407777"/>
                    </a:ext>
                  </a:extLst>
                </a:gridCol>
              </a:tblGrid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850913"/>
                  </a:ext>
                </a:extLst>
              </a:tr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35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26645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19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1371600" y="540438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Baccalauréat Professionnel</a:t>
            </a:r>
          </a:p>
          <a:p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CLASSE DE SECONDE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235275-5E29-4ECB-B65D-EFAF529D3D43}"/>
              </a:ext>
            </a:extLst>
          </p:cNvPr>
          <p:cNvSpPr txBox="1"/>
          <p:nvPr/>
        </p:nvSpPr>
        <p:spPr>
          <a:xfrm>
            <a:off x="2253668" y="4191811"/>
            <a:ext cx="482453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4600" b="1" u="sng" dirty="0">
                <a:solidFill>
                  <a:srgbClr val="00B0F0"/>
                </a:solidFill>
              </a:rPr>
              <a:t>MATHEMATIQUES</a:t>
            </a:r>
            <a:r>
              <a:rPr lang="fr-FR" sz="1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77FFD05-CC98-4B10-B633-364FF9890F57}"/>
              </a:ext>
            </a:extLst>
          </p:cNvPr>
          <p:cNvSpPr txBox="1"/>
          <p:nvPr/>
        </p:nvSpPr>
        <p:spPr>
          <a:xfrm>
            <a:off x="2521076" y="328498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Durée (45 min)</a:t>
            </a:r>
            <a:r>
              <a:rPr lang="fr-FR" sz="3600" b="1" cap="all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EFF4B0-67A3-46BD-9447-8C70D0A1A07A}"/>
              </a:ext>
            </a:extLst>
          </p:cNvPr>
          <p:cNvSpPr txBox="1"/>
          <p:nvPr/>
        </p:nvSpPr>
        <p:spPr>
          <a:xfrm>
            <a:off x="3203848" y="2173783"/>
            <a:ext cx="3168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</a:t>
            </a:r>
            <a:r>
              <a:rPr lang="fr-FR" sz="6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ARTIE II</a:t>
            </a:r>
            <a:endParaRPr lang="fr-FR" sz="6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">
        <p:split orient="vert"/>
      </p:transition>
    </mc:Choice>
    <mc:Fallback xmlns="">
      <p:transition spd="slow" advTm="5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5576" y="1052736"/>
            <a:ext cx="756084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fr-FR" sz="9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COMPETENCE  C1 :</a:t>
            </a:r>
            <a:r>
              <a:rPr lang="fr-FR" sz="7200" b="1" dirty="0">
                <a:solidFill>
                  <a:srgbClr val="FF0000"/>
                </a:solidFill>
              </a:rPr>
              <a:t>(3 min 30 s)</a:t>
            </a:r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fr-FR" sz="9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S’approprier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211960" y="125790"/>
            <a:ext cx="4606029" cy="904845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 (30 s)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42844" y="1396687"/>
            <a:ext cx="890813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Mélissa a fait les achats ci-dessous.</a:t>
            </a:r>
            <a:endParaRPr lang="fr-FR" sz="2500" dirty="0"/>
          </a:p>
        </p:txBody>
      </p:sp>
      <p:sp>
        <p:nvSpPr>
          <p:cNvPr id="4" name="Rectangle 3"/>
          <p:cNvSpPr/>
          <p:nvPr/>
        </p:nvSpPr>
        <p:spPr>
          <a:xfrm>
            <a:off x="253806" y="556207"/>
            <a:ext cx="3400075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 flipV="1">
            <a:off x="253806" y="544045"/>
            <a:ext cx="3429024" cy="4616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42844" y="2805752"/>
            <a:ext cx="320502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 est le prix du jus contenant </a:t>
            </a:r>
          </a:p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de la goyave?</a:t>
            </a:r>
            <a:endParaRPr lang="fr-FR" sz="25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-27384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343A652-95F4-4C54-B249-98BE7177C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2204864"/>
            <a:ext cx="5131895" cy="2939395"/>
          </a:xfrm>
          <a:prstGeom prst="rect">
            <a:avLst/>
          </a:prstGeom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3B276914-D13B-44F4-ABB1-2ACE0DE1B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5481070"/>
            <a:ext cx="6072230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la réponse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endParaRPr lang="fr-FR" sz="25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42613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9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1075393" y="-208980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</a:t>
            </a:r>
            <a:r>
              <a:rPr lang="fr-FR" b="1" u="sng" dirty="0">
                <a:solidFill>
                  <a:srgbClr val="FF0000"/>
                </a:solidFill>
              </a:rPr>
              <a:t>Question 2 (45 s) </a:t>
            </a:r>
          </a:p>
        </p:txBody>
      </p:sp>
      <p:sp>
        <p:nvSpPr>
          <p:cNvPr id="4" name="Rectangle 3"/>
          <p:cNvSpPr/>
          <p:nvPr/>
        </p:nvSpPr>
        <p:spPr>
          <a:xfrm>
            <a:off x="170353" y="479664"/>
            <a:ext cx="2961488" cy="31236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77496" y="479664"/>
            <a:ext cx="2954345" cy="312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95536" y="3436814"/>
            <a:ext cx="3600401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Quelle est l’altitude de la Montagne Pelée?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0" y="-27384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FC30BF-22D3-40C8-8146-63F9A7C2A1FF}"/>
              </a:ext>
            </a:extLst>
          </p:cNvPr>
          <p:cNvSpPr/>
          <p:nvPr/>
        </p:nvSpPr>
        <p:spPr>
          <a:xfrm>
            <a:off x="323527" y="1052736"/>
            <a:ext cx="83529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L'île de la Martinique a une superficie totale de 1 128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km</a:t>
            </a:r>
            <a:r>
              <a:rPr lang="fr-FR" sz="2000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s'étire sur environ 60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km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de longueur, pour 30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km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de largeur. </a:t>
            </a:r>
          </a:p>
          <a:p>
            <a:pPr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Le point culminant est le volcan de la montagne Pelée d’altitude 1 397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 La montagne du Vauclin, point culminant du sud de l'île, atteint 504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d'altitude.</a:t>
            </a:r>
            <a:endParaRPr lang="fr-F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Image 1">
            <a:extLst>
              <a:ext uri="{FF2B5EF4-FFF2-40B4-BE49-F238E27FC236}">
                <a16:creationId xmlns:a16="http://schemas.microsoft.com/office/drawing/2014/main" id="{BDDA933F-D32E-4445-B179-B618B7A4A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890" y="3153875"/>
            <a:ext cx="46577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035477D8-F945-4461-9D6C-7C329FE16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5" y="5481070"/>
            <a:ext cx="8106079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la réponse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endParaRPr lang="fr-FR" sz="25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99115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139953" y="72548"/>
            <a:ext cx="4824536" cy="99549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3 (1 min)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428596" y="1071546"/>
            <a:ext cx="8311785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Voilà les réponses données par des touristes au sujet des sites qu’ils ont préféré visiter en Martinique.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285720" y="2643182"/>
            <a:ext cx="2476321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Combien de touristes </a:t>
            </a:r>
          </a:p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ont été interrogés ? </a:t>
            </a:r>
            <a:endParaRPr lang="fr-FR" sz="25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06130"/>
              </p:ext>
            </p:extLst>
          </p:nvPr>
        </p:nvGraphicFramePr>
        <p:xfrm>
          <a:off x="500034" y="4500570"/>
          <a:ext cx="1695702" cy="141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387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396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783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8969" y="469267"/>
            <a:ext cx="3844529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2000" y="468000"/>
            <a:ext cx="3837385" cy="4286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722955"/>
              </p:ext>
            </p:extLst>
          </p:nvPr>
        </p:nvGraphicFramePr>
        <p:xfrm>
          <a:off x="2555776" y="1942242"/>
          <a:ext cx="6264696" cy="449941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Site visités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Français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Etrangers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 CDST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53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92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145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L’Anse des</a:t>
                      </a: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Salines</a:t>
                      </a:r>
                      <a:endParaRPr lang="fr-FR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Eglise  de</a:t>
                      </a:r>
                      <a:b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Balata</a:t>
                      </a:r>
                      <a:endParaRPr lang="fr-FR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Habitation</a:t>
                      </a:r>
                      <a:b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Clément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 Montagne </a:t>
                      </a:r>
                      <a:b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Pelée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94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154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396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783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9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28651" y="-220663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</a:t>
            </a:r>
            <a:r>
              <a:rPr lang="fr-FR" b="1" u="sng" dirty="0">
                <a:solidFill>
                  <a:srgbClr val="FF0000"/>
                </a:solidFill>
              </a:rPr>
              <a:t>Question 4 (45 s) </a:t>
            </a:r>
          </a:p>
        </p:txBody>
      </p:sp>
      <p:sp>
        <p:nvSpPr>
          <p:cNvPr id="4" name="Rectangle 3"/>
          <p:cNvSpPr/>
          <p:nvPr/>
        </p:nvSpPr>
        <p:spPr>
          <a:xfrm>
            <a:off x="170353" y="479664"/>
            <a:ext cx="2961488" cy="31236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77496" y="479664"/>
            <a:ext cx="2954345" cy="312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192612"/>
              </p:ext>
            </p:extLst>
          </p:nvPr>
        </p:nvGraphicFramePr>
        <p:xfrm>
          <a:off x="584367" y="5000399"/>
          <a:ext cx="7975265" cy="945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931">
                  <a:extLst>
                    <a:ext uri="{9D8B030D-6E8A-4147-A177-3AD203B41FA5}">
                      <a16:colId xmlns:a16="http://schemas.microsoft.com/office/drawing/2014/main" val="2311309181"/>
                    </a:ext>
                  </a:extLst>
                </a:gridCol>
                <a:gridCol w="1417313">
                  <a:extLst>
                    <a:ext uri="{9D8B030D-6E8A-4147-A177-3AD203B41FA5}">
                      <a16:colId xmlns:a16="http://schemas.microsoft.com/office/drawing/2014/main" val="481899638"/>
                    </a:ext>
                  </a:extLst>
                </a:gridCol>
                <a:gridCol w="1658804">
                  <a:extLst>
                    <a:ext uri="{9D8B030D-6E8A-4147-A177-3AD203B41FA5}">
                      <a16:colId xmlns:a16="http://schemas.microsoft.com/office/drawing/2014/main" val="3110869370"/>
                    </a:ext>
                  </a:extLst>
                </a:gridCol>
                <a:gridCol w="969741">
                  <a:extLst>
                    <a:ext uri="{9D8B030D-6E8A-4147-A177-3AD203B41FA5}">
                      <a16:colId xmlns:a16="http://schemas.microsoft.com/office/drawing/2014/main" val="3101235283"/>
                    </a:ext>
                  </a:extLst>
                </a:gridCol>
                <a:gridCol w="1634654">
                  <a:extLst>
                    <a:ext uri="{9D8B030D-6E8A-4147-A177-3AD203B41FA5}">
                      <a16:colId xmlns:a16="http://schemas.microsoft.com/office/drawing/2014/main" val="3518477660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Sphère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Cercle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Cylindre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Pavé droit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Cône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Rectangle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220044" y="2434802"/>
            <a:ext cx="5059995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Quels solides usuels </a:t>
            </a:r>
          </a:p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peut-on  retrouver dans ces desserts?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352020" y="1124744"/>
            <a:ext cx="47960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Eliane fabrique des desserts artisanaux.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0" y="-27384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A67EE0-13E7-412D-8321-1E130F61A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039" y="1334731"/>
            <a:ext cx="324121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007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659481" y="170751"/>
            <a:ext cx="4886702" cy="665961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/>
            </a: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>Question 5 (30 s) </a:t>
            </a: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03432" y="428604"/>
            <a:ext cx="2961488" cy="31236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97712" y="428604"/>
            <a:ext cx="2954345" cy="312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08271" y="3730321"/>
            <a:ext cx="3911702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Quelle est la partie fixe du salaire d’un employé ?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09152" y="871522"/>
            <a:ext cx="633753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Le programme ci-dessous permet de calculer le salaire mensuel des employés de l’ agence de voyage </a:t>
            </a:r>
            <a:r>
              <a:rPr lang="fr-FR" sz="2800" dirty="0" err="1"/>
              <a:t>TiPython</a:t>
            </a:r>
            <a:r>
              <a:rPr lang="fr-FR" sz="2800" dirty="0"/>
              <a:t>.  Ce salaire comporte une partie fixe et une partie variable, fonction du nombre de ventes réalisées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BA63CC-1D89-4631-BA79-171804D54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1124744"/>
            <a:ext cx="2011403" cy="1790262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2140119-7C68-474D-8E28-9468CEA68EB7}"/>
              </a:ext>
            </a:extLst>
          </p:cNvPr>
          <p:cNvGrpSpPr/>
          <p:nvPr/>
        </p:nvGrpSpPr>
        <p:grpSpPr>
          <a:xfrm>
            <a:off x="4317852" y="3487808"/>
            <a:ext cx="4577998" cy="1566566"/>
            <a:chOff x="4427984" y="4869160"/>
            <a:chExt cx="4577998" cy="1590252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CB63549-13D7-4142-9E61-47B12B808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7984" y="4869160"/>
              <a:ext cx="4577998" cy="1590252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607FD5E-9BBB-41AB-84A9-DAAC4170A61F}"/>
                </a:ext>
              </a:extLst>
            </p:cNvPr>
            <p:cNvSpPr txBox="1"/>
            <p:nvPr/>
          </p:nvSpPr>
          <p:spPr>
            <a:xfrm>
              <a:off x="7092280" y="5874950"/>
              <a:ext cx="18002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………………………</a:t>
              </a:r>
            </a:p>
          </p:txBody>
        </p:sp>
      </p:grpSp>
      <p:sp>
        <p:nvSpPr>
          <p:cNvPr id="14" name="Rectangle 7">
            <a:extLst>
              <a:ext uri="{FF2B5EF4-FFF2-40B4-BE49-F238E27FC236}">
                <a16:creationId xmlns:a16="http://schemas.microsoft.com/office/drawing/2014/main" id="{11BB80EE-F283-4E1A-AF49-2D4B53C4C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5" y="5481070"/>
            <a:ext cx="8106079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la réponse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endParaRPr lang="fr-FR" sz="2500" dirty="0">
              <a:solidFill>
                <a:srgbClr val="00B05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187BE3-5113-425D-8E17-B930D0392237}"/>
              </a:ext>
            </a:extLst>
          </p:cNvPr>
          <p:cNvSpPr/>
          <p:nvPr/>
        </p:nvSpPr>
        <p:spPr>
          <a:xfrm>
            <a:off x="89480" y="0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</p:spTree>
    <p:extLst>
      <p:ext uri="{BB962C8B-B14F-4D97-AF65-F5344CB8AC3E}">
        <p14:creationId xmlns:p14="http://schemas.microsoft.com/office/powerpoint/2010/main" val="766419641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9552" y="404664"/>
            <a:ext cx="806324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COMPETENCE  C2 : </a:t>
            </a:r>
            <a:r>
              <a:rPr lang="fr-FR" sz="9600" b="1" dirty="0" smtClean="0">
                <a:solidFill>
                  <a:srgbClr val="FF0000"/>
                </a:solidFill>
              </a:rPr>
              <a:t>(</a:t>
            </a:r>
            <a:r>
              <a:rPr lang="fr-FR" sz="9600" b="1" dirty="0">
                <a:solidFill>
                  <a:srgbClr val="FF0000"/>
                </a:solidFill>
              </a:rPr>
              <a:t>10 min)</a:t>
            </a:r>
            <a:r>
              <a:rPr lang="fr-FR" sz="9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9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fr-FR" sz="9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Analyser raisonner</a:t>
            </a:r>
          </a:p>
        </p:txBody>
      </p:sp>
    </p:spTree>
    <p:extLst>
      <p:ext uri="{BB962C8B-B14F-4D97-AF65-F5344CB8AC3E}">
        <p14:creationId xmlns:p14="http://schemas.microsoft.com/office/powerpoint/2010/main" val="1580990464"/>
      </p:ext>
    </p:extLst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316264" y="98534"/>
            <a:ext cx="5383511" cy="981811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6 (1 min)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245269" y="998798"/>
            <a:ext cx="8526724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Voilà les réponses données par </a:t>
            </a:r>
            <a:r>
              <a:rPr lang="fr-FR" sz="2500" dirty="0" smtClean="0">
                <a:latin typeface="Verdana" pitchFamily="34" charset="0"/>
                <a:cs typeface="Times New Roman" pitchFamily="18" charset="0"/>
              </a:rPr>
              <a:t>un </a:t>
            </a:r>
            <a:r>
              <a:rPr lang="fr-FR" sz="2500" dirty="0">
                <a:latin typeface="Verdana" pitchFamily="34" charset="0"/>
                <a:cs typeface="Times New Roman" pitchFamily="18" charset="0"/>
              </a:rPr>
              <a:t>groupe d’adultes, sur le moyen de transport qu’ils utilisent pour se rendre des Trois Ilets à Fort de France.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245269" y="3216276"/>
            <a:ext cx="2755107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Combien de personnes utilisent les transports terrestres ? </a:t>
            </a:r>
            <a:endParaRPr lang="fr-FR" sz="22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762705"/>
              </p:ext>
            </p:extLst>
          </p:nvPr>
        </p:nvGraphicFramePr>
        <p:xfrm>
          <a:off x="632132" y="5011536"/>
          <a:ext cx="1564230" cy="141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19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30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40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1425" y="459742"/>
            <a:ext cx="3000377" cy="37697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5969" y="459742"/>
            <a:ext cx="3035832" cy="376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069361"/>
              </p:ext>
            </p:extLst>
          </p:nvPr>
        </p:nvGraphicFramePr>
        <p:xfrm>
          <a:off x="2699792" y="2811827"/>
          <a:ext cx="6072201" cy="375467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9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Moyen de transport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Femmes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Hommes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roues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Taxi collectif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Bâteau</a:t>
                      </a:r>
                      <a:endParaRPr lang="fr-FR" sz="22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Voiture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" y="0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316264" y="98534"/>
            <a:ext cx="5383511" cy="981811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7 (2 min)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551855" y="896344"/>
            <a:ext cx="6540425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Sylvie a acheté 3 kg d’avocats à 3,80 € le kilo, quatre briques de jus  à 1,65 € l’une, et une jolie robe. </a:t>
            </a:r>
          </a:p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Elle a payé  avec un billet de 50 €, et la caissière lui a remis 11,50 €.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551855" y="3696917"/>
            <a:ext cx="714667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Quelle formule ne permet pas d’obtenir le prix de la robe? </a:t>
            </a:r>
            <a:endParaRPr lang="fr-FR" sz="25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714989"/>
              </p:ext>
            </p:extLst>
          </p:nvPr>
        </p:nvGraphicFramePr>
        <p:xfrm>
          <a:off x="693541" y="5157192"/>
          <a:ext cx="7756918" cy="141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4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50 - 11,50 – (3 x 3,80 + 4 x 1,65)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fr-FR" sz="2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50 - 11,50 – 3 x 3,80 - 4 x 1,65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fr-FR" sz="2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50 + 11,50 – 3 x 3,80 - 4 x 1,65</a:t>
                      </a:r>
                      <a:endParaRPr lang="fr-FR" sz="25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1425" y="459742"/>
            <a:ext cx="3000377" cy="37697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5969" y="459742"/>
            <a:ext cx="3035832" cy="376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" y="0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D861CC6-7D85-4815-916D-1DF07D91A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1100784"/>
            <a:ext cx="1865099" cy="237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5690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275855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8 (2 min)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285719" y="1500174"/>
            <a:ext cx="5654433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Antoine a utilisé sa voiture diesel, pour emmener les touristes, au casino situé à 35 km du port de Fort de France. 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r>
              <a:rPr lang="fr-FR" sz="2500" dirty="0">
                <a:latin typeface="Verdana" pitchFamily="34" charset="0"/>
                <a:cs typeface="Times New Roman" pitchFamily="18" charset="0"/>
              </a:rPr>
              <a:t>Sa voiture consomme en moyenne 6,5 L aux 100 km.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315464" y="4198442"/>
            <a:ext cx="4357718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Combien de litres a consommé la voiture pour ce trajet ?  </a:t>
            </a:r>
            <a:endParaRPr lang="fr-FR" sz="25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1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57158" y="5357826"/>
            <a:ext cx="6072230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le calcul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(précédé de </a:t>
            </a:r>
            <a:r>
              <a:rPr lang="fr-FR" sz="2500" dirty="0">
                <a:latin typeface="Verdana" pitchFamily="34" charset="0"/>
                <a:cs typeface="Times New Roman" pitchFamily="18" charset="0"/>
              </a:rPr>
              <a:t>=</a:t>
            </a: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)</a:t>
            </a:r>
            <a:endParaRPr lang="fr-FR" sz="2500" dirty="0">
              <a:solidFill>
                <a:srgbClr val="00B05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" y="0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7E18FC-6736-4713-B70F-5A94C34F1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182" y="1540675"/>
            <a:ext cx="290512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0623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779912" y="125790"/>
            <a:ext cx="5364088" cy="90484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9 (1 min 30 s)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235862" y="1006272"/>
            <a:ext cx="728846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200" dirty="0">
                <a:latin typeface="Verdana" pitchFamily="34" charset="0"/>
                <a:cs typeface="Times New Roman" pitchFamily="18" charset="0"/>
              </a:rPr>
              <a:t>Une société de location de scooters des mers propose deux tarifs en euros </a:t>
            </a:r>
            <a:r>
              <a:rPr lang="fr-FR" sz="2400" dirty="0">
                <a:latin typeface="Lucida Calligraphy" pitchFamily="66" charset="0"/>
              </a:rPr>
              <a:t>f(</a:t>
            </a:r>
            <a:r>
              <a:rPr lang="fr-FR" sz="2400" dirty="0">
                <a:latin typeface="Script MT Bold" pitchFamily="66" charset="0"/>
              </a:rPr>
              <a:t>x</a:t>
            </a:r>
            <a:r>
              <a:rPr lang="fr-FR" sz="2400" dirty="0">
                <a:latin typeface="Lucida Calligraphy" pitchFamily="66" charset="0"/>
              </a:rPr>
              <a:t>)  </a:t>
            </a:r>
            <a:r>
              <a:rPr lang="fr-FR" sz="2800" dirty="0"/>
              <a:t>et </a:t>
            </a:r>
            <a:r>
              <a:rPr lang="fr-FR" sz="2400" dirty="0">
                <a:latin typeface="Lucida Calligraphy" pitchFamily="66" charset="0"/>
              </a:rPr>
              <a:t>g</a:t>
            </a:r>
            <a:r>
              <a:rPr lang="fr-FR" sz="2400" dirty="0"/>
              <a:t>(</a:t>
            </a:r>
            <a:r>
              <a:rPr lang="fr-FR" sz="2400" dirty="0">
                <a:latin typeface="Script MT Bold" pitchFamily="66" charset="0"/>
              </a:rPr>
              <a:t>x </a:t>
            </a:r>
            <a:r>
              <a:rPr lang="fr-FR" sz="2400" dirty="0"/>
              <a:t>), </a:t>
            </a:r>
            <a:r>
              <a:rPr lang="fr-FR" sz="2200" dirty="0">
                <a:latin typeface="Verdana" pitchFamily="34" charset="0"/>
                <a:cs typeface="Times New Roman" pitchFamily="18" charset="0"/>
              </a:rPr>
              <a:t>en fonction du nombre </a:t>
            </a:r>
            <a:r>
              <a:rPr lang="fr-FR" sz="2400" dirty="0">
                <a:latin typeface="Script MT Bold" pitchFamily="66" charset="0"/>
              </a:rPr>
              <a:t>x</a:t>
            </a:r>
            <a:r>
              <a:rPr lang="fr-FR" sz="2200" dirty="0">
                <a:latin typeface="Verdana" pitchFamily="34" charset="0"/>
                <a:cs typeface="Times New Roman" pitchFamily="18" charset="0"/>
              </a:rPr>
              <a:t>  d’heures de location </a:t>
            </a:r>
            <a:br>
              <a:rPr lang="fr-FR" sz="2200" dirty="0">
                <a:latin typeface="Verdana" pitchFamily="34" charset="0"/>
                <a:cs typeface="Times New Roman" pitchFamily="18" charset="0"/>
              </a:rPr>
            </a:br>
            <a:r>
              <a:rPr lang="fr-FR" sz="2200" dirty="0">
                <a:latin typeface="Verdana" pitchFamily="34" charset="0"/>
                <a:cs typeface="Times New Roman" pitchFamily="18" charset="0"/>
              </a:rPr>
              <a:t>tels que: </a:t>
            </a:r>
            <a:r>
              <a:rPr lang="fr-FR" sz="2000" dirty="0">
                <a:latin typeface="Lucida Calligraphy" pitchFamily="66" charset="0"/>
              </a:rPr>
              <a:t>f(</a:t>
            </a:r>
            <a:r>
              <a:rPr lang="fr-FR" sz="2000" dirty="0">
                <a:latin typeface="Script MT Bold" pitchFamily="66" charset="0"/>
              </a:rPr>
              <a:t>x</a:t>
            </a:r>
            <a:r>
              <a:rPr lang="fr-FR" sz="2000" dirty="0">
                <a:latin typeface="Lucida Calligraphy" pitchFamily="66" charset="0"/>
              </a:rPr>
              <a:t>)</a:t>
            </a:r>
            <a:r>
              <a:rPr lang="fr-FR" sz="2200" dirty="0">
                <a:latin typeface="Verdana" pitchFamily="34" charset="0"/>
                <a:cs typeface="Times New Roman" pitchFamily="18" charset="0"/>
              </a:rPr>
              <a:t>  = 15</a:t>
            </a:r>
            <a:r>
              <a:rPr lang="fr-FR" sz="2400" dirty="0">
                <a:latin typeface="Script MT Bold" pitchFamily="66" charset="0"/>
              </a:rPr>
              <a:t>x</a:t>
            </a:r>
            <a:r>
              <a:rPr lang="fr-FR" sz="2200" dirty="0">
                <a:latin typeface="Verdana" pitchFamily="34" charset="0"/>
                <a:cs typeface="Times New Roman" pitchFamily="18" charset="0"/>
              </a:rPr>
              <a:t>   </a:t>
            </a:r>
            <a:r>
              <a:rPr lang="fr-FR" sz="2000" dirty="0">
                <a:latin typeface="Lucida Calligraphy" pitchFamily="66" charset="0"/>
              </a:rPr>
              <a:t>g</a:t>
            </a:r>
            <a:r>
              <a:rPr lang="fr-FR" sz="2000" dirty="0"/>
              <a:t>(</a:t>
            </a:r>
            <a:r>
              <a:rPr lang="fr-FR" sz="2000" dirty="0">
                <a:latin typeface="Script MT Bold" pitchFamily="66" charset="0"/>
              </a:rPr>
              <a:t>x </a:t>
            </a:r>
            <a:r>
              <a:rPr lang="fr-FR" sz="2000" dirty="0"/>
              <a:t>) </a:t>
            </a:r>
            <a:r>
              <a:rPr lang="fr-FR" sz="2200" dirty="0">
                <a:latin typeface="Verdana" pitchFamily="34" charset="0"/>
                <a:cs typeface="Times New Roman" pitchFamily="18" charset="0"/>
              </a:rPr>
              <a:t>=12</a:t>
            </a:r>
            <a:r>
              <a:rPr lang="fr-FR" sz="2400" dirty="0">
                <a:latin typeface="Script MT Bold" pitchFamily="66" charset="0"/>
              </a:rPr>
              <a:t>x</a:t>
            </a:r>
            <a:r>
              <a:rPr lang="fr-FR" sz="2200" dirty="0">
                <a:latin typeface="Verdana" pitchFamily="34" charset="0"/>
                <a:cs typeface="Times New Roman" pitchFamily="18" charset="0"/>
              </a:rPr>
              <a:t> + 8</a:t>
            </a:r>
          </a:p>
          <a:p>
            <a:r>
              <a:rPr lang="fr-FR" sz="2200" dirty="0">
                <a:latin typeface="Verdana" pitchFamily="34" charset="0"/>
                <a:cs typeface="Times New Roman" pitchFamily="18" charset="0"/>
              </a:rPr>
              <a:t>(voir le graphique)</a:t>
            </a:r>
          </a:p>
        </p:txBody>
      </p:sp>
      <p:sp>
        <p:nvSpPr>
          <p:cNvPr id="4" name="Rectangle 3"/>
          <p:cNvSpPr/>
          <p:nvPr/>
        </p:nvSpPr>
        <p:spPr>
          <a:xfrm>
            <a:off x="170653" y="484170"/>
            <a:ext cx="3544091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88638" y="506192"/>
            <a:ext cx="3526106" cy="4163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51863" y="2877294"/>
            <a:ext cx="460817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Pour combien</a:t>
            </a:r>
            <a:r>
              <a:rPr lang="fr-FR" sz="2400" dirty="0">
                <a:latin typeface="Script MT Bold" pitchFamily="66" charset="0"/>
              </a:rPr>
              <a:t> </a:t>
            </a:r>
            <a:r>
              <a:rPr lang="fr-FR" sz="22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d’heures de location les deux tarifs </a:t>
            </a:r>
            <a:r>
              <a:rPr lang="fr-FR" sz="2200" b="1" dirty="0" err="1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seront-ils</a:t>
            </a:r>
            <a:r>
              <a:rPr lang="fr-FR" sz="22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 égaux? 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" y="0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1BE6C2-95AC-48AD-8871-F8D2E5FAB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8866" y="922506"/>
            <a:ext cx="1762125" cy="1390650"/>
          </a:xfrm>
          <a:prstGeom prst="rect">
            <a:avLst/>
          </a:prstGeom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EFDAFD3F-1EBA-4A1E-AE68-15D31E1CD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63" y="4644810"/>
            <a:ext cx="4608170" cy="163121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la réponse dans la cellule</a:t>
            </a:r>
            <a:endParaRPr lang="fr-FR" sz="2500" dirty="0">
              <a:solidFill>
                <a:srgbClr val="00B050"/>
              </a:solidFill>
              <a:latin typeface="Verdana" pitchFamily="34" charset="0"/>
              <a:cs typeface="Times New Roman" pitchFamily="18" charset="0"/>
            </a:endParaRPr>
          </a:p>
          <a:p>
            <a:endParaRPr lang="fr-FR" sz="2500" dirty="0">
              <a:solidFill>
                <a:srgbClr val="00B050"/>
              </a:solidFill>
              <a:latin typeface="Verdana" pitchFamily="34" charset="0"/>
              <a:cs typeface="Times New Roman" pitchFamily="18" charset="0"/>
            </a:endParaRPr>
          </a:p>
          <a:p>
            <a:endParaRPr lang="fr-FR" sz="2500" dirty="0">
              <a:solidFill>
                <a:srgbClr val="00B05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B34A28-A2FA-43A1-B6E9-3C28E6548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2741" y="2545301"/>
            <a:ext cx="3695109" cy="409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62128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275856" y="170751"/>
            <a:ext cx="5673375" cy="665961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/>
            </a: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>Question 10 (3 min 30 s) </a:t>
            </a: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03432" y="428604"/>
            <a:ext cx="2961488" cy="31236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97712" y="428604"/>
            <a:ext cx="2954345" cy="312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07167" y="3027505"/>
            <a:ext cx="3911702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Compléter le programme ci-contre, pour connaître le salaire d’un employé.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09152" y="871522"/>
            <a:ext cx="633753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Le programme ci-dessous permet de calculer le salaire mensuel des employés de l’agence de voyage </a:t>
            </a:r>
            <a:r>
              <a:rPr lang="fr-FR" sz="2800" dirty="0" err="1"/>
              <a:t>TiPython</a:t>
            </a:r>
            <a:r>
              <a:rPr lang="fr-FR" sz="2800" dirty="0"/>
              <a:t>. </a:t>
            </a:r>
            <a:br>
              <a:rPr lang="fr-FR" sz="2800" dirty="0"/>
            </a:br>
            <a:r>
              <a:rPr lang="fr-FR" sz="2800" dirty="0"/>
              <a:t>En plus d’un montant fixe, chaque vente réalisée par l’employé est payée 12,50 €.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BA63CC-1D89-4631-BA79-171804D54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1124744"/>
            <a:ext cx="2011403" cy="1790262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2140119-7C68-474D-8E28-9468CEA68EB7}"/>
              </a:ext>
            </a:extLst>
          </p:cNvPr>
          <p:cNvGrpSpPr/>
          <p:nvPr/>
        </p:nvGrpSpPr>
        <p:grpSpPr>
          <a:xfrm>
            <a:off x="4371233" y="3302592"/>
            <a:ext cx="4577998" cy="1590252"/>
            <a:chOff x="4427984" y="4869160"/>
            <a:chExt cx="4577998" cy="1590252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CB63549-13D7-4142-9E61-47B12B808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7984" y="4869160"/>
              <a:ext cx="4577998" cy="1590252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607FD5E-9BBB-41AB-84A9-DAAC4170A61F}"/>
                </a:ext>
              </a:extLst>
            </p:cNvPr>
            <p:cNvSpPr txBox="1"/>
            <p:nvPr/>
          </p:nvSpPr>
          <p:spPr>
            <a:xfrm>
              <a:off x="7092280" y="5874950"/>
              <a:ext cx="1800200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………………………</a:t>
              </a:r>
            </a:p>
          </p:txBody>
        </p:sp>
      </p:grp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3A67C528-23C5-4B68-B517-F857C36703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270198"/>
              </p:ext>
            </p:extLst>
          </p:nvPr>
        </p:nvGraphicFramePr>
        <p:xfrm>
          <a:off x="428278" y="5194037"/>
          <a:ext cx="4647778" cy="141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0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fixe + 12,50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fixe + 12,50 x Nb</a:t>
                      </a:r>
                      <a:r>
                        <a:rPr lang="fr-FR" sz="25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endParaRPr lang="fr-FR" sz="2500" b="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25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fixe - 12,50 x Nb</a:t>
                      </a:r>
                      <a:r>
                        <a:rPr lang="fr-FR" sz="25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endParaRPr lang="fr-FR" sz="25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09A42A68-834F-4287-8B0B-E893CAF73368}"/>
              </a:ext>
            </a:extLst>
          </p:cNvPr>
          <p:cNvSpPr/>
          <p:nvPr/>
        </p:nvSpPr>
        <p:spPr>
          <a:xfrm>
            <a:off x="2" y="0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</p:spTree>
    <p:extLst>
      <p:ext uri="{BB962C8B-B14F-4D97-AF65-F5344CB8AC3E}">
        <p14:creationId xmlns:p14="http://schemas.microsoft.com/office/powerpoint/2010/main" val="4022075080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28662" y="857232"/>
            <a:ext cx="7272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COMPETENCE C3 : </a:t>
            </a:r>
            <a:r>
              <a:rPr lang="fr-FR" sz="9600" b="1" dirty="0" smtClean="0">
                <a:solidFill>
                  <a:srgbClr val="FF0000"/>
                </a:solidFill>
              </a:rPr>
              <a:t>(</a:t>
            </a:r>
            <a:r>
              <a:rPr lang="fr-FR" sz="9600" b="1" dirty="0">
                <a:solidFill>
                  <a:srgbClr val="FF0000"/>
                </a:solidFill>
              </a:rPr>
              <a:t>5 min)</a:t>
            </a:r>
            <a:r>
              <a:rPr lang="fr-FR" sz="9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9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</a:endParaRPr>
          </a:p>
          <a:p>
            <a:pPr algn="ctr"/>
            <a:r>
              <a:rPr lang="fr-FR" sz="9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Réaliser</a:t>
            </a:r>
          </a:p>
        </p:txBody>
      </p:sp>
    </p:spTree>
    <p:extLst>
      <p:ext uri="{BB962C8B-B14F-4D97-AF65-F5344CB8AC3E}">
        <p14:creationId xmlns:p14="http://schemas.microsoft.com/office/powerpoint/2010/main" val="2291578015"/>
      </p:ext>
    </p:extLst>
  </p:cSld>
  <p:clrMapOvr>
    <a:masterClrMapping/>
  </p:clrMapOvr>
  <p:transition advTm="5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707904" y="81756"/>
            <a:ext cx="5167487" cy="922339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11 (2 min)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539553" y="980728"/>
            <a:ext cx="756084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On considère que la partie supérieure du bâtiment abritant une agence d’assurance est une demi sphère dont le rayon extérieur est de 17,30m.  </a:t>
            </a:r>
            <a:endParaRPr lang="fr-FR" sz="2500" dirty="0"/>
          </a:p>
        </p:txBody>
      </p:sp>
      <p:sp>
        <p:nvSpPr>
          <p:cNvPr id="4" name="Rectangle 3"/>
          <p:cNvSpPr/>
          <p:nvPr/>
        </p:nvSpPr>
        <p:spPr>
          <a:xfrm>
            <a:off x="71426" y="479426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1425" y="486000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0" y="-24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332741" y="4941262"/>
            <a:ext cx="6025209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le calcul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(précédé de </a:t>
            </a:r>
            <a:r>
              <a:rPr lang="fr-FR" sz="2500" dirty="0">
                <a:latin typeface="Verdana" pitchFamily="34" charset="0"/>
                <a:cs typeface="Times New Roman" pitchFamily="18" charset="0"/>
              </a:rPr>
              <a:t>=</a:t>
            </a: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)</a:t>
            </a:r>
            <a:endParaRPr lang="fr-FR" sz="2500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7525" y="6046578"/>
            <a:ext cx="806489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(On donne Volume d’une sphère = 4/3 x </a:t>
            </a:r>
            <a:r>
              <a:rPr lang="fr-FR" sz="2800" dirty="0">
                <a:latin typeface="Symbol" panose="05050102010706020507" pitchFamily="18" charset="2"/>
              </a:rPr>
              <a:t>p</a:t>
            </a:r>
            <a:r>
              <a:rPr lang="fr-FR" sz="2800" dirty="0"/>
              <a:t> x R</a:t>
            </a:r>
            <a:r>
              <a:rPr lang="fr-FR" sz="2800" baseline="30000" dirty="0"/>
              <a:t>3</a:t>
            </a:r>
            <a:r>
              <a:rPr lang="fr-FR" sz="2800" dirty="0"/>
              <a:t>)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67544" y="2932430"/>
            <a:ext cx="432048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Calculer le volume en m</a:t>
            </a:r>
            <a:r>
              <a:rPr lang="fr-FR" sz="2800" b="1" baseline="30000" dirty="0">
                <a:solidFill>
                  <a:srgbClr val="FF0000"/>
                </a:solidFill>
              </a:rPr>
              <a:t>3 </a:t>
            </a:r>
            <a:r>
              <a:rPr lang="fr-FR" sz="2800" b="1" dirty="0">
                <a:solidFill>
                  <a:srgbClr val="FF0000"/>
                </a:solidFill>
              </a:rPr>
              <a:t>de cette partie de l’immeuble. </a:t>
            </a:r>
            <a:endParaRPr lang="fr-FR" sz="2800" dirty="0"/>
          </a:p>
          <a:p>
            <a:endParaRPr lang="fr-FR" sz="2500" b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F3E3BF-7943-4BBB-9304-0007F17BC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720" y="2454084"/>
            <a:ext cx="2415927" cy="197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8878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4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071802" y="81756"/>
            <a:ext cx="5803590" cy="92233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12 (1 min 30 s)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539552" y="980728"/>
            <a:ext cx="804029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500" dirty="0"/>
              <a:t>En 2016, la production globale de déchets en Martinique (hors déchets du BTP) </a:t>
            </a:r>
            <a:r>
              <a:rPr lang="fr-FR" sz="2500" b="1" dirty="0"/>
              <a:t>était d’environ 280 000 t/an. 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295438" y="2049281"/>
            <a:ext cx="364333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Calculer la masse de déchets incinérés cette année là (en milliers de tonnes).</a:t>
            </a:r>
            <a:endParaRPr lang="fr-FR" sz="25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426" y="479426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1425" y="486000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0" y="-24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14282" y="4071942"/>
            <a:ext cx="3571900" cy="124649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le calcul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(précédé de </a:t>
            </a:r>
            <a:r>
              <a:rPr lang="fr-FR" sz="2500" dirty="0">
                <a:latin typeface="Verdana" pitchFamily="34" charset="0"/>
                <a:cs typeface="Times New Roman" pitchFamily="18" charset="0"/>
              </a:rPr>
              <a:t>=</a:t>
            </a: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)</a:t>
            </a:r>
            <a:endParaRPr lang="fr-FR" sz="2500" dirty="0">
              <a:solidFill>
                <a:srgbClr val="00B05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CFAAAD-F7EE-4D2F-B313-3EEB02468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777" y="2276872"/>
            <a:ext cx="4875349" cy="2855177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164920" y="170751"/>
            <a:ext cx="5381263" cy="665961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/>
            </a: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>Question 13 (1 min 30 s)</a:t>
            </a: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03432" y="428604"/>
            <a:ext cx="2961488" cy="31236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97712" y="428604"/>
            <a:ext cx="2954345" cy="312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23528" y="3082743"/>
            <a:ext cx="391170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Calculer le salaire </a:t>
            </a:r>
            <a:b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</a:br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d’ Olivier qui a réalisé 35 ventes au mois de mai.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97712" y="788469"/>
            <a:ext cx="633753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Le programme ci-dessous permet de calculer le salaire mensuel des employés de l’ agence de voyage </a:t>
            </a:r>
            <a:r>
              <a:rPr lang="fr-FR" sz="2800" dirty="0" err="1"/>
              <a:t>TiPython</a:t>
            </a:r>
            <a:r>
              <a:rPr lang="fr-FR" sz="2800" dirty="0"/>
              <a:t>. </a:t>
            </a:r>
            <a:br>
              <a:rPr lang="fr-FR" sz="2800" dirty="0"/>
            </a:br>
            <a:r>
              <a:rPr lang="fr-FR" sz="2800" dirty="0"/>
              <a:t>En plus d’un montant fixe, chaque vente réalisée par l’employé est payée 12,50 €.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BA63CC-1D89-4631-BA79-171804D54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1124744"/>
            <a:ext cx="2011403" cy="179026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B63549-13D7-4142-9E61-47B12B808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466" y="3313943"/>
            <a:ext cx="4577998" cy="159025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5255BB2-73C9-45A1-849C-FD9ED4751035}"/>
              </a:ext>
            </a:extLst>
          </p:cNvPr>
          <p:cNvSpPr/>
          <p:nvPr/>
        </p:nvSpPr>
        <p:spPr>
          <a:xfrm>
            <a:off x="209158" y="-24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1F3B4E05-64ED-4B6A-BD5E-0580D740C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5182901"/>
            <a:ext cx="8424936" cy="124649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le calcul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(précédé de </a:t>
            </a:r>
            <a:r>
              <a:rPr lang="fr-FR" sz="2500" dirty="0">
                <a:latin typeface="Verdana" pitchFamily="34" charset="0"/>
                <a:cs typeface="Times New Roman" pitchFamily="18" charset="0"/>
              </a:rPr>
              <a:t>=</a:t>
            </a: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)</a:t>
            </a:r>
          </a:p>
          <a:p>
            <a:endParaRPr lang="fr-FR" sz="25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69121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5576" y="1124744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600" b="1" spc="150" dirty="0">
                <a:ln w="11430"/>
                <a:solidFill>
                  <a:srgbClr val="CC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COMPETENCE C4 :</a:t>
            </a:r>
            <a:r>
              <a:rPr lang="fr-FR" sz="1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fr-FR" sz="9600" b="1" dirty="0" smtClean="0">
                <a:solidFill>
                  <a:srgbClr val="FF0000"/>
                </a:solidFill>
              </a:rPr>
              <a:t>(</a:t>
            </a:r>
            <a:r>
              <a:rPr lang="fr-FR" sz="9600" b="1" dirty="0">
                <a:solidFill>
                  <a:srgbClr val="FF0000"/>
                </a:solidFill>
              </a:rPr>
              <a:t>6 min)</a:t>
            </a:r>
            <a:r>
              <a:rPr lang="fr-FR" sz="9600" b="1" spc="150" dirty="0">
                <a:ln w="11430"/>
                <a:solidFill>
                  <a:srgbClr val="CC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</a:p>
          <a:p>
            <a:pPr algn="ctr"/>
            <a:r>
              <a:rPr lang="fr-FR" sz="9600" b="1" spc="150" dirty="0">
                <a:ln w="11430"/>
                <a:solidFill>
                  <a:srgbClr val="CC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Valider</a:t>
            </a:r>
          </a:p>
        </p:txBody>
      </p:sp>
    </p:spTree>
    <p:extLst>
      <p:ext uri="{BB962C8B-B14F-4D97-AF65-F5344CB8AC3E}">
        <p14:creationId xmlns:p14="http://schemas.microsoft.com/office/powerpoint/2010/main" val="4019324697"/>
      </p:ext>
    </p:extLst>
  </p:cSld>
  <p:clrMapOvr>
    <a:masterClrMapping/>
  </p:clrMapOvr>
  <p:transition advTm="5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723730" y="187674"/>
            <a:ext cx="4945213" cy="980282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14 (3 min)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10406" y="972552"/>
            <a:ext cx="770195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Tous les deux jours, Elie doit effectuer 6 km de jogging. Aujourd’hui, le parcours sportif qu’elle a choisi a une longueur de 180 m. 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66191" y="2347909"/>
            <a:ext cx="355753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Montrer que l’option C est la bonne ligne 6 à rajouter au programme.</a:t>
            </a:r>
          </a:p>
        </p:txBody>
      </p:sp>
      <p:sp>
        <p:nvSpPr>
          <p:cNvPr id="4" name="Rectangle 3"/>
          <p:cNvSpPr/>
          <p:nvPr/>
        </p:nvSpPr>
        <p:spPr>
          <a:xfrm>
            <a:off x="88774" y="592121"/>
            <a:ext cx="3197342" cy="317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10406" y="611170"/>
            <a:ext cx="3175710" cy="317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2" y="0"/>
            <a:ext cx="16164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fr-FR" sz="2000" b="1" spc="150" dirty="0">
                <a:ln w="11430"/>
                <a:solidFill>
                  <a:srgbClr val="CC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C4 : Valider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F2D0D0-AF4A-4E16-B948-8929B3858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7" y="1069036"/>
            <a:ext cx="1459251" cy="15019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14FE95-84B0-47B8-B5CE-EB671FEFC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110" y="2589877"/>
            <a:ext cx="6079738" cy="1692527"/>
          </a:xfrm>
          <a:prstGeom prst="rect">
            <a:avLst/>
          </a:prstGeom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1F42B0A7-D071-497E-B9B9-B52A8C55A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640" y="5885448"/>
            <a:ext cx="6769032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500" dirty="0">
                <a:latin typeface="Verdana" pitchFamily="34" charset="0"/>
                <a:cs typeface="Times New Roman" pitchFamily="18" charset="0"/>
              </a:rPr>
              <a:t>Argumenter dans la case jaune</a:t>
            </a:r>
          </a:p>
          <a:p>
            <a:endParaRPr lang="fr-FR" sz="25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9B8F85-77C9-48EE-9E0A-677A04739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71" y="4331550"/>
            <a:ext cx="8350026" cy="152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544431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4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723730" y="187674"/>
            <a:ext cx="4945213" cy="980282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15 (3 min)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59375" y="1249030"/>
            <a:ext cx="6140817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Pour l’anniversaire de Joël, 14 camarades ont cotisé 15 € chacun, et ils veulent lui acheter la planche de surf à 309 €. </a:t>
            </a:r>
          </a:p>
          <a:p>
            <a:r>
              <a:rPr lang="fr-FR" sz="2800" dirty="0"/>
              <a:t>Ils ont une remise de 50 € sur un prospectus.</a:t>
            </a:r>
          </a:p>
          <a:p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273517" y="3789040"/>
            <a:ext cx="83908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Montrer qu’ils pourront acheter seulement la planche à 229 €.</a:t>
            </a:r>
          </a:p>
          <a:p>
            <a:endParaRPr lang="fr-FR" sz="2400" b="1" dirty="0">
              <a:solidFill>
                <a:srgbClr val="FF000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8774" y="592121"/>
            <a:ext cx="3197342" cy="317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10406" y="611170"/>
            <a:ext cx="3175710" cy="317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2" y="0"/>
            <a:ext cx="16164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fr-FR" sz="2000" b="1" spc="150" dirty="0">
                <a:ln w="11430"/>
                <a:solidFill>
                  <a:srgbClr val="CC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C4 : Valider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B9BDE9-F323-4E6C-B861-CC18856BF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1206054"/>
            <a:ext cx="2828449" cy="2207860"/>
          </a:xfrm>
          <a:prstGeom prst="rect">
            <a:avLst/>
          </a:prstGeom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64280E85-056D-40B0-A270-9FF65E79B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301208"/>
            <a:ext cx="8332299" cy="124649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500" dirty="0">
                <a:latin typeface="Verdana" pitchFamily="34" charset="0"/>
                <a:cs typeface="Times New Roman" pitchFamily="18" charset="0"/>
              </a:rPr>
              <a:t>Argumenter dans la case jaune</a:t>
            </a:r>
          </a:p>
          <a:p>
            <a:pPr algn="ctr"/>
            <a:endParaRPr lang="fr-FR" sz="2500" dirty="0">
              <a:latin typeface="Verdana" pitchFamily="34" charset="0"/>
              <a:cs typeface="Times New Roman" pitchFamily="18" charset="0"/>
            </a:endParaRPr>
          </a:p>
          <a:p>
            <a:endParaRPr lang="fr-FR" sz="2500" dirty="0"/>
          </a:p>
        </p:txBody>
      </p:sp>
    </p:spTree>
    <p:extLst>
      <p:ext uri="{BB962C8B-B14F-4D97-AF65-F5344CB8AC3E}">
        <p14:creationId xmlns:p14="http://schemas.microsoft.com/office/powerpoint/2010/main" val="77051704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4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920909"/>
            <a:ext cx="8568952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COMPETENCE  C5 : </a:t>
            </a:r>
            <a:r>
              <a:rPr lang="fr-FR" sz="9600" b="1" dirty="0" smtClean="0">
                <a:solidFill>
                  <a:srgbClr val="FF0000"/>
                </a:solidFill>
              </a:rPr>
              <a:t>(4 min 30)</a:t>
            </a:r>
            <a:r>
              <a:rPr lang="fr-FR" sz="9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9600" cap="all" dirty="0">
              <a:ln w="90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fr-FR" sz="96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communiquer</a:t>
            </a:r>
          </a:p>
        </p:txBody>
      </p:sp>
    </p:spTree>
    <p:extLst>
      <p:ext uri="{BB962C8B-B14F-4D97-AF65-F5344CB8AC3E}">
        <p14:creationId xmlns:p14="http://schemas.microsoft.com/office/powerpoint/2010/main" val="2112962477"/>
      </p:ext>
    </p:extLst>
  </p:cSld>
  <p:clrMapOvr>
    <a:masterClrMapping/>
  </p:clrMapOvr>
  <p:transition advTm="5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378138" y="367200"/>
            <a:ext cx="5423309" cy="72841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16 (1 min 30 s)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259222" y="977223"/>
            <a:ext cx="67610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Un touriste anglais visite la ville et voudrait un renseignement . Il pose sa question au groupe de personne décrit dans le tableau suivant:</a:t>
            </a:r>
            <a:endParaRPr lang="fr-FR" sz="2500" dirty="0"/>
          </a:p>
        </p:txBody>
      </p:sp>
      <p:sp>
        <p:nvSpPr>
          <p:cNvPr id="4" name="Rectangle 3"/>
          <p:cNvSpPr/>
          <p:nvPr/>
        </p:nvSpPr>
        <p:spPr>
          <a:xfrm>
            <a:off x="81700" y="428604"/>
            <a:ext cx="3275854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81700" y="428604"/>
            <a:ext cx="3275854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06936" y="4635282"/>
            <a:ext cx="8369519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Indiquer la probabilité p qu’une femme parlant anglais lui réponde. </a:t>
            </a:r>
            <a:b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</a:br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(en fraction)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740819" y="1221358"/>
            <a:ext cx="490670" cy="395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€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601" y="0"/>
            <a:ext cx="23753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C5 : communiquer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95536" y="6013746"/>
            <a:ext cx="7929618" cy="47705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Rédiger la réponse dans la case jaune</a:t>
            </a:r>
            <a:endParaRPr lang="fr-FR" sz="2500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B0C2063-2AF9-409B-9736-0C4C8B6FC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248" y="68176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8E54AC-0C7F-411A-B223-9D96C164F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280" y="1047539"/>
            <a:ext cx="1781175" cy="1409700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7A74EDF-371B-4F49-BBCA-26A991ADB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243042"/>
              </p:ext>
            </p:extLst>
          </p:nvPr>
        </p:nvGraphicFramePr>
        <p:xfrm>
          <a:off x="1225550" y="2762250"/>
          <a:ext cx="669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4856">
                  <a:extLst>
                    <a:ext uri="{9D8B030D-6E8A-4147-A177-3AD203B41FA5}">
                      <a16:colId xmlns:a16="http://schemas.microsoft.com/office/drawing/2014/main" val="2442741619"/>
                    </a:ext>
                  </a:extLst>
                </a:gridCol>
                <a:gridCol w="2056424">
                  <a:extLst>
                    <a:ext uri="{9D8B030D-6E8A-4147-A177-3AD203B41FA5}">
                      <a16:colId xmlns:a16="http://schemas.microsoft.com/office/drawing/2014/main" val="2550490496"/>
                    </a:ext>
                  </a:extLst>
                </a:gridCol>
                <a:gridCol w="2779981">
                  <a:extLst>
                    <a:ext uri="{9D8B030D-6E8A-4147-A177-3AD203B41FA5}">
                      <a16:colId xmlns:a16="http://schemas.microsoft.com/office/drawing/2014/main" val="2915429494"/>
                    </a:ext>
                  </a:extLst>
                </a:gridCol>
                <a:gridCol w="761639">
                  <a:extLst>
                    <a:ext uri="{9D8B030D-6E8A-4147-A177-3AD203B41FA5}">
                      <a16:colId xmlns:a16="http://schemas.microsoft.com/office/drawing/2014/main" val="340906369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l" fontAlgn="b"/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Parlant anglais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 parlant pas anglais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2942482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Homme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7699707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Femme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0478163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3759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38070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275855" y="38237"/>
            <a:ext cx="5563543" cy="90484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17  (1 min 30 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01575" y="494091"/>
            <a:ext cx="2836417" cy="30232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01575" y="478912"/>
            <a:ext cx="2829273" cy="317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533859"/>
              </p:ext>
            </p:extLst>
          </p:nvPr>
        </p:nvGraphicFramePr>
        <p:xfrm>
          <a:off x="604712" y="5282430"/>
          <a:ext cx="4377332" cy="472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7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Médiane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5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304601" y="0"/>
            <a:ext cx="23753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C5 : communiquer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95538" y="4293096"/>
            <a:ext cx="811981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Compléter le tableau ci-contre </a:t>
            </a:r>
            <a:b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</a:br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(arrondir au dixième)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12629" y="913875"/>
            <a:ext cx="653563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Le tableau ci-après représente les recettes quotidiennes (en milliers d’euros), réalisées par un restaurant durant le mois de juillet de l’an passé.</a:t>
            </a:r>
            <a:endParaRPr lang="fr-FR" sz="2500" dirty="0"/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809132B-F5EE-4324-AA56-7DA6E325B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175583"/>
              </p:ext>
            </p:extLst>
          </p:nvPr>
        </p:nvGraphicFramePr>
        <p:xfrm>
          <a:off x="512094" y="2757369"/>
          <a:ext cx="8119812" cy="94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4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119">
                  <a:extLst>
                    <a:ext uri="{9D8B030D-6E8A-4147-A177-3AD203B41FA5}">
                      <a16:colId xmlns:a16="http://schemas.microsoft.com/office/drawing/2014/main" val="460804188"/>
                    </a:ext>
                  </a:extLst>
                </a:gridCol>
                <a:gridCol w="1034119">
                  <a:extLst>
                    <a:ext uri="{9D8B030D-6E8A-4147-A177-3AD203B41FA5}">
                      <a16:colId xmlns:a16="http://schemas.microsoft.com/office/drawing/2014/main" val="690239201"/>
                    </a:ext>
                  </a:extLst>
                </a:gridCol>
                <a:gridCol w="1034120">
                  <a:extLst>
                    <a:ext uri="{9D8B030D-6E8A-4147-A177-3AD203B41FA5}">
                      <a16:colId xmlns:a16="http://schemas.microsoft.com/office/drawing/2014/main" val="218272957"/>
                    </a:ext>
                  </a:extLst>
                </a:gridCol>
                <a:gridCol w="1034120">
                  <a:extLst>
                    <a:ext uri="{9D8B030D-6E8A-4147-A177-3AD203B41FA5}">
                      <a16:colId xmlns:a16="http://schemas.microsoft.com/office/drawing/2014/main" val="3144652592"/>
                    </a:ext>
                  </a:extLst>
                </a:gridCol>
              </a:tblGrid>
              <a:tr h="157515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Recettes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0,7  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0,8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0,9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1,1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945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Nombre de jours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121917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3EA226B7-8889-4B8C-8954-598C44833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473" y="956888"/>
            <a:ext cx="177165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16678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987824" y="3875"/>
            <a:ext cx="5724128" cy="90484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18 (1 min 30 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01575" y="494091"/>
            <a:ext cx="2836417" cy="30232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01575" y="478912"/>
            <a:ext cx="2829273" cy="317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04021"/>
              </p:ext>
            </p:extLst>
          </p:nvPr>
        </p:nvGraphicFramePr>
        <p:xfrm>
          <a:off x="547566" y="4526487"/>
          <a:ext cx="3387801" cy="141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4920">
                  <a:extLst>
                    <a:ext uri="{9D8B030D-6E8A-4147-A177-3AD203B41FA5}">
                      <a16:colId xmlns:a16="http://schemas.microsoft.com/office/drawing/2014/main" val="354806359"/>
                    </a:ext>
                  </a:extLst>
                </a:gridCol>
                <a:gridCol w="2732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L’étendue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 médiane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170546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 moyenne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304601" y="0"/>
            <a:ext cx="23753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C5 : communiquer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95538" y="3795808"/>
            <a:ext cx="8119812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 calcule le programme suivant ?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12629" y="913875"/>
            <a:ext cx="653563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Le tableau ci-après représente les recettes quotidiennes (en milliers d’euros), réalisées par un restaurant durant le mois de juillet de l’an passé.</a:t>
            </a:r>
            <a:endParaRPr lang="fr-FR" sz="2500" dirty="0"/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809132B-F5EE-4324-AA56-7DA6E325B537}"/>
              </a:ext>
            </a:extLst>
          </p:cNvPr>
          <p:cNvGraphicFramePr>
            <a:graphicFrameLocks noGrp="1"/>
          </p:cNvGraphicFramePr>
          <p:nvPr/>
        </p:nvGraphicFramePr>
        <p:xfrm>
          <a:off x="512094" y="2757369"/>
          <a:ext cx="8119812" cy="94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4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119">
                  <a:extLst>
                    <a:ext uri="{9D8B030D-6E8A-4147-A177-3AD203B41FA5}">
                      <a16:colId xmlns:a16="http://schemas.microsoft.com/office/drawing/2014/main" val="460804188"/>
                    </a:ext>
                  </a:extLst>
                </a:gridCol>
                <a:gridCol w="1034119">
                  <a:extLst>
                    <a:ext uri="{9D8B030D-6E8A-4147-A177-3AD203B41FA5}">
                      <a16:colId xmlns:a16="http://schemas.microsoft.com/office/drawing/2014/main" val="690239201"/>
                    </a:ext>
                  </a:extLst>
                </a:gridCol>
                <a:gridCol w="1034120">
                  <a:extLst>
                    <a:ext uri="{9D8B030D-6E8A-4147-A177-3AD203B41FA5}">
                      <a16:colId xmlns:a16="http://schemas.microsoft.com/office/drawing/2014/main" val="218272957"/>
                    </a:ext>
                  </a:extLst>
                </a:gridCol>
                <a:gridCol w="1034120">
                  <a:extLst>
                    <a:ext uri="{9D8B030D-6E8A-4147-A177-3AD203B41FA5}">
                      <a16:colId xmlns:a16="http://schemas.microsoft.com/office/drawing/2014/main" val="3144652592"/>
                    </a:ext>
                  </a:extLst>
                </a:gridCol>
              </a:tblGrid>
              <a:tr h="157515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Recettes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0,7  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0,8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0,9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1,1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945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Nombre de jours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121917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3EA226B7-8889-4B8C-8954-598C44833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473" y="956888"/>
            <a:ext cx="1771650" cy="136207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442E8DA-D016-4995-8B2B-CB5C5BD665E3}"/>
              </a:ext>
            </a:extLst>
          </p:cNvPr>
          <p:cNvGrpSpPr/>
          <p:nvPr/>
        </p:nvGrpSpPr>
        <p:grpSpPr>
          <a:xfrm>
            <a:off x="4067944" y="4603211"/>
            <a:ext cx="4969324" cy="1362074"/>
            <a:chOff x="4067944" y="4603211"/>
            <a:chExt cx="4969324" cy="1362074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33022A03-65A5-433D-AB4E-D9B44C12A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67944" y="4603211"/>
              <a:ext cx="4969324" cy="1362074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1501382-6C45-452D-A9D9-BA8ECC604399}"/>
                </a:ext>
              </a:extLst>
            </p:cNvPr>
            <p:cNvSpPr/>
            <p:nvPr/>
          </p:nvSpPr>
          <p:spPr>
            <a:xfrm>
              <a:off x="5220072" y="5713148"/>
              <a:ext cx="936104" cy="2361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29185618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528624"/>
            <a:ext cx="8568952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39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640685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6954</TotalTime>
  <Words>1812</Words>
  <Application>Microsoft Office PowerPoint</Application>
  <PresentationFormat>Affichage à l'écran (4:3)</PresentationFormat>
  <Paragraphs>471</Paragraphs>
  <Slides>49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7" baseType="lpstr">
      <vt:lpstr>Arial</vt:lpstr>
      <vt:lpstr>Calibri</vt:lpstr>
      <vt:lpstr>Lucida Calligraphy</vt:lpstr>
      <vt:lpstr>Script MT Bold</vt:lpstr>
      <vt:lpstr>Symbol</vt:lpstr>
      <vt:lpstr>Times New Roman</vt:lpstr>
      <vt:lpstr>Verdana</vt:lpstr>
      <vt:lpstr>Thème Office</vt:lpstr>
      <vt:lpstr>Présentation PowerPoint</vt:lpstr>
      <vt:lpstr>Présentation PowerPoint</vt:lpstr>
      <vt:lpstr>            Question 1 (30s)    </vt:lpstr>
      <vt:lpstr>            Question 2 (30s)    </vt:lpstr>
      <vt:lpstr>            Question 3 (30s)    </vt:lpstr>
      <vt:lpstr>            Question 4 (30s)    </vt:lpstr>
      <vt:lpstr>            Question 5 (30s)    </vt:lpstr>
      <vt:lpstr>            Question 6 (30s)    </vt:lpstr>
      <vt:lpstr>            Question 7 (30s)    </vt:lpstr>
      <vt:lpstr>            Question 8 (30s)    </vt:lpstr>
      <vt:lpstr>            Question 9 (30s)    </vt:lpstr>
      <vt:lpstr>            Question 10 (30s)    </vt:lpstr>
      <vt:lpstr>            Question 11 (30s)    </vt:lpstr>
      <vt:lpstr>            Question 12 (30s)    </vt:lpstr>
      <vt:lpstr>            Question 13 (30s)    </vt:lpstr>
      <vt:lpstr>            Question 14 (30s)    </vt:lpstr>
      <vt:lpstr>            Question 15 (30s)    </vt:lpstr>
      <vt:lpstr>            Question 16 (30s)    </vt:lpstr>
      <vt:lpstr>            Question 17 (30s)    </vt:lpstr>
      <vt:lpstr> Question 1 (2 min)    </vt:lpstr>
      <vt:lpstr>            Question 2 (30s)    </vt:lpstr>
      <vt:lpstr> Question 3 (2 min)    </vt:lpstr>
      <vt:lpstr> Question 4 (2 min)    </vt:lpstr>
      <vt:lpstr> Question 5 (2 min)    </vt:lpstr>
      <vt:lpstr>Présentation PowerPoint</vt:lpstr>
      <vt:lpstr>Présentation PowerPoint</vt:lpstr>
      <vt:lpstr>Question 1 (30 s)    </vt:lpstr>
      <vt:lpstr>          Question 2 (45 s) </vt:lpstr>
      <vt:lpstr>Question 3 (1 min)    </vt:lpstr>
      <vt:lpstr>          Question 4 (45 s) </vt:lpstr>
      <vt:lpstr>  Question 5 (30 s)   </vt:lpstr>
      <vt:lpstr>Présentation PowerPoint</vt:lpstr>
      <vt:lpstr> Question 6 (1 min) </vt:lpstr>
      <vt:lpstr> Question 7 (2 min)    </vt:lpstr>
      <vt:lpstr> Question 8 (2 min)    </vt:lpstr>
      <vt:lpstr>Question 9 (1 min 30 s)    </vt:lpstr>
      <vt:lpstr>  Question 10 (3 min 30 s)   </vt:lpstr>
      <vt:lpstr>Présentation PowerPoint</vt:lpstr>
      <vt:lpstr>Question 11 (2 min)    </vt:lpstr>
      <vt:lpstr>Question 12 (1 min 30 s)    </vt:lpstr>
      <vt:lpstr>  Question 13 (1 min 30 s)  </vt:lpstr>
      <vt:lpstr>Présentation PowerPoint</vt:lpstr>
      <vt:lpstr>Question 14 (3 min)    </vt:lpstr>
      <vt:lpstr>Question 15 (3 min)    </vt:lpstr>
      <vt:lpstr>Présentation PowerPoint</vt:lpstr>
      <vt:lpstr>Question 16 (1 min 30 s)    </vt:lpstr>
      <vt:lpstr>Question 17  (1 min 30 s)    </vt:lpstr>
      <vt:lpstr>Question 18 (1 min 30 s)   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YY</dc:creator>
  <cp:lastModifiedBy>IENET</cp:lastModifiedBy>
  <cp:revision>365</cp:revision>
  <dcterms:created xsi:type="dcterms:W3CDTF">2016-10-05T15:06:27Z</dcterms:created>
  <dcterms:modified xsi:type="dcterms:W3CDTF">2020-08-26T13:32:25Z</dcterms:modified>
</cp:coreProperties>
</file>