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302" r:id="rId2"/>
    <p:sldId id="336" r:id="rId3"/>
    <p:sldId id="319" r:id="rId4"/>
    <p:sldId id="320" r:id="rId5"/>
    <p:sldId id="337" r:id="rId6"/>
    <p:sldId id="338" r:id="rId7"/>
    <p:sldId id="339" r:id="rId8"/>
    <p:sldId id="340" r:id="rId9"/>
    <p:sldId id="341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42" r:id="rId18"/>
    <p:sldId id="328" r:id="rId19"/>
    <p:sldId id="329" r:id="rId20"/>
    <p:sldId id="331" r:id="rId21"/>
    <p:sldId id="333" r:id="rId22"/>
    <p:sldId id="334" r:id="rId23"/>
    <p:sldId id="284" r:id="rId24"/>
    <p:sldId id="257" r:id="rId25"/>
    <p:sldId id="293" r:id="rId26"/>
    <p:sldId id="294" r:id="rId27"/>
    <p:sldId id="258" r:id="rId28"/>
    <p:sldId id="307" r:id="rId29"/>
    <p:sldId id="263" r:id="rId30"/>
    <p:sldId id="343" r:id="rId31"/>
    <p:sldId id="303" r:id="rId32"/>
    <p:sldId id="276" r:id="rId33"/>
    <p:sldId id="280" r:id="rId34"/>
    <p:sldId id="301" r:id="rId35"/>
    <p:sldId id="264" r:id="rId36"/>
    <p:sldId id="262" r:id="rId37"/>
    <p:sldId id="270" r:id="rId38"/>
    <p:sldId id="272" r:id="rId39"/>
    <p:sldId id="269" r:id="rId40"/>
    <p:sldId id="305" r:id="rId41"/>
    <p:sldId id="265" r:id="rId42"/>
    <p:sldId id="344" r:id="rId43"/>
    <p:sldId id="266" r:id="rId44"/>
    <p:sldId id="289" r:id="rId45"/>
    <p:sldId id="273" r:id="rId46"/>
    <p:sldId id="315" r:id="rId47"/>
    <p:sldId id="313" r:id="rId48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FF"/>
    <a:srgbClr val="38A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62E892D7-819A-468E-8D09-66DF5EA6C3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1F0137-9AD7-4466-BB93-6482396B7B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4EAA23-DE7E-4953-B4DA-48C3935C983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D49409-1D76-4A31-858F-4F2DCA09DD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6F4E68-711E-48EB-948C-95A7FF9DAF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1CE9B39-DCD6-4B80-BB01-D44965B460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B90D23D8-CFFD-40F4-A179-415D25D20E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6DA701-A3B2-43D9-9379-30FF6A48B7E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BE4E8F-E83B-4FCD-B0A3-167EAD853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e l’image des diapositives 3">
            <a:extLst>
              <a:ext uri="{FF2B5EF4-FFF2-40B4-BE49-F238E27FC236}">
                <a16:creationId xmlns:a16="http://schemas.microsoft.com/office/drawing/2014/main" id="{E66F3F65-9260-415B-AB19-C87C0115D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9DC0727F-4632-4B62-93A9-CBF84A41F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32D02-445E-4D6B-9993-9FF2FC89D32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E1802A-FADC-4CC1-8245-383FDD57B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D97969-5DD5-42D1-BFFB-7E4AD77276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45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13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122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08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5668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41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459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520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3508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79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68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67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9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0989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7877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2524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91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(Durée de la séance 1h)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8443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348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914E-7F56-4F1B-953F-25663388EAD9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277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7CBCF-0C9C-441B-917F-10F56013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0572-BF0F-49D9-AE8C-3249AD446E4A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D337B-7030-4F8C-B512-FCEB59BA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89FCA-323F-48A3-ABA4-C6E794D1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2E5E0-1DF5-45E6-9662-6F1A29373DF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701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9A7D0A-8508-4574-A0EB-2BA0DF4F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2DDB-0CE2-478A-8FE0-284042CC495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F20F24-1CD1-46B6-9EEF-B5902269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99CDA0-43B5-4AD7-84D1-23689E20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7B14-AD26-41E5-BC76-E18BBDA4C65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996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D4DFC-7FF4-4DC5-B04D-038789E9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71D7-6239-4ACD-AC6F-97AC9C396597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6C8AA-E4C9-4518-A9EA-74EA4EFF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F2AAD3-96C6-4C98-966C-A52FC09A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1799C-1C42-43E7-B3A3-068F7696C9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640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5E199D2-29AC-444C-8DC4-5B7D0F1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CA2A6-923F-49D5-B47C-79380F58B07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B7C7CFB-DE9B-449F-95D9-08069D89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3905AEB-B63C-489B-A77C-6A01C330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FA653-089A-43E9-AB96-EC0CB23809C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236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5D065E0-984E-49CF-A0AD-3404E026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97F1F-8148-494D-B671-BB923392344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73844DD-1875-49EF-AAE4-CEBB4D8A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322A2924-0327-46A4-B991-9072EC04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86641-9133-4C44-9387-18B740496B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854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B21406F3-4B23-4769-AB44-BFE01047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274F-536A-48A2-B962-60FF586E1206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B11E1B2F-BA38-424A-8719-25EE4E29C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6899340-A8E8-4CE9-9BFA-D59E795C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CFB78-F0FD-4551-81E8-F3C28142EA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427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CC924B59-B2F8-4A90-AE65-04DF4DC7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7EE1-24CA-42BD-BF87-7C63855CC764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9B5F8D1E-07B3-4EE2-BB68-985C9262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331F26-BCDF-49D8-96D7-BABC1C90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F6217-1231-48BE-A0EC-13FC8E445A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666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46A92DC-45C5-48F8-8418-E1F53CFF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81BA8-F12A-45B2-9AD8-DD3788A0C0F9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5CDFB4-A2A1-4FC4-A854-0DDE0C0E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12D4F9C-4166-428A-8AA2-788427B8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E4E06-CFA7-406A-9AF0-3CF4781B12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327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D66A35D-CB3A-4365-9310-2B5ECF4C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70F7-9464-43C5-881A-AC5343887B35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7F5F4B-9E36-4E56-A040-1D586C3D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9255EEA-ECC1-4287-8977-AA81C4F5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E1DB-FC57-4B43-B05D-20FBD26D2F8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1719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02D98-291F-4226-A392-0AAE8076A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6B1D-24B0-47A2-A25F-4BE15415F9C3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6D7821-259A-4A17-A0B0-099C3D85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D2CB5-383E-43C6-BBBA-0A2DA6C3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9754-A53B-4175-BE04-51B021680D4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057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6FC1FD-35BE-4200-9489-0C8833B2A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4352-C111-4E14-9788-9669882A5C82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941BB-D959-4551-8ED7-3074BB15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3875E-3F37-4C03-8DDE-38E3F712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2C2C-F72E-40BC-BF84-05317B9D16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439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E6184477-0FBD-453F-B1D7-1EF4FB46A2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49A4CC5D-E8DE-4BAB-950D-8A24B307EA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0A526A-CEF2-491D-B31B-4224873A9B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DBA6CC-BEAA-49FD-9086-FA239C27B81E}" type="datetimeFigureOut">
              <a:rPr lang="fr-FR" altLang="fr-FR"/>
              <a:pPr>
                <a:defRPr/>
              </a:pPr>
              <a:t>06/09/2020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2D984B-3B55-444E-BA7C-A9DFA384C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FD5D6D-2BBA-4CAD-A871-B61160D03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0E446B2-CD0C-4D35-8207-7D6C754E53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23592" y="1628366"/>
            <a:ext cx="764006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EVALUATION DIAGNOSTIQUE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888A234B-91E1-4FC2-8CCD-194A7151B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760" y="4941169"/>
            <a:ext cx="4460280" cy="791385"/>
          </a:xfrm>
        </p:spPr>
        <p:txBody>
          <a:bodyPr>
            <a:normAutofit fontScale="85000" lnSpcReduction="1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Septembre 2020</a:t>
            </a:r>
          </a:p>
        </p:txBody>
      </p:sp>
    </p:spTree>
  </p:cSld>
  <p:clrMapOvr>
    <a:masterClrMapping/>
  </p:clrMapOvr>
  <p:transition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35560" y="2913641"/>
            <a:ext cx="7920880" cy="2604492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r>
              <a:rPr lang="fr-FR" sz="5400" b="1" u="sng" dirty="0">
                <a:solidFill>
                  <a:srgbClr val="00B0F0"/>
                </a:solidFill>
              </a:rPr>
              <a:t>Culture Générale Adaptée (CGA)</a:t>
            </a:r>
          </a:p>
          <a:p>
            <a:r>
              <a:rPr lang="fr-FR" sz="5400" b="1" u="sng" dirty="0">
                <a:solidFill>
                  <a:srgbClr val="00B0F0"/>
                </a:solidFill>
              </a:rPr>
              <a:t>à la</a:t>
            </a:r>
            <a:br>
              <a:rPr lang="fr-FR" sz="5400" b="1" u="sng" dirty="0">
                <a:solidFill>
                  <a:srgbClr val="00B0F0"/>
                </a:solidFill>
              </a:rPr>
            </a:br>
            <a:r>
              <a:rPr lang="fr-FR" sz="5400" b="1" u="sng" dirty="0">
                <a:solidFill>
                  <a:srgbClr val="00B0F0"/>
                </a:solidFill>
              </a:rPr>
              <a:t>professionnalisation des parcours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  I  N  I  R  E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8D7C76-42E4-46EF-A83D-02D18EFCE8F7}"/>
              </a:ext>
            </a:extLst>
          </p:cNvPr>
          <p:cNvSpPr txBox="1"/>
          <p:nvPr/>
        </p:nvSpPr>
        <p:spPr>
          <a:xfrm>
            <a:off x="4790421" y="1477832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695611184"/>
      </p:ext>
    </p:extLst>
  </p:cSld>
  <p:clrMapOvr>
    <a:masterClrMapping/>
  </p:clrMapOvr>
  <p:transition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095472" y="4572008"/>
          <a:ext cx="5643602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2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 ans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Après la 3ème, combien faut-il d’années d’études pour obtenir un bac professionnel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0" y="2581275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2E7300-4432-48C5-AB3C-225A0D41967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8740909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Certificat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Contrôle d’aptitude professionnelle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Compétences acquises professionnalisées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Que veut dire "CAP"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104900"/>
            <a:ext cx="2400300" cy="1695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EEFA7E-A5D7-4425-8390-8D05C8016FB2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33208013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générales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Uniquement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matières générales et des matières professionnelles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Qu’étudie-t-on en voie professionnelle ?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5" y="1844824"/>
            <a:ext cx="1788637" cy="12634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A4DFEE-78DD-444C-A092-41CA22337229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14113941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En entreprise uniquement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Au lycée et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Quels seront mes lieux de formation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410" y="1412776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643871-EDCA-4EC8-8530-B65475156170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406299920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C’est un diplôme pour travailler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C’est un diplôme pour travailler ou pour continuer des études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162483"/>
            <a:ext cx="841742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fait-on avec un bac professionnel ou un CAP ?</a:t>
            </a:r>
          </a:p>
          <a:p>
            <a:r>
              <a:rPr lang="fr-FR" dirty="0"/>
              <a:t> 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802195"/>
            <a:ext cx="1800200" cy="12715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838CA5-2DF4-4E30-809F-C531E908DAE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681566348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uniquement à l’école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former uniquement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Étudier à l’école et se former en 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être apprenti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03BFD1-0E93-42AE-847A-712853F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340768"/>
            <a:ext cx="2400300" cy="1695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6ABB18-53AF-4389-A8DF-28BC2F245816}"/>
              </a:ext>
            </a:extLst>
          </p:cNvPr>
          <p:cNvSpPr/>
          <p:nvPr/>
        </p:nvSpPr>
        <p:spPr>
          <a:xfrm>
            <a:off x="1524001" y="0"/>
            <a:ext cx="3699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ENSEIGNEMENT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236475260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83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dans un même but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travaillent chacun pour soi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hommes et des femmes qui exercent le même métier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Qu’est-ce qu’une entreprise 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1761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8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429000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Petits et moyens entrepôts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entreprises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Petites et moyennes économies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84174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« PME » signifie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399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9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2" y="3287538"/>
          <a:ext cx="8353091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relation clients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du personnel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 la gestion 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9"/>
            <a:ext cx="589397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entreprise, le service des ressources humaines se charge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802" y="1341638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94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10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98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activité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Déplace son personnel à l'étranger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Vend ses produits à l’étranger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21682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exporte, cela signifie qu'elle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192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11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fournisseur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acheteur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Son revendeur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Quand une entreprise vend ses produits à une autre entreprise, elle est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261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12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Recherche et développement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Commercial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Des achats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Dans une entreprise industrielle, la conception technique d'un produit est réalisée par le service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987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13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55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Le trombinoscope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La carte d’entreprise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L’organigramme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1" y="1592088"/>
            <a:ext cx="58939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Le schéma qui décrit l’organisation des services de l’entreprise s’appelle :</a:t>
            </a:r>
          </a:p>
          <a:p>
            <a:endParaRPr lang="fr-FR" sz="25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A14D-35AC-4FD5-89D2-0289EAACDD53}"/>
              </a:ext>
            </a:extLst>
          </p:cNvPr>
          <p:cNvSpPr/>
          <p:nvPr/>
        </p:nvSpPr>
        <p:spPr>
          <a:xfrm>
            <a:off x="1887291" y="84292"/>
            <a:ext cx="16264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L’ENTREPRISE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3E919-9049-44D9-A4EC-0D281FAB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269" y="1340769"/>
            <a:ext cx="24193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1915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14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240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ne polluent pas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sont nouvelles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Parce qu’elles peuvent être reconstituées par la nature rapidement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9"/>
            <a:ext cx="557686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CERTAINES ÉNERGIES SONT DITES RENOUVELABLES. POURQUOI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63990855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15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2900705"/>
          <a:ext cx="8209238" cy="326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la lumière d’une lampe est très vive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Lorsque l’on peut utiliser l’électricité́ sans s’inquiéter de sa consommation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Lorsqu’un appareil ou un bâtiment utilise relativement peu d’énergie pour fonctionner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64887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 SIGNIFIE « EFFICACITÉ ÉNERGÉTIQUE »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959096"/>
            <a:ext cx="2514600" cy="17049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7751A7-B0C3-4D6F-8544-DCAEE729CA46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08092539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16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887290" y="2921630"/>
          <a:ext cx="8209238" cy="3540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dans une logique de développement durable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fonctionne depuis longtemps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prend en compte le respect de l’environnement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04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Elle produit des biens et services qui durent dans le temps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8484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213392"/>
            <a:ext cx="564887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QUELLES SONT LES CARACTÉRISTIQUES D’UNE ENTREPRISE DURABLE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28" y="975599"/>
            <a:ext cx="2514600" cy="17049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BF19AA-54E0-464D-9147-07545138BDFF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323432876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		</a:t>
            </a:r>
            <a:r>
              <a:rPr lang="fr-FR" b="1" u="sng" dirty="0">
                <a:solidFill>
                  <a:srgbClr val="FF0000"/>
                </a:solidFill>
              </a:rPr>
              <a:t>Question 17 (30s)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8796" y="567810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03955" y="571480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991381" y="3287538"/>
          <a:ext cx="8209238" cy="103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Oui 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Non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887290" y="1592088"/>
            <a:ext cx="55768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fr-FR" sz="2500" dirty="0">
                <a:latin typeface="Verdana" pitchFamily="34" charset="0"/>
                <a:cs typeface="Times New Roman" pitchFamily="18" charset="0"/>
              </a:rPr>
              <a:t>PEUT-ON TRANSFORMER CES DÉCHETS EN ÉNERGIE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78B46-0636-47E3-BACD-7B2B3B56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19" y="1216655"/>
            <a:ext cx="2514600" cy="17049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1983EA-07AB-4D99-BAE6-F5163ABC3E1D}"/>
              </a:ext>
            </a:extLst>
          </p:cNvPr>
          <p:cNvSpPr/>
          <p:nvPr/>
        </p:nvSpPr>
        <p:spPr>
          <a:xfrm>
            <a:off x="1887291" y="84292"/>
            <a:ext cx="31329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2000" b="1" cap="all" dirty="0">
                <a:ln w="0"/>
                <a:solidFill>
                  <a:srgbClr val="007A37"/>
                </a:solidFill>
                <a:effectLst>
                  <a:reflection blurRad="12700" stA="50000" endPos="50000" dist="5000" dir="5400000" sy="-100000" rotWithShape="0"/>
                </a:effectLst>
              </a:rPr>
              <a:t>DEVELOPPEMENT DURABLE</a:t>
            </a:r>
          </a:p>
        </p:txBody>
      </p:sp>
    </p:spTree>
    <p:extLst>
      <p:ext uri="{BB962C8B-B14F-4D97-AF65-F5344CB8AC3E}">
        <p14:creationId xmlns:p14="http://schemas.microsoft.com/office/powerpoint/2010/main" val="2204120743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3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098453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817520" y="1145707"/>
            <a:ext cx="6193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180"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3 voies (métiers) d’insertion professionnelle et 3 poursuites d’étude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C0061F2-8BF0-4B04-AEAD-0A768131801D}"/>
              </a:ext>
            </a:extLst>
          </p:cNvPr>
          <p:cNvGraphicFramePr>
            <a:graphicFrameLocks noGrp="1"/>
          </p:cNvGraphicFramePr>
          <p:nvPr/>
        </p:nvGraphicFramePr>
        <p:xfrm>
          <a:off x="1816948" y="3139056"/>
          <a:ext cx="8222402" cy="310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67260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51946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94712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1085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97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4850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4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84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300582" y="1104901"/>
            <a:ext cx="71158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4 compétences qui, selon vous, seraient indispensables à votre future insertion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4D297B-0198-4123-997B-BE77699051FB}"/>
              </a:ext>
            </a:extLst>
          </p:cNvPr>
          <p:cNvGraphicFramePr>
            <a:graphicFrameLocks noGrp="1"/>
          </p:cNvGraphicFramePr>
          <p:nvPr/>
        </p:nvGraphicFramePr>
        <p:xfrm>
          <a:off x="1984799" y="3573016"/>
          <a:ext cx="8222402" cy="207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773441645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453190526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817784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49348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2757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35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22970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5 (2 min)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5426" y="50400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595425" y="50004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507B3F-0425-4E38-AF94-00F14484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279" y="1104901"/>
            <a:ext cx="1661710" cy="1479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5C7ED-D9E8-491A-B128-8518D3ADD32D}"/>
              </a:ext>
            </a:extLst>
          </p:cNvPr>
          <p:cNvSpPr/>
          <p:nvPr/>
        </p:nvSpPr>
        <p:spPr>
          <a:xfrm>
            <a:off x="3719737" y="110490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800" dirty="0">
                <a:latin typeface="Verdana" pitchFamily="34" charset="0"/>
                <a:cs typeface="Times New Roman" pitchFamily="18" charset="0"/>
              </a:rPr>
              <a:t>Citez 2 actions que vous pourriez réaliser au sein d’une association après votre formation, afin de participer aux actions citoyennes. </a:t>
            </a:r>
          </a:p>
          <a:p>
            <a:pPr>
              <a:spcAft>
                <a:spcPts val="0"/>
              </a:spcAft>
            </a:pPr>
            <a:r>
              <a:rPr lang="fr-FR" sz="3200" dirty="0">
                <a:latin typeface="Verdana" pitchFamily="34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D1F8E6-8E31-4DBF-90D4-71D76551FF7A}"/>
              </a:ext>
            </a:extLst>
          </p:cNvPr>
          <p:cNvGraphicFramePr>
            <a:graphicFrameLocks noGrp="1"/>
          </p:cNvGraphicFramePr>
          <p:nvPr/>
        </p:nvGraphicFramePr>
        <p:xfrm>
          <a:off x="2050063" y="3844930"/>
          <a:ext cx="8222402" cy="178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78">
                  <a:extLst>
                    <a:ext uri="{9D8B030D-6E8A-4147-A177-3AD203B41FA5}">
                      <a16:colId xmlns:a16="http://schemas.microsoft.com/office/drawing/2014/main" val="3188305502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val="1122407777"/>
                    </a:ext>
                  </a:extLst>
                </a:gridCol>
              </a:tblGrid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850913"/>
                  </a:ext>
                </a:extLst>
              </a:tr>
              <a:tr h="89385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2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95" marR="68595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66452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20" y="95240"/>
            <a:ext cx="17430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895600" y="540439"/>
            <a:ext cx="6400800" cy="10879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Classe de première année CAP</a:t>
            </a:r>
          </a:p>
          <a:p>
            <a:r>
              <a:rPr lang="fr-FR" b="1">
                <a:solidFill>
                  <a:schemeClr val="bg1">
                    <a:lumMod val="65000"/>
                  </a:schemeClr>
                </a:solidFill>
              </a:rPr>
              <a:t>Groupement 1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235275-5E29-4ECB-B65D-EFAF529D3D43}"/>
              </a:ext>
            </a:extLst>
          </p:cNvPr>
          <p:cNvSpPr txBox="1"/>
          <p:nvPr/>
        </p:nvSpPr>
        <p:spPr>
          <a:xfrm>
            <a:off x="3777668" y="4191812"/>
            <a:ext cx="482453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4600" b="1" u="sng" dirty="0">
                <a:solidFill>
                  <a:srgbClr val="00B0F0"/>
                </a:solidFill>
              </a:rPr>
              <a:t>MATHEMATIQUES</a:t>
            </a:r>
            <a:r>
              <a:rPr lang="fr-FR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7FFD05-CC98-4B10-B633-364FF9890F57}"/>
              </a:ext>
            </a:extLst>
          </p:cNvPr>
          <p:cNvSpPr txBox="1"/>
          <p:nvPr/>
        </p:nvSpPr>
        <p:spPr>
          <a:xfrm>
            <a:off x="4045076" y="328498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>
                <a:solidFill>
                  <a:schemeClr val="tx1">
                    <a:lumMod val="50000"/>
                    <a:lumOff val="50000"/>
                  </a:schemeClr>
                </a:solidFill>
              </a:rPr>
              <a:t>Durée (27min)</a:t>
            </a:r>
            <a:r>
              <a:rPr lang="fr-FR" sz="3600" b="1" cap="all">
                <a:ln w="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EFF4B0-67A3-46BD-9447-8C70D0A1A07A}"/>
              </a:ext>
            </a:extLst>
          </p:cNvPr>
          <p:cNvSpPr txBox="1"/>
          <p:nvPr/>
        </p:nvSpPr>
        <p:spPr>
          <a:xfrm>
            <a:off x="4727848" y="2173784"/>
            <a:ext cx="3168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 II</a:t>
            </a:r>
            <a:endParaRPr lang="fr-FR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">
        <p:split orient="vert"/>
      </p:transition>
    </mc:Choice>
    <mc:Fallback xmlns="">
      <p:transition spd="slow" advTm="5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9576" y="1052737"/>
            <a:ext cx="756084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COMPETENCE  C1:</a:t>
            </a:r>
          </a:p>
          <a:p>
            <a:pPr algn="ctr"/>
            <a:r>
              <a:rPr lang="fr-FR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S’approprier</a:t>
            </a:r>
          </a:p>
        </p:txBody>
      </p:sp>
    </p:spTree>
  </p:cSld>
  <p:clrMapOvr>
    <a:masterClrMapping/>
  </p:clrMapOvr>
  <p:transition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41257" y="133187"/>
            <a:ext cx="4606029" cy="904845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1(30s)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666844" y="1396687"/>
            <a:ext cx="890813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Mélissa a fait les achats ci-dessous.</a:t>
            </a:r>
            <a:endParaRPr lang="fr-FR" sz="2500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666844" y="2805753"/>
            <a:ext cx="320502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 est le prix du jus contenant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de la goyave?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343A652-95F4-4C54-B249-98BE7177C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5" y="2204865"/>
            <a:ext cx="5131895" cy="2939395"/>
          </a:xfrm>
          <a:prstGeom prst="rect">
            <a:avLst/>
          </a:prstGeom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3B276914-D13B-44F4-ABB1-2ACE0DE1B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5481070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5A4070-5254-4F7F-A185-371CB11EED80}"/>
              </a:ext>
            </a:extLst>
          </p:cNvPr>
          <p:cNvSpPr/>
          <p:nvPr/>
        </p:nvSpPr>
        <p:spPr>
          <a:xfrm>
            <a:off x="339143" y="573461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5F824E-655B-4E2C-941D-3CC959693BB6}"/>
              </a:ext>
            </a:extLst>
          </p:cNvPr>
          <p:cNvSpPr/>
          <p:nvPr/>
        </p:nvSpPr>
        <p:spPr>
          <a:xfrm>
            <a:off x="308325" y="583727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9862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599393" y="-208980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2 (45s) 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919537" y="3436815"/>
            <a:ext cx="3600401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Quelle est l’altitude de la Montagne Pelée?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C30BF-22D3-40C8-8146-63F9A7C2A1FF}"/>
              </a:ext>
            </a:extLst>
          </p:cNvPr>
          <p:cNvSpPr/>
          <p:nvPr/>
        </p:nvSpPr>
        <p:spPr>
          <a:xfrm>
            <a:off x="1847528" y="1052736"/>
            <a:ext cx="83529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L'île de la Martinique a une superficie totale de 1 128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s'étire sur environ 60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longueur, pour 30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km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de largeur. </a:t>
            </a:r>
          </a:p>
          <a:p>
            <a:pPr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 point culminant est le volcan de la montagne Pelée d’altitude 1 397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 La montagne du Vauclin, point culminant du sud de l'île, atteint 504 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d'altitude.</a:t>
            </a: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Image 1">
            <a:extLst>
              <a:ext uri="{FF2B5EF4-FFF2-40B4-BE49-F238E27FC236}">
                <a16:creationId xmlns:a16="http://schemas.microsoft.com/office/drawing/2014/main" id="{BDDA933F-D32E-4445-B179-B618B7A4A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891" y="3153876"/>
            <a:ext cx="46577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035477D8-F945-4461-9D6C-7C329FE1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5481070"/>
            <a:ext cx="8106079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la réponse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endParaRPr lang="fr-FR" sz="2500" dirty="0">
              <a:solidFill>
                <a:srgbClr val="00B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0E3593-C611-48D0-8113-004D165B931F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51CAA7-715B-4DBA-B1A8-86CA13F36854}"/>
              </a:ext>
            </a:extLst>
          </p:cNvPr>
          <p:cNvSpPr/>
          <p:nvPr/>
        </p:nvSpPr>
        <p:spPr>
          <a:xfrm>
            <a:off x="339143" y="565413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4E9907-8C94-4707-9205-D9D6E3BDB5FF}"/>
              </a:ext>
            </a:extLst>
          </p:cNvPr>
          <p:cNvSpPr/>
          <p:nvPr/>
        </p:nvSpPr>
        <p:spPr>
          <a:xfrm>
            <a:off x="339143" y="555077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991156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479097" y="76054"/>
            <a:ext cx="4824536" cy="99549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3 (30s)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952597" y="1071547"/>
            <a:ext cx="831178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des touristes au sujet des sites qu’ils ont préféré visiter en Martinique.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09721" y="2643182"/>
            <a:ext cx="247632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touristes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ont été interrogés ?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024034" y="4500570"/>
          <a:ext cx="1695702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387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396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783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079776" y="1942242"/>
          <a:ext cx="6264696" cy="44127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Site visités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Français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Etrangers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CDST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145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L’Anse des</a:t>
                      </a: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Salines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Eglise  de</a:t>
                      </a:r>
                      <a:b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Balata</a:t>
                      </a:r>
                      <a:endParaRPr lang="fr-FR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Habitation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Clément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 Montagne </a:t>
                      </a:r>
                      <a:b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Pelée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154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387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396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783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57C4BE4-EFBC-45FD-9AFB-0810ED182D49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2CA067-B323-4E5F-A90E-BFE3BAEAF50C}"/>
              </a:ext>
            </a:extLst>
          </p:cNvPr>
          <p:cNvSpPr/>
          <p:nvPr/>
        </p:nvSpPr>
        <p:spPr>
          <a:xfrm>
            <a:off x="309533" y="57380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56689E-4CD3-4D20-B8E5-D27F5F92CDC7}"/>
              </a:ext>
            </a:extLst>
          </p:cNvPr>
          <p:cNvSpPr/>
          <p:nvPr/>
        </p:nvSpPr>
        <p:spPr>
          <a:xfrm>
            <a:off x="339143" y="569922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>
            <a:extLst>
              <a:ext uri="{FF2B5EF4-FFF2-40B4-BE49-F238E27FC236}">
                <a16:creationId xmlns:a16="http://schemas.microsoft.com/office/drawing/2014/main" id="{0B788A94-E3D7-49D0-975C-F79A904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650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4(45s)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0D53BEE-66CF-4937-A9EB-B07BAFC862DE}"/>
              </a:ext>
            </a:extLst>
          </p:cNvPr>
          <p:cNvGraphicFramePr>
            <a:graphicFrameLocks noGrp="1"/>
          </p:cNvGraphicFramePr>
          <p:nvPr/>
        </p:nvGraphicFramePr>
        <p:xfrm>
          <a:off x="260350" y="4403725"/>
          <a:ext cx="2894013" cy="189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78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5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9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7" name="ZoneTexte 5">
            <a:extLst>
              <a:ext uri="{FF2B5EF4-FFF2-40B4-BE49-F238E27FC236}">
                <a16:creationId xmlns:a16="http://schemas.microsoft.com/office/drawing/2014/main" id="{3804C544-0E6D-420D-8DBB-D06256CF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1295400"/>
            <a:ext cx="2549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Combien d’élèves se rendent à l’école à pied?</a:t>
            </a:r>
          </a:p>
        </p:txBody>
      </p:sp>
      <p:pic>
        <p:nvPicPr>
          <p:cNvPr id="19478" name="Image 6" descr="Diagrammes circulaires et à bandes - Census at School | Recensement à  l'école">
            <a:extLst>
              <a:ext uri="{FF2B5EF4-FFF2-40B4-BE49-F238E27FC236}">
                <a16:creationId xmlns:a16="http://schemas.microsoft.com/office/drawing/2014/main" id="{2FB31C84-AA23-4138-82C9-369684A4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1100138"/>
            <a:ext cx="855662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543C70-0FF3-4E1E-AB8E-4640C1D66298}"/>
              </a:ext>
            </a:extLst>
          </p:cNvPr>
          <p:cNvSpPr/>
          <p:nvPr/>
        </p:nvSpPr>
        <p:spPr>
          <a:xfrm>
            <a:off x="339143" y="82111"/>
            <a:ext cx="21529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C1 : S’approprier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99844-845A-4048-A218-FE18299787F2}"/>
              </a:ext>
            </a:extLst>
          </p:cNvPr>
          <p:cNvSpPr/>
          <p:nvPr/>
        </p:nvSpPr>
        <p:spPr>
          <a:xfrm>
            <a:off x="260350" y="56356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3DB07D-658B-4110-AE54-FA4361E316A8}"/>
              </a:ext>
            </a:extLst>
          </p:cNvPr>
          <p:cNvSpPr/>
          <p:nvPr/>
        </p:nvSpPr>
        <p:spPr>
          <a:xfrm>
            <a:off x="260350" y="563562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3553" y="404665"/>
            <a:ext cx="80632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COMPETENCE  C2 :</a:t>
            </a:r>
          </a:p>
          <a:p>
            <a:pPr algn="ctr"/>
            <a:r>
              <a:rPr lang="fr-FR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Analyser raisonner</a:t>
            </a:r>
          </a:p>
        </p:txBody>
      </p:sp>
    </p:spTree>
    <p:extLst>
      <p:ext uri="{BB962C8B-B14F-4D97-AF65-F5344CB8AC3E}">
        <p14:creationId xmlns:p14="http://schemas.microsoft.com/office/powerpoint/2010/main" val="1580990464"/>
      </p:ext>
    </p:extLst>
  </p:cSld>
  <p:clrMapOvr>
    <a:masterClrMapping/>
  </p:clrMapOvr>
  <p:transition advTm="5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840265" y="98535"/>
            <a:ext cx="5383511" cy="981811"/>
          </a:xfrm>
        </p:spPr>
        <p:txBody>
          <a:bodyPr/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5 (1min)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769269" y="998799"/>
            <a:ext cx="852672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Voilà les réponses données par un groupe d’adultes, sur le moyen de transport qu’ils utilisent pour se rendre des Trois Ilets à Fort de France.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769270" y="3216276"/>
            <a:ext cx="275510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personnes utilisent les transports terrestres ?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56132" y="5011536"/>
          <a:ext cx="1564230" cy="141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19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40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223793" y="2811827"/>
          <a:ext cx="6072201" cy="369117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9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Moyen de transport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Hommes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roues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Taxi collectif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Bâteau</a:t>
                      </a:r>
                      <a:endParaRPr lang="fr-FR" sz="22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Voiture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 marL="51447" marR="514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77001" y="113198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3F9597-DF4D-45A0-B279-E95CAB3CBB76}"/>
              </a:ext>
            </a:extLst>
          </p:cNvPr>
          <p:cNvSpPr/>
          <p:nvPr/>
        </p:nvSpPr>
        <p:spPr>
          <a:xfrm>
            <a:off x="261160" y="58944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6F9691-C0AB-4EC0-860B-ED1A63C7E06B}"/>
              </a:ext>
            </a:extLst>
          </p:cNvPr>
          <p:cNvSpPr/>
          <p:nvPr/>
        </p:nvSpPr>
        <p:spPr>
          <a:xfrm>
            <a:off x="261160" y="568054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390338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>
            <a:extLst>
              <a:ext uri="{FF2B5EF4-FFF2-40B4-BE49-F238E27FC236}">
                <a16:creationId xmlns:a16="http://schemas.microsoft.com/office/drawing/2014/main" id="{6682DF3B-6E59-4232-A1CD-CA997C111A5A}"/>
              </a:ext>
            </a:extLst>
          </p:cNvPr>
          <p:cNvSpPr txBox="1">
            <a:spLocks/>
          </p:cNvSpPr>
          <p:nvPr/>
        </p:nvSpPr>
        <p:spPr bwMode="auto">
          <a:xfrm>
            <a:off x="4265613" y="-277813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6 ( 2min) </a:t>
            </a:r>
          </a:p>
        </p:txBody>
      </p:sp>
      <p:sp>
        <p:nvSpPr>
          <p:cNvPr id="9220" name="Rectangle 11">
            <a:extLst>
              <a:ext uri="{FF2B5EF4-FFF2-40B4-BE49-F238E27FC236}">
                <a16:creationId xmlns:a16="http://schemas.microsoft.com/office/drawing/2014/main" id="{E5728270-1131-4D96-AA3A-1F3BA9DD9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669925"/>
            <a:ext cx="113426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Range les nombres dans l’ordre croissant ( plus petit au plus grand) :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25,7 - 25,07 - 35,22 - 25,72 - 25,69 - 25,005</a:t>
            </a:r>
            <a:endParaRPr lang="fr-FR" altLang="fr-FR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BFEEE77-2F94-4671-BFB2-EA0DCBAD7381}"/>
              </a:ext>
            </a:extLst>
          </p:cNvPr>
          <p:cNvGraphicFramePr>
            <a:graphicFrameLocks noGrp="1"/>
          </p:cNvGraphicFramePr>
          <p:nvPr/>
        </p:nvGraphicFramePr>
        <p:xfrm>
          <a:off x="288925" y="3028950"/>
          <a:ext cx="11422063" cy="37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4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2624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25,005- 25,07 – 25,7 - 25,69 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624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25,005 – 25,07 – 25,69 - 25,7 – 25,72 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4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25,07 -  25,7 - 25,69  – 25,72 - 25,005– 35,22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67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            Je ne sais pas</a:t>
                      </a:r>
                    </a:p>
                  </a:txBody>
                  <a:tcPr marL="91437" marR="91437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9E7480D-4A5F-47E5-9D98-0AC954806F40}"/>
              </a:ext>
            </a:extLst>
          </p:cNvPr>
          <p:cNvSpPr/>
          <p:nvPr/>
        </p:nvSpPr>
        <p:spPr>
          <a:xfrm>
            <a:off x="482169" y="95983"/>
            <a:ext cx="145424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414C1-D464-4DB2-BBBB-24D4106B2962}"/>
              </a:ext>
            </a:extLst>
          </p:cNvPr>
          <p:cNvSpPr/>
          <p:nvPr/>
        </p:nvSpPr>
        <p:spPr>
          <a:xfrm>
            <a:off x="197878" y="496093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B67E8D-F268-4EEF-A49E-A08EC40E2C62}"/>
              </a:ext>
            </a:extLst>
          </p:cNvPr>
          <p:cNvSpPr/>
          <p:nvPr/>
        </p:nvSpPr>
        <p:spPr>
          <a:xfrm>
            <a:off x="157877" y="488157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4" name="Espace réservé du contenu 2">
            <a:extLst>
              <a:ext uri="{FF2B5EF4-FFF2-40B4-BE49-F238E27FC236}">
                <a16:creationId xmlns:a16="http://schemas.microsoft.com/office/drawing/2014/main" id="{22447CD5-7AC7-4BD1-B765-CBBB854018CB}"/>
              </a:ext>
            </a:extLst>
          </p:cNvPr>
          <p:cNvSpPr txBox="1">
            <a:spLocks/>
          </p:cNvSpPr>
          <p:nvPr/>
        </p:nvSpPr>
        <p:spPr bwMode="auto">
          <a:xfrm>
            <a:off x="1225550" y="1076325"/>
            <a:ext cx="10641013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fr-FR" altLang="fr-FR" sz="3600" dirty="0"/>
              <a:t>J’ai acheté 8 stylos identiques pour 5,50€ l’ensemble. </a:t>
            </a:r>
            <a:r>
              <a:rPr lang="fr-FR" altLang="fr-FR" sz="3600" b="1" dirty="0"/>
              <a:t>Quel est  le prix d’un stylo?</a:t>
            </a:r>
          </a:p>
          <a:p>
            <a:pPr>
              <a:buFont typeface="Arial" panose="020B0604020202020204" pitchFamily="34" charset="0"/>
              <a:buNone/>
            </a:pPr>
            <a:r>
              <a:rPr lang="fr-FR" altLang="fr-FR" sz="3600" b="1" dirty="0">
                <a:solidFill>
                  <a:srgbClr val="FF0000"/>
                </a:solidFill>
              </a:rPr>
              <a:t>Quelle est  </a:t>
            </a:r>
            <a:r>
              <a:rPr lang="fr-FR" altLang="fr-FR" sz="3600" dirty="0">
                <a:solidFill>
                  <a:srgbClr val="FF0000"/>
                </a:solidFill>
              </a:rPr>
              <a:t>l'opération permettant répondre à la question?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7AC0B18-4DB9-4BDC-8534-7207C664F9A7}"/>
              </a:ext>
            </a:extLst>
          </p:cNvPr>
          <p:cNvGraphicFramePr>
            <a:graphicFrameLocks noGrp="1"/>
          </p:cNvGraphicFramePr>
          <p:nvPr/>
        </p:nvGraphicFramePr>
        <p:xfrm>
          <a:off x="7312025" y="3875088"/>
          <a:ext cx="3654425" cy="2209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7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x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 : 5,50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7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5,50 : 8</a:t>
                      </a:r>
                    </a:p>
                  </a:txBody>
                  <a:tcPr marL="91415" marR="91415"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1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63CD6FE-1A21-41BB-9ACA-8482A537BFDD}"/>
              </a:ext>
            </a:extLst>
          </p:cNvPr>
          <p:cNvSpPr/>
          <p:nvPr/>
        </p:nvSpPr>
        <p:spPr>
          <a:xfrm>
            <a:off x="0" y="0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FE63956B-0810-4310-86B5-D8A1F289F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96" y="0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7(45s) 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2C1477-6CC9-4395-8A50-EF590EA1BE4F}"/>
              </a:ext>
            </a:extLst>
          </p:cNvPr>
          <p:cNvSpPr/>
          <p:nvPr/>
        </p:nvSpPr>
        <p:spPr>
          <a:xfrm>
            <a:off x="283460" y="523903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1C9F48-B173-4CE0-BB64-F9547AB0A441}"/>
              </a:ext>
            </a:extLst>
          </p:cNvPr>
          <p:cNvSpPr/>
          <p:nvPr/>
        </p:nvSpPr>
        <p:spPr>
          <a:xfrm>
            <a:off x="283460" y="515967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799856" y="-220663"/>
            <a:ext cx="5239495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u="sng" dirty="0">
                <a:solidFill>
                  <a:srgbClr val="FF0000"/>
                </a:solidFill>
              </a:rPr>
              <a:t>Question 8(2min)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809720" y="1500175"/>
            <a:ext cx="565443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Antoine a utilisé sa voiture diesel, pour emmener les touristes, au casino situé à 35 km du port de Fort de France. 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latin typeface="Verdana" pitchFamily="34" charset="0"/>
                <a:cs typeface="Times New Roman" pitchFamily="18" charset="0"/>
              </a:rPr>
              <a:t>Sa voiture consomme en moyenne 6,5 L aux 100 km.</a:t>
            </a:r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839464" y="4198443"/>
            <a:ext cx="435771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Combien de litres a consommé la voiture pour ce trajet ?  </a:t>
            </a:r>
            <a:endParaRPr lang="fr-FR" sz="2500" b="1" dirty="0">
              <a:solidFill>
                <a:srgbClr val="FF00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81158" y="5357826"/>
            <a:ext cx="6072230" cy="86177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dirty="0">
                <a:latin typeface="Verdana" pitchFamily="34" charset="0"/>
                <a:cs typeface="Times New Roman" pitchFamily="18" charset="0"/>
              </a:rPr>
              <a:t>Mettre le calcul dans la cellule</a:t>
            </a:r>
            <a:br>
              <a:rPr lang="fr-FR" sz="2500" dirty="0">
                <a:latin typeface="Verdana" pitchFamily="34" charset="0"/>
                <a:cs typeface="Times New Roman" pitchFamily="18" charset="0"/>
              </a:rPr>
            </a:b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(précédé de </a:t>
            </a:r>
            <a:r>
              <a:rPr lang="fr-FR" sz="2500" dirty="0">
                <a:latin typeface="Verdana" pitchFamily="34" charset="0"/>
                <a:cs typeface="Times New Roman" pitchFamily="18" charset="0"/>
              </a:rPr>
              <a:t>=</a:t>
            </a:r>
            <a:r>
              <a:rPr lang="fr-FR" sz="2500" dirty="0">
                <a:solidFill>
                  <a:srgbClr val="00B05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fr-FR" sz="2500" dirty="0">
              <a:solidFill>
                <a:srgbClr val="00B05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7E18FC-6736-4713-B70F-5A94C34F1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83" y="1540676"/>
            <a:ext cx="2905125" cy="33813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DAAE60-420E-46D5-A82F-229D6F73AA72}"/>
              </a:ext>
            </a:extLst>
          </p:cNvPr>
          <p:cNvSpPr/>
          <p:nvPr/>
        </p:nvSpPr>
        <p:spPr>
          <a:xfrm>
            <a:off x="277001" y="113198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06190A-8D8A-456D-9241-F6E8599A1275}"/>
              </a:ext>
            </a:extLst>
          </p:cNvPr>
          <p:cNvSpPr/>
          <p:nvPr/>
        </p:nvSpPr>
        <p:spPr>
          <a:xfrm>
            <a:off x="380970" y="639346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33C7F7-47E4-46D3-A9DF-369CE2EB5BF5}"/>
              </a:ext>
            </a:extLst>
          </p:cNvPr>
          <p:cNvSpPr/>
          <p:nvPr/>
        </p:nvSpPr>
        <p:spPr>
          <a:xfrm>
            <a:off x="380970" y="63141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706235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>
            <a:extLst>
              <a:ext uri="{FF2B5EF4-FFF2-40B4-BE49-F238E27FC236}">
                <a16:creationId xmlns:a16="http://schemas.microsoft.com/office/drawing/2014/main" id="{4A880C35-B08C-4EAC-8D46-FBCF5B2A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388" y="303213"/>
            <a:ext cx="10515600" cy="1325562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9 (4min)</a:t>
            </a:r>
            <a:br>
              <a:rPr lang="fr-FR" altLang="fr-FR" b="1" u="sng" dirty="0">
                <a:solidFill>
                  <a:srgbClr val="FF0000"/>
                </a:solidFill>
              </a:rPr>
            </a:br>
            <a:br>
              <a:rPr lang="fr-FR" altLang="fr-FR" b="1" u="sng" dirty="0">
                <a:solidFill>
                  <a:srgbClr val="FF0000"/>
                </a:solidFill>
              </a:rPr>
            </a:br>
            <a:endParaRPr lang="fr-FR" altLang="fr-FR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819872C-0A7C-465A-B80B-55C1842DD4F4}"/>
              </a:ext>
            </a:extLst>
          </p:cNvPr>
          <p:cNvGraphicFramePr>
            <a:graphicFrameLocks noGrp="1"/>
          </p:cNvGraphicFramePr>
          <p:nvPr/>
        </p:nvGraphicFramePr>
        <p:xfrm>
          <a:off x="7453313" y="4362450"/>
          <a:ext cx="4370387" cy="2211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553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Aquarium A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5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Aquarium B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48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Les deux ont le même volume d’eau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799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9" marR="91439" marT="45758" marB="4575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1" name="Image 2">
            <a:extLst>
              <a:ext uri="{FF2B5EF4-FFF2-40B4-BE49-F238E27FC236}">
                <a16:creationId xmlns:a16="http://schemas.microsoft.com/office/drawing/2014/main" id="{D06FECD3-2739-46C7-97AC-1B851113C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125663"/>
            <a:ext cx="2971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2" name="Image 4">
            <a:extLst>
              <a:ext uri="{FF2B5EF4-FFF2-40B4-BE49-F238E27FC236}">
                <a16:creationId xmlns:a16="http://schemas.microsoft.com/office/drawing/2014/main" id="{15E7BABA-0ED7-4A7B-9C13-0F88EA28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2055813"/>
            <a:ext cx="26860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3" name="Image 6">
            <a:extLst>
              <a:ext uri="{FF2B5EF4-FFF2-40B4-BE49-F238E27FC236}">
                <a16:creationId xmlns:a16="http://schemas.microsoft.com/office/drawing/2014/main" id="{50B9CE69-C554-400C-8A16-E61224F07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794250"/>
            <a:ext cx="221615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4" name="Image 8">
            <a:extLst>
              <a:ext uri="{FF2B5EF4-FFF2-40B4-BE49-F238E27FC236}">
                <a16:creationId xmlns:a16="http://schemas.microsoft.com/office/drawing/2014/main" id="{8BE9C106-4B78-4442-8ED3-6C6F1CC8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4184650"/>
            <a:ext cx="3395662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5" name="ZoneTexte 9">
            <a:extLst>
              <a:ext uri="{FF2B5EF4-FFF2-40B4-BE49-F238E27FC236}">
                <a16:creationId xmlns:a16="http://schemas.microsoft.com/office/drawing/2014/main" id="{8827A553-92CE-44F9-8CEA-8718BF60A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876300"/>
            <a:ext cx="327501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2800" b="1"/>
              <a:t>Aquarium A </a:t>
            </a:r>
          </a:p>
          <a:p>
            <a:pPr algn="ctr"/>
            <a:r>
              <a:rPr lang="fr-FR" altLang="fr-FR" sz="2400"/>
              <a:t>( forme: parallélépipède </a:t>
            </a:r>
          </a:p>
          <a:p>
            <a:pPr algn="ctr"/>
            <a:r>
              <a:rPr lang="fr-FR" altLang="fr-FR" sz="2400"/>
              <a:t>rectangle)</a:t>
            </a:r>
          </a:p>
        </p:txBody>
      </p:sp>
      <p:sp>
        <p:nvSpPr>
          <p:cNvPr id="30746" name="ZoneTexte 10">
            <a:extLst>
              <a:ext uri="{FF2B5EF4-FFF2-40B4-BE49-F238E27FC236}">
                <a16:creationId xmlns:a16="http://schemas.microsoft.com/office/drawing/2014/main" id="{1148B564-28C1-4565-BEF3-2EED9503A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873125"/>
            <a:ext cx="19494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2800" b="1"/>
              <a:t>Aquarium B</a:t>
            </a:r>
          </a:p>
          <a:p>
            <a:pPr algn="ctr"/>
            <a:r>
              <a:rPr lang="fr-FR" altLang="fr-FR" sz="2400"/>
              <a:t>( forme: cube)</a:t>
            </a:r>
          </a:p>
        </p:txBody>
      </p:sp>
      <p:sp>
        <p:nvSpPr>
          <p:cNvPr id="30747" name="ZoneTexte 12">
            <a:extLst>
              <a:ext uri="{FF2B5EF4-FFF2-40B4-BE49-F238E27FC236}">
                <a16:creationId xmlns:a16="http://schemas.microsoft.com/office/drawing/2014/main" id="{C93C7638-28FD-4B67-A8BA-596BE20D9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0600" y="1201738"/>
            <a:ext cx="4403641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600" dirty="0">
                <a:solidFill>
                  <a:srgbClr val="FF0000"/>
                </a:solidFill>
              </a:rPr>
              <a:t>Voici deux aquariums, </a:t>
            </a:r>
          </a:p>
          <a:p>
            <a:r>
              <a:rPr lang="fr-FR" altLang="fr-FR" sz="3600" dirty="0">
                <a:solidFill>
                  <a:srgbClr val="FF0000"/>
                </a:solidFill>
              </a:rPr>
              <a:t>lequel peut contenir</a:t>
            </a:r>
          </a:p>
          <a:p>
            <a:r>
              <a:rPr lang="fr-FR" altLang="fr-FR" sz="3600" dirty="0">
                <a:solidFill>
                  <a:srgbClr val="FF0000"/>
                </a:solidFill>
              </a:rPr>
              <a:t> le plus d’eau?</a:t>
            </a:r>
          </a:p>
          <a:p>
            <a:r>
              <a:rPr lang="fr-FR" altLang="fr-FR" sz="2800" dirty="0">
                <a:solidFill>
                  <a:srgbClr val="00B050"/>
                </a:solidFill>
              </a:rPr>
              <a:t> Sur la feuille, inscrivez vos</a:t>
            </a:r>
          </a:p>
          <a:p>
            <a:r>
              <a:rPr lang="fr-FR" altLang="fr-FR" sz="2800" dirty="0">
                <a:solidFill>
                  <a:srgbClr val="00B050"/>
                </a:solidFill>
              </a:rPr>
              <a:t> calculs et  raisonnements.</a:t>
            </a:r>
            <a:endParaRPr lang="fr-FR" altLang="fr-FR" sz="3600" dirty="0">
              <a:solidFill>
                <a:srgbClr val="00B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ED927D-B551-4DE1-8549-A6F29CB54BF1}"/>
              </a:ext>
            </a:extLst>
          </p:cNvPr>
          <p:cNvSpPr/>
          <p:nvPr/>
        </p:nvSpPr>
        <p:spPr>
          <a:xfrm>
            <a:off x="277001" y="113198"/>
            <a:ext cx="29845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C2 : Analyser raisonner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02DF65-16C4-405D-B1E4-A062B4C2B80A}"/>
              </a:ext>
            </a:extLst>
          </p:cNvPr>
          <p:cNvSpPr/>
          <p:nvPr/>
        </p:nvSpPr>
        <p:spPr>
          <a:xfrm>
            <a:off x="160338" y="537366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09EC3-783F-41A9-B357-090A983488A5}"/>
              </a:ext>
            </a:extLst>
          </p:cNvPr>
          <p:cNvSpPr/>
          <p:nvPr/>
        </p:nvSpPr>
        <p:spPr>
          <a:xfrm>
            <a:off x="160338" y="513308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4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2662" y="857233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COMPETENCE C3 : </a:t>
            </a:r>
            <a:r>
              <a:rPr lang="fr-FR" sz="9600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fr-FR" sz="9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Réaliser</a:t>
            </a:r>
          </a:p>
        </p:txBody>
      </p:sp>
    </p:spTree>
    <p:extLst>
      <p:ext uri="{BB962C8B-B14F-4D97-AF65-F5344CB8AC3E}">
        <p14:creationId xmlns:p14="http://schemas.microsoft.com/office/powerpoint/2010/main" val="2291578015"/>
      </p:ext>
    </p:extLst>
  </p:cSld>
  <p:clrMapOvr>
    <a:masterClrMapping/>
  </p:clrMapOvr>
  <p:transition advTm="5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>
            <a:extLst>
              <a:ext uri="{FF2B5EF4-FFF2-40B4-BE49-F238E27FC236}">
                <a16:creationId xmlns:a16="http://schemas.microsoft.com/office/drawing/2014/main" id="{7747E99E-25E1-4333-A4AC-FABC01B6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038" y="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Question 10 (2min) </a:t>
            </a: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5CF84687-36C2-42FD-9F1A-4100EF85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1349375"/>
            <a:ext cx="10720387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2500" b="1">
                <a:latin typeface="Verdana" panose="020B0604030504040204" pitchFamily="34" charset="0"/>
                <a:cs typeface="Times New Roman" panose="02020603050405020304" pitchFamily="18" charset="0"/>
              </a:rPr>
              <a:t>Dans un établissement scolaire, on a interrogé chacun des 200 élèves, 30% seulement apprécient le repas de la cantine.</a:t>
            </a:r>
            <a:endParaRPr lang="fr-FR" altLang="fr-FR" sz="2500" b="1"/>
          </a:p>
        </p:txBody>
      </p:sp>
      <p:sp>
        <p:nvSpPr>
          <p:cNvPr id="11268" name="Rectangle 7">
            <a:extLst>
              <a:ext uri="{FF2B5EF4-FFF2-40B4-BE49-F238E27FC236}">
                <a16:creationId xmlns:a16="http://schemas.microsoft.com/office/drawing/2014/main" id="{877FF30C-31A5-4E2F-A85B-C1811095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3189288"/>
            <a:ext cx="981551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2500" b="1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Combien d’élèves apprécient le repas de la cantine? </a:t>
            </a:r>
            <a:endParaRPr lang="fr-FR" altLang="fr-FR" sz="2500" b="1">
              <a:solidFill>
                <a:srgbClr val="FF0000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7D79A3F-C31B-4839-A875-ACCD530F9221}"/>
              </a:ext>
            </a:extLst>
          </p:cNvPr>
          <p:cNvGraphicFramePr>
            <a:graphicFrameLocks noGrp="1"/>
          </p:cNvGraphicFramePr>
          <p:nvPr/>
        </p:nvGraphicFramePr>
        <p:xfrm>
          <a:off x="6632575" y="4554538"/>
          <a:ext cx="3554413" cy="190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330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170</a:t>
                      </a:r>
                    </a:p>
                  </a:txBody>
                  <a:tcPr marL="91459" marR="91459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75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21" marR="91421" marT="45753" marB="457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288" name="Picture 24" descr="Restaurant scolaire">
            <a:extLst>
              <a:ext uri="{FF2B5EF4-FFF2-40B4-BE49-F238E27FC236}">
                <a16:creationId xmlns:a16="http://schemas.microsoft.com/office/drawing/2014/main" id="{F62A45EC-BFE5-4D8F-8744-835931C57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746500"/>
            <a:ext cx="2140434" cy="285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0A4520-29A7-4ED8-947B-C07D3EE8453E}"/>
              </a:ext>
            </a:extLst>
          </p:cNvPr>
          <p:cNvSpPr/>
          <p:nvPr/>
        </p:nvSpPr>
        <p:spPr>
          <a:xfrm>
            <a:off x="547688" y="61852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18718-B3E6-43A3-A230-7DE81319640C}"/>
              </a:ext>
            </a:extLst>
          </p:cNvPr>
          <p:cNvSpPr/>
          <p:nvPr/>
        </p:nvSpPr>
        <p:spPr>
          <a:xfrm>
            <a:off x="382829" y="565941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EAE47F-3C22-4C92-89A8-8B5E4D418EEC}"/>
              </a:ext>
            </a:extLst>
          </p:cNvPr>
          <p:cNvSpPr/>
          <p:nvPr/>
        </p:nvSpPr>
        <p:spPr>
          <a:xfrm>
            <a:off x="382829" y="560629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contenu 2">
            <a:extLst>
              <a:ext uri="{FF2B5EF4-FFF2-40B4-BE49-F238E27FC236}">
                <a16:creationId xmlns:a16="http://schemas.microsoft.com/office/drawing/2014/main" id="{B9F2C0A0-7115-41C4-9D12-3E078329E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024395"/>
            <a:ext cx="11075988" cy="51990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r-FR" altLang="fr-F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Quel est le nombre manquant du tableau de proportionnalité suivant?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r-FR" altLang="fr-FR" dirty="0"/>
              <a:t>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85512D-5D8E-466C-8015-49C3A126D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761950"/>
              </p:ext>
            </p:extLst>
          </p:nvPr>
        </p:nvGraphicFramePr>
        <p:xfrm>
          <a:off x="4334669" y="2443948"/>
          <a:ext cx="2949575" cy="127954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565" marB="455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4" name="Titre 1">
            <a:extLst>
              <a:ext uri="{FF2B5EF4-FFF2-40B4-BE49-F238E27FC236}">
                <a16:creationId xmlns:a16="http://schemas.microsoft.com/office/drawing/2014/main" id="{98509142-7F85-4EDB-B07B-E9E49515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88" y="-179388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11 (1min)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F906632-FA6A-4E8E-9F24-BEEED1DB5E32}"/>
              </a:ext>
            </a:extLst>
          </p:cNvPr>
          <p:cNvGraphicFramePr>
            <a:graphicFrameLocks noGrp="1"/>
          </p:cNvGraphicFramePr>
          <p:nvPr/>
        </p:nvGraphicFramePr>
        <p:xfrm>
          <a:off x="4632325" y="4340225"/>
          <a:ext cx="3654425" cy="1889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22,5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kumimoji="0" lang="fr-FR" altLang="fr-FR" sz="25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15" marR="91415"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8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1" marR="91431" marT="45672" marB="45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8698CE7-20D9-4CFE-ADAA-01B46A0E1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313" y="1689100"/>
            <a:ext cx="2000250" cy="31235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BC467A-8FF3-47F6-B796-EC08E75FCC6B}"/>
              </a:ext>
            </a:extLst>
          </p:cNvPr>
          <p:cNvSpPr/>
          <p:nvPr/>
        </p:nvSpPr>
        <p:spPr>
          <a:xfrm>
            <a:off x="373062" y="136495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B91041-E61E-4289-83A3-6453BFDE6575}"/>
              </a:ext>
            </a:extLst>
          </p:cNvPr>
          <p:cNvSpPr/>
          <p:nvPr/>
        </p:nvSpPr>
        <p:spPr>
          <a:xfrm>
            <a:off x="256956" y="654568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86EB0A-2A26-4382-B8B2-BB1EBD909AB9}"/>
              </a:ext>
            </a:extLst>
          </p:cNvPr>
          <p:cNvSpPr/>
          <p:nvPr/>
        </p:nvSpPr>
        <p:spPr>
          <a:xfrm>
            <a:off x="256956" y="646632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>
            <a:extLst>
              <a:ext uri="{FF2B5EF4-FFF2-40B4-BE49-F238E27FC236}">
                <a16:creationId xmlns:a16="http://schemas.microsoft.com/office/drawing/2014/main" id="{DC41F519-9CB7-4EB4-B02E-A6E53B40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926" y="-179389"/>
            <a:ext cx="10515600" cy="1327151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12(3min)</a:t>
            </a:r>
          </a:p>
        </p:txBody>
      </p:sp>
      <p:pic>
        <p:nvPicPr>
          <p:cNvPr id="37892" name="Image 5">
            <a:extLst>
              <a:ext uri="{FF2B5EF4-FFF2-40B4-BE49-F238E27FC236}">
                <a16:creationId xmlns:a16="http://schemas.microsoft.com/office/drawing/2014/main" id="{6C5F5362-AED4-44F4-BE0D-EF1449A5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1576388"/>
            <a:ext cx="5072063" cy="50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Image 10">
            <a:extLst>
              <a:ext uri="{FF2B5EF4-FFF2-40B4-BE49-F238E27FC236}">
                <a16:creationId xmlns:a16="http://schemas.microsoft.com/office/drawing/2014/main" id="{7E391E0B-9D52-4F6F-869F-2F3FAA066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1147763"/>
            <a:ext cx="5524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ZoneTexte 11">
            <a:extLst>
              <a:ext uri="{FF2B5EF4-FFF2-40B4-BE49-F238E27FC236}">
                <a16:creationId xmlns:a16="http://schemas.microsoft.com/office/drawing/2014/main" id="{E28C343A-D21B-4EEB-BE02-428A9131C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0" y="4879240"/>
            <a:ext cx="66154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FF0000"/>
                </a:solidFill>
              </a:rPr>
              <a:t>En suivant l’algorithme donné ci-dessus, sur quelle</a:t>
            </a:r>
          </a:p>
          <a:p>
            <a:r>
              <a:rPr lang="fr-FR" altLang="fr-FR" sz="2400" b="1" dirty="0">
                <a:solidFill>
                  <a:srgbClr val="FF0000"/>
                </a:solidFill>
              </a:rPr>
              <a:t> figure va se retrouver le plongeur?</a:t>
            </a:r>
          </a:p>
        </p:txBody>
      </p:sp>
      <p:pic>
        <p:nvPicPr>
          <p:cNvPr id="37895" name="Image 14">
            <a:extLst>
              <a:ext uri="{FF2B5EF4-FFF2-40B4-BE49-F238E27FC236}">
                <a16:creationId xmlns:a16="http://schemas.microsoft.com/office/drawing/2014/main" id="{FD95BDBA-1F8F-40E2-BF5B-41386E1E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913438"/>
            <a:ext cx="54165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Image 16">
            <a:extLst>
              <a:ext uri="{FF2B5EF4-FFF2-40B4-BE49-F238E27FC236}">
                <a16:creationId xmlns:a16="http://schemas.microsoft.com/office/drawing/2014/main" id="{1B8A7D64-DF13-4C10-8920-890E5D9B9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1" y="713640"/>
            <a:ext cx="6042025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D7A056-AF87-4DF0-B66E-6C16371251D7}"/>
              </a:ext>
            </a:extLst>
          </p:cNvPr>
          <p:cNvSpPr/>
          <p:nvPr/>
        </p:nvSpPr>
        <p:spPr>
          <a:xfrm>
            <a:off x="278296" y="84077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DB8006-3836-4B09-A1DD-E8E84ED9EE94}"/>
              </a:ext>
            </a:extLst>
          </p:cNvPr>
          <p:cNvSpPr/>
          <p:nvPr/>
        </p:nvSpPr>
        <p:spPr>
          <a:xfrm>
            <a:off x="1900854" y="183412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5C5C95-597D-405A-835E-9671DEEEB7FD}"/>
              </a:ext>
            </a:extLst>
          </p:cNvPr>
          <p:cNvSpPr/>
          <p:nvPr/>
        </p:nvSpPr>
        <p:spPr>
          <a:xfrm>
            <a:off x="1887537" y="17016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9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re 1">
            <a:extLst>
              <a:ext uri="{FF2B5EF4-FFF2-40B4-BE49-F238E27FC236}">
                <a16:creationId xmlns:a16="http://schemas.microsoft.com/office/drawing/2014/main" id="{1534F860-7A88-43B3-BE10-E7BBF6C4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25" y="-295275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  Question 13(2min)  </a:t>
            </a:r>
          </a:p>
        </p:txBody>
      </p:sp>
      <p:pic>
        <p:nvPicPr>
          <p:cNvPr id="28677" name="Image 1">
            <a:extLst>
              <a:ext uri="{FF2B5EF4-FFF2-40B4-BE49-F238E27FC236}">
                <a16:creationId xmlns:a16="http://schemas.microsoft.com/office/drawing/2014/main" id="{EA184C90-E8E8-4C60-8C1A-B7AFE3D9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1013"/>
            <a:ext cx="6291263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ZoneTexte 2">
            <a:extLst>
              <a:ext uri="{FF2B5EF4-FFF2-40B4-BE49-F238E27FC236}">
                <a16:creationId xmlns:a16="http://schemas.microsoft.com/office/drawing/2014/main" id="{7F45CA4E-65B9-4D86-B540-336E229D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7575" y="2765425"/>
            <a:ext cx="454342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Quelle est la surface (ou aire)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</a:rPr>
              <a:t> de la terrasse?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A25D757-C3D3-40F9-84BC-A47FDEA8068E}"/>
              </a:ext>
            </a:extLst>
          </p:cNvPr>
          <p:cNvGraphicFramePr>
            <a:graphicFrameLocks noGrp="1"/>
          </p:cNvGraphicFramePr>
          <p:nvPr/>
        </p:nvGraphicFramePr>
        <p:xfrm>
          <a:off x="7789863" y="4418013"/>
          <a:ext cx="3455987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4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 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4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10 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4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24m²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14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6" marR="91436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6727AE-E4B7-40D5-9580-2036B40FB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63835C-24FD-42A7-BA70-6F624E3EB7F3}"/>
              </a:ext>
            </a:extLst>
          </p:cNvPr>
          <p:cNvSpPr/>
          <p:nvPr/>
        </p:nvSpPr>
        <p:spPr>
          <a:xfrm>
            <a:off x="463826" y="369063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53348F-FFAB-41CA-BEDB-633971EE2622}"/>
              </a:ext>
            </a:extLst>
          </p:cNvPr>
          <p:cNvSpPr/>
          <p:nvPr/>
        </p:nvSpPr>
        <p:spPr>
          <a:xfrm>
            <a:off x="381000" y="860486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EAD64C-88C7-4C65-941E-D2769D9BB4C0}"/>
              </a:ext>
            </a:extLst>
          </p:cNvPr>
          <p:cNvSpPr/>
          <p:nvPr/>
        </p:nvSpPr>
        <p:spPr>
          <a:xfrm>
            <a:off x="381000" y="844614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1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>
            <a:extLst>
              <a:ext uri="{FF2B5EF4-FFF2-40B4-BE49-F238E27FC236}">
                <a16:creationId xmlns:a16="http://schemas.microsoft.com/office/drawing/2014/main" id="{C74E6450-BAF3-46D0-B9C6-66D04E06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5" y="-138113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14(2min)</a:t>
            </a:r>
          </a:p>
        </p:txBody>
      </p:sp>
      <p:sp>
        <p:nvSpPr>
          <p:cNvPr id="29699" name="Rectangle 5">
            <a:extLst>
              <a:ext uri="{FF2B5EF4-FFF2-40B4-BE49-F238E27FC236}">
                <a16:creationId xmlns:a16="http://schemas.microsoft.com/office/drawing/2014/main" id="{DFCA91E5-7271-4888-8A16-849619EFB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338" y="2430463"/>
            <a:ext cx="356393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 </a:t>
            </a:r>
            <a:r>
              <a:rPr lang="fr-FR" altLang="fr-FR" sz="3200" b="1">
                <a:solidFill>
                  <a:srgbClr val="FF0000"/>
                </a:solidFill>
              </a:rPr>
              <a:t>De quelle longueur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>
                <a:solidFill>
                  <a:srgbClr val="FF0000"/>
                </a:solidFill>
              </a:rPr>
              <a:t>de grillage aura-t-il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200" b="1">
                <a:solidFill>
                  <a:srgbClr val="FF0000"/>
                </a:solidFill>
              </a:rPr>
              <a:t> besoin?</a:t>
            </a:r>
            <a:endParaRPr lang="fr-FR" altLang="fr-FR" sz="3600"/>
          </a:p>
        </p:txBody>
      </p:sp>
      <p:sp>
        <p:nvSpPr>
          <p:cNvPr id="29701" name="ZoneTexte 2">
            <a:extLst>
              <a:ext uri="{FF2B5EF4-FFF2-40B4-BE49-F238E27FC236}">
                <a16:creationId xmlns:a16="http://schemas.microsoft.com/office/drawing/2014/main" id="{F97354B8-1BC2-46A9-B09B-317CA06F5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1100138"/>
            <a:ext cx="114474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/>
              <a:t>Voici le jardin de Jean-Luc. Il veut clôturer tout son jardin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/>
              <a:t> ( en rouge sur le dessin) avec un grillage :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62F13A7-6FF6-4FCB-AC20-74ABAE23A78D}"/>
              </a:ext>
            </a:extLst>
          </p:cNvPr>
          <p:cNvGraphicFramePr>
            <a:graphicFrameLocks noGrp="1"/>
          </p:cNvGraphicFramePr>
          <p:nvPr/>
        </p:nvGraphicFramePr>
        <p:xfrm>
          <a:off x="8924925" y="4602163"/>
          <a:ext cx="2894013" cy="189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721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48,4m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2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54,8m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60,8m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35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437" marR="91437" marT="45747" marB="457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719" name="Image 4">
            <a:extLst>
              <a:ext uri="{FF2B5EF4-FFF2-40B4-BE49-F238E27FC236}">
                <a16:creationId xmlns:a16="http://schemas.microsoft.com/office/drawing/2014/main" id="{B4665046-CFB3-4591-A910-FD910CE5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2101850"/>
            <a:ext cx="8069263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76DA9B-9BF0-4937-9B4C-5C713138E355}"/>
              </a:ext>
            </a:extLst>
          </p:cNvPr>
          <p:cNvSpPr/>
          <p:nvPr/>
        </p:nvSpPr>
        <p:spPr>
          <a:xfrm>
            <a:off x="371475" y="65550"/>
            <a:ext cx="1482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C3 : Réaliser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FDB84C-E2FD-4FB8-BC5A-BC7F2B5AC8D5}"/>
              </a:ext>
            </a:extLst>
          </p:cNvPr>
          <p:cNvSpPr/>
          <p:nvPr/>
        </p:nvSpPr>
        <p:spPr>
          <a:xfrm>
            <a:off x="371475" y="570213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4FFB93-4DFA-47FB-B60B-EF0BC21CF350}"/>
              </a:ext>
            </a:extLst>
          </p:cNvPr>
          <p:cNvSpPr/>
          <p:nvPr/>
        </p:nvSpPr>
        <p:spPr>
          <a:xfrm>
            <a:off x="353809" y="553411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ransition spd="slow" advClick="0" advTm="6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9576" y="1124744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COMPETENCE C4 :</a:t>
            </a:r>
            <a:r>
              <a:rPr lang="fr-FR" sz="12800" b="1" cap="all" dirty="0">
                <a:ln w="0"/>
                <a:solidFill>
                  <a:schemeClr val="accent5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</a:p>
          <a:p>
            <a:pPr algn="ctr"/>
            <a:r>
              <a:rPr lang="fr-FR" sz="9600" b="1" spc="150" dirty="0">
                <a:ln w="11430"/>
                <a:solidFill>
                  <a:schemeClr val="accent5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Valider</a:t>
            </a:r>
          </a:p>
        </p:txBody>
      </p:sp>
    </p:spTree>
    <p:extLst>
      <p:ext uri="{BB962C8B-B14F-4D97-AF65-F5344CB8AC3E}">
        <p14:creationId xmlns:p14="http://schemas.microsoft.com/office/powerpoint/2010/main" val="4019324697"/>
      </p:ext>
    </p:extLst>
  </p:cSld>
  <p:clrMapOvr>
    <a:masterClrMapping/>
  </p:clrMapOvr>
  <p:transition advTm="5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82571" y="204284"/>
            <a:ext cx="4945213" cy="980282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u="sng" dirty="0">
                <a:solidFill>
                  <a:srgbClr val="FF0000"/>
                </a:solidFill>
              </a:rPr>
              <a:t>Question 15(3min)     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683376" y="1249030"/>
            <a:ext cx="6140817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/>
              <a:t>Pour l’anniversaire de Joël, 14 camarades ont cotisé 15 € chacun, et ils veulent lui acheter la planche de surf à 309 €. </a:t>
            </a:r>
          </a:p>
          <a:p>
            <a:r>
              <a:rPr lang="fr-FR" sz="2800" dirty="0"/>
              <a:t>Ils ont une remise de 50 € sur un prospectus.</a:t>
            </a:r>
          </a:p>
          <a:p>
            <a:endParaRPr lang="fr-FR" sz="2500" dirty="0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797517" y="3789041"/>
            <a:ext cx="83908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Montrer qu’ils pourront acheter seulement la planche à 229 €.</a:t>
            </a:r>
          </a:p>
          <a:p>
            <a:endParaRPr lang="fr-FR" sz="2400" b="1" dirty="0">
              <a:solidFill>
                <a:srgbClr val="FF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482" y="140180"/>
            <a:ext cx="16164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fr-FR" sz="2000" b="1" spc="150" dirty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C4 : Valider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B9BDE9-F323-4E6C-B861-CC18856BF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177" y="1206054"/>
            <a:ext cx="2828449" cy="2207860"/>
          </a:xfrm>
          <a:prstGeom prst="rect">
            <a:avLst/>
          </a:prstGeom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64280E85-056D-40B0-A270-9FF65E79B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5" y="5301209"/>
            <a:ext cx="8332299" cy="12464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500" dirty="0">
                <a:latin typeface="Verdana" pitchFamily="34" charset="0"/>
                <a:cs typeface="Times New Roman" pitchFamily="18" charset="0"/>
              </a:rPr>
              <a:t>Argumenter dans la case jaune</a:t>
            </a:r>
          </a:p>
          <a:p>
            <a:pPr algn="ctr"/>
            <a:endParaRPr lang="fr-FR" sz="2500" dirty="0">
              <a:latin typeface="Verdana" pitchFamily="34" charset="0"/>
              <a:cs typeface="Times New Roman" pitchFamily="18" charset="0"/>
            </a:endParaRPr>
          </a:p>
          <a:p>
            <a:endParaRPr lang="fr-FR" sz="25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E25B26-7C73-4AED-94EB-B59965E67884}"/>
              </a:ext>
            </a:extLst>
          </p:cNvPr>
          <p:cNvSpPr/>
          <p:nvPr/>
        </p:nvSpPr>
        <p:spPr>
          <a:xfrm>
            <a:off x="491357" y="632839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CA7A02-FC45-40C1-A432-CC7D2D0B4989}"/>
              </a:ext>
            </a:extLst>
          </p:cNvPr>
          <p:cNvSpPr/>
          <p:nvPr/>
        </p:nvSpPr>
        <p:spPr>
          <a:xfrm>
            <a:off x="491357" y="619960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0517047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7528" y="920910"/>
            <a:ext cx="856895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COMPETENCE  C5 : </a:t>
            </a:r>
            <a:r>
              <a:rPr lang="fr-FR" sz="9600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fr-FR" sz="9600" cap="all" dirty="0">
              <a:ln w="90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sz="96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communiquer</a:t>
            </a:r>
          </a:p>
        </p:txBody>
      </p:sp>
    </p:spTree>
    <p:extLst>
      <p:ext uri="{BB962C8B-B14F-4D97-AF65-F5344CB8AC3E}">
        <p14:creationId xmlns:p14="http://schemas.microsoft.com/office/powerpoint/2010/main" val="2112962477"/>
      </p:ext>
    </p:extLst>
  </p:cSld>
  <p:clrMapOvr>
    <a:masterClrMapping/>
  </p:clrMapOvr>
  <p:transition advTm="5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5C0A885B-6BF3-42A1-ABDA-F5CDC35C43DE}"/>
              </a:ext>
            </a:extLst>
          </p:cNvPr>
          <p:cNvSpPr txBox="1">
            <a:spLocks/>
          </p:cNvSpPr>
          <p:nvPr/>
        </p:nvSpPr>
        <p:spPr bwMode="auto">
          <a:xfrm>
            <a:off x="4017963" y="-7778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4400" b="1" u="sng" dirty="0">
                <a:solidFill>
                  <a:srgbClr val="FF0000"/>
                </a:solidFill>
                <a:latin typeface="Calibri Light" panose="020F0302020204030204" pitchFamily="34" charset="0"/>
              </a:rPr>
              <a:t>     Question 16(30s) </a:t>
            </a:r>
          </a:p>
        </p:txBody>
      </p:sp>
      <p:sp>
        <p:nvSpPr>
          <p:cNvPr id="6148" name="Rectangle 11">
            <a:extLst>
              <a:ext uri="{FF2B5EF4-FFF2-40B4-BE49-F238E27FC236}">
                <a16:creationId xmlns:a16="http://schemas.microsoft.com/office/drawing/2014/main" id="{1CB28987-1BB9-40D1-9854-7531CC8F3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" y="1177925"/>
            <a:ext cx="11963400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nombre :  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Cinq -millions -Quarante – deux- mille -trente-quatre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fr-FR" altLang="fr-FR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s’écrit en chiffre : </a:t>
            </a:r>
            <a:endParaRPr lang="fr-FR" altLang="fr-F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7DC588E-5DA3-4CF2-B8D5-537573A43F4D}"/>
              </a:ext>
            </a:extLst>
          </p:cNvPr>
          <p:cNvGraphicFramePr>
            <a:graphicFrameLocks noGrp="1"/>
          </p:cNvGraphicFramePr>
          <p:nvPr/>
        </p:nvGraphicFramePr>
        <p:xfrm>
          <a:off x="3368675" y="3609975"/>
          <a:ext cx="4219575" cy="2919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756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5 420 034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56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3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5 042 034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048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542 340                     </a:t>
                      </a:r>
                    </a:p>
                  </a:txBody>
                  <a:tcPr marL="91448" marR="91448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1C001D8-C4BE-47E5-9F26-4FED0860C611}"/>
              </a:ext>
            </a:extLst>
          </p:cNvPr>
          <p:cNvSpPr/>
          <p:nvPr/>
        </p:nvSpPr>
        <p:spPr>
          <a:xfrm>
            <a:off x="256516" y="567146"/>
            <a:ext cx="3477072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107334-9D6F-4402-A734-8EB8807A7EC1}"/>
              </a:ext>
            </a:extLst>
          </p:cNvPr>
          <p:cNvSpPr/>
          <p:nvPr/>
        </p:nvSpPr>
        <p:spPr>
          <a:xfrm>
            <a:off x="232844" y="556071"/>
            <a:ext cx="3517073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FC476C-D4F2-4257-80DC-BA42DFE6E66C}"/>
              </a:ext>
            </a:extLst>
          </p:cNvPr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>
            <a:extLst>
              <a:ext uri="{FF2B5EF4-FFF2-40B4-BE49-F238E27FC236}">
                <a16:creationId xmlns:a16="http://schemas.microsoft.com/office/drawing/2014/main" id="{DA6BFAC9-A041-454B-824A-C658A6EF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550" y="-177800"/>
            <a:ext cx="10515600" cy="1325563"/>
          </a:xfrm>
        </p:spPr>
        <p:txBody>
          <a:bodyPr/>
          <a:lstStyle/>
          <a:p>
            <a:pPr eaLnBrk="1" hangingPunct="1"/>
            <a:r>
              <a:rPr lang="fr-FR" altLang="fr-FR" b="1" u="sng" dirty="0">
                <a:solidFill>
                  <a:srgbClr val="FF0000"/>
                </a:solidFill>
              </a:rPr>
              <a:t>     Question 17(30s) 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3C9B9F2-1F48-406E-BD0A-D007F09D8F80}"/>
              </a:ext>
            </a:extLst>
          </p:cNvPr>
          <p:cNvGraphicFramePr>
            <a:graphicFrameLocks noGrp="1"/>
          </p:cNvGraphicFramePr>
          <p:nvPr/>
        </p:nvGraphicFramePr>
        <p:xfrm>
          <a:off x="3732213" y="4591050"/>
          <a:ext cx="3454400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42">
                <a:tc>
                  <a:txBody>
                    <a:bodyPr/>
                    <a:lstStyle/>
                    <a:p>
                      <a:r>
                        <a:rPr lang="fr-FR" sz="25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&lt;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4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=</a:t>
                      </a:r>
                      <a:endParaRPr lang="fr-FR" sz="2800" b="1" baseline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42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   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&gt;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11">
                <a:tc>
                  <a:txBody>
                    <a:bodyPr/>
                    <a:lstStyle/>
                    <a:p>
                      <a:r>
                        <a:rPr lang="fr-FR" sz="25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 ne sais pas</a:t>
                      </a:r>
                    </a:p>
                  </a:txBody>
                  <a:tcPr marL="91394" marR="91394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13" name="ZoneTexte 3">
            <a:extLst>
              <a:ext uri="{FF2B5EF4-FFF2-40B4-BE49-F238E27FC236}">
                <a16:creationId xmlns:a16="http://schemas.microsoft.com/office/drawing/2014/main" id="{A7BC6B6E-D6D0-4634-9269-942B457DB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214438"/>
            <a:ext cx="9818688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 dirty="0"/>
              <a:t>Entre ces deux nombres: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6000" b="1" dirty="0"/>
              <a:t> 0 , 342   ………    0,3356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 dirty="0"/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 b="1" dirty="0">
                <a:solidFill>
                  <a:srgbClr val="FF0000"/>
                </a:solidFill>
              </a:rPr>
              <a:t>quel signe vas –tu mettre?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48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4800" dirty="0"/>
              <a:t>           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79985B-CA64-44A5-8100-2454BD8E0D44}"/>
              </a:ext>
            </a:extLst>
          </p:cNvPr>
          <p:cNvSpPr/>
          <p:nvPr/>
        </p:nvSpPr>
        <p:spPr>
          <a:xfrm>
            <a:off x="304601" y="0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21E2F-E941-4766-A655-1D12540978D1}"/>
              </a:ext>
            </a:extLst>
          </p:cNvPr>
          <p:cNvSpPr/>
          <p:nvPr/>
        </p:nvSpPr>
        <p:spPr>
          <a:xfrm>
            <a:off x="336550" y="59296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832EC4-D1AB-43A7-ABAE-F554D80058BB}"/>
              </a:ext>
            </a:extLst>
          </p:cNvPr>
          <p:cNvSpPr/>
          <p:nvPr/>
        </p:nvSpPr>
        <p:spPr>
          <a:xfrm>
            <a:off x="304601" y="568735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152651" y="-220663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fr-FR" b="1" dirty="0">
                <a:solidFill>
                  <a:srgbClr val="FF0000"/>
                </a:solidFill>
              </a:rPr>
              <a:t>          </a:t>
            </a:r>
            <a:r>
              <a:rPr lang="fr-FR" b="1" u="sng" dirty="0">
                <a:solidFill>
                  <a:srgbClr val="FF0000"/>
                </a:solidFill>
              </a:rPr>
              <a:t>Question 18(45s) 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1876020" y="5593430"/>
          <a:ext cx="7975265" cy="94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931">
                  <a:extLst>
                    <a:ext uri="{9D8B030D-6E8A-4147-A177-3AD203B41FA5}">
                      <a16:colId xmlns:a16="http://schemas.microsoft.com/office/drawing/2014/main" val="2311309181"/>
                    </a:ext>
                  </a:extLst>
                </a:gridCol>
                <a:gridCol w="1417313">
                  <a:extLst>
                    <a:ext uri="{9D8B030D-6E8A-4147-A177-3AD203B41FA5}">
                      <a16:colId xmlns:a16="http://schemas.microsoft.com/office/drawing/2014/main" val="481899638"/>
                    </a:ext>
                  </a:extLst>
                </a:gridCol>
                <a:gridCol w="1658804">
                  <a:extLst>
                    <a:ext uri="{9D8B030D-6E8A-4147-A177-3AD203B41FA5}">
                      <a16:colId xmlns:a16="http://schemas.microsoft.com/office/drawing/2014/main" val="3110869370"/>
                    </a:ext>
                  </a:extLst>
                </a:gridCol>
                <a:gridCol w="969741">
                  <a:extLst>
                    <a:ext uri="{9D8B030D-6E8A-4147-A177-3AD203B41FA5}">
                      <a16:colId xmlns:a16="http://schemas.microsoft.com/office/drawing/2014/main" val="3101235283"/>
                    </a:ext>
                  </a:extLst>
                </a:gridCol>
                <a:gridCol w="1634654">
                  <a:extLst>
                    <a:ext uri="{9D8B030D-6E8A-4147-A177-3AD203B41FA5}">
                      <a16:colId xmlns:a16="http://schemas.microsoft.com/office/drawing/2014/main" val="3518477660"/>
                    </a:ext>
                  </a:extLst>
                </a:gridCol>
              </a:tblGrid>
              <a:tr h="472546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4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Boule 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Cercle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Cylindre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Pavé droit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Cône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Rectangle</a:t>
                      </a:r>
                    </a:p>
                  </a:txBody>
                  <a:tcPr marL="68595" marR="68595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744045" y="2434803"/>
            <a:ext cx="505999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Quels solides usuels </a:t>
            </a:r>
          </a:p>
          <a:p>
            <a:r>
              <a:rPr lang="fr-FR" sz="2500" b="1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peut-on  retrouver dans ces desserts?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876020" y="1124745"/>
            <a:ext cx="47960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Eliane fabrique des desserts artisanaux.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CCE702-8B12-4560-91B2-2F2FC3933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40" y="792024"/>
            <a:ext cx="4796044" cy="46671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79F74B-9868-47B4-82C4-524B721D8006}"/>
              </a:ext>
            </a:extLst>
          </p:cNvPr>
          <p:cNvSpPr/>
          <p:nvPr/>
        </p:nvSpPr>
        <p:spPr>
          <a:xfrm>
            <a:off x="162933" y="39706"/>
            <a:ext cx="2375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C5 : communiquer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595182-DA2E-412E-B01B-DE778A6E861E}"/>
              </a:ext>
            </a:extLst>
          </p:cNvPr>
          <p:cNvSpPr/>
          <p:nvPr/>
        </p:nvSpPr>
        <p:spPr>
          <a:xfrm>
            <a:off x="243857" y="590200"/>
            <a:ext cx="3000376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8A557-768B-409E-B3EC-46B9EA2CE3B1}"/>
              </a:ext>
            </a:extLst>
          </p:cNvPr>
          <p:cNvSpPr/>
          <p:nvPr/>
        </p:nvSpPr>
        <p:spPr>
          <a:xfrm>
            <a:off x="234301" y="581294"/>
            <a:ext cx="3000376" cy="4445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65181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8708F7-7A44-4E63-9101-197AB00F6070}"/>
              </a:ext>
            </a:extLst>
          </p:cNvPr>
          <p:cNvSpPr/>
          <p:nvPr/>
        </p:nvSpPr>
        <p:spPr>
          <a:xfrm>
            <a:off x="1775520" y="1528625"/>
            <a:ext cx="8568952" cy="377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39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fin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4532</TotalTime>
  <Words>1744</Words>
  <Application>Microsoft Office PowerPoint</Application>
  <PresentationFormat>Grand écran</PresentationFormat>
  <Paragraphs>478</Paragraphs>
  <Slides>47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Verdana</vt:lpstr>
      <vt:lpstr>Thème Office</vt:lpstr>
      <vt:lpstr>Présentation PowerPoint</vt:lpstr>
      <vt:lpstr>Présentation PowerPoint</vt:lpstr>
      <vt:lpstr>            Question 1 (30s)    </vt:lpstr>
      <vt:lpstr>            Question 2 (30s)    </vt:lpstr>
      <vt:lpstr>            Question 3 (30s)    </vt:lpstr>
      <vt:lpstr>            Question 4 (30s)    </vt:lpstr>
      <vt:lpstr>            Question 5 (30s)    </vt:lpstr>
      <vt:lpstr>            Question 6 (30s)    </vt:lpstr>
      <vt:lpstr>            Question 7 (30s)    </vt:lpstr>
      <vt:lpstr>            Question 8 (30s)    </vt:lpstr>
      <vt:lpstr>            Question 9 (30s)    </vt:lpstr>
      <vt:lpstr>            Question 10 (30s)    </vt:lpstr>
      <vt:lpstr>            Question 11 (30s)    </vt:lpstr>
      <vt:lpstr>            Question 12 (30s)    </vt:lpstr>
      <vt:lpstr>            Question 13 (30s)    </vt:lpstr>
      <vt:lpstr>            Question 14 (30s)    </vt:lpstr>
      <vt:lpstr>            Question 15 (30s)    </vt:lpstr>
      <vt:lpstr>            Question 16 (30s)    </vt:lpstr>
      <vt:lpstr>            Question 17 (30s)    </vt:lpstr>
      <vt:lpstr> Question 3 (2 min)    </vt:lpstr>
      <vt:lpstr> Question 4 (2 min)    </vt:lpstr>
      <vt:lpstr> Question 5 (2 min)    </vt:lpstr>
      <vt:lpstr>Présentation PowerPoint</vt:lpstr>
      <vt:lpstr>Présentation PowerPoint</vt:lpstr>
      <vt:lpstr>Question 1(30s)     </vt:lpstr>
      <vt:lpstr>          Question 2 (45s) </vt:lpstr>
      <vt:lpstr>Question 3 (30s)    </vt:lpstr>
      <vt:lpstr>   Question 4(45s)</vt:lpstr>
      <vt:lpstr>Présentation PowerPoint</vt:lpstr>
      <vt:lpstr> Question 5 (1min) </vt:lpstr>
      <vt:lpstr>Présentation PowerPoint</vt:lpstr>
      <vt:lpstr> Question 7(45s)    </vt:lpstr>
      <vt:lpstr> Question 8(2min)    </vt:lpstr>
      <vt:lpstr>     Question 9 (4min)  </vt:lpstr>
      <vt:lpstr>Présentation PowerPoint</vt:lpstr>
      <vt:lpstr>   Question 10 (2min) </vt:lpstr>
      <vt:lpstr>     Question 11 (1min)</vt:lpstr>
      <vt:lpstr>     Question 12(3min)</vt:lpstr>
      <vt:lpstr>       Question 13(2min)  </vt:lpstr>
      <vt:lpstr>     Question 14(2min)</vt:lpstr>
      <vt:lpstr>Présentation PowerPoint</vt:lpstr>
      <vt:lpstr>Question 15(3min)     </vt:lpstr>
      <vt:lpstr>Présentation PowerPoint</vt:lpstr>
      <vt:lpstr>Présentation PowerPoint</vt:lpstr>
      <vt:lpstr>     Question 17(30s) </vt:lpstr>
      <vt:lpstr>          Question 18(45s)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Dia</dc:title>
  <dc:creator>yannick</dc:creator>
  <cp:lastModifiedBy>laurie</cp:lastModifiedBy>
  <cp:revision>215</cp:revision>
  <dcterms:created xsi:type="dcterms:W3CDTF">2015-11-05T13:42:22Z</dcterms:created>
  <dcterms:modified xsi:type="dcterms:W3CDTF">2020-09-06T22:48:39Z</dcterms:modified>
</cp:coreProperties>
</file>