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302" r:id="rId2"/>
    <p:sldId id="336" r:id="rId3"/>
    <p:sldId id="319" r:id="rId4"/>
    <p:sldId id="320" r:id="rId5"/>
    <p:sldId id="337" r:id="rId6"/>
    <p:sldId id="338" r:id="rId7"/>
    <p:sldId id="339" r:id="rId8"/>
    <p:sldId id="340" r:id="rId9"/>
    <p:sldId id="341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42" r:id="rId18"/>
    <p:sldId id="328" r:id="rId19"/>
    <p:sldId id="329" r:id="rId20"/>
    <p:sldId id="331" r:id="rId21"/>
    <p:sldId id="333" r:id="rId22"/>
    <p:sldId id="334" r:id="rId23"/>
    <p:sldId id="284" r:id="rId24"/>
    <p:sldId id="257" r:id="rId25"/>
    <p:sldId id="293" r:id="rId26"/>
    <p:sldId id="294" r:id="rId27"/>
    <p:sldId id="258" r:id="rId28"/>
    <p:sldId id="307" r:id="rId29"/>
    <p:sldId id="346" r:id="rId30"/>
    <p:sldId id="263" r:id="rId31"/>
    <p:sldId id="303" r:id="rId32"/>
    <p:sldId id="343" r:id="rId33"/>
    <p:sldId id="276" r:id="rId34"/>
    <p:sldId id="347" r:id="rId35"/>
    <p:sldId id="280" r:id="rId36"/>
    <p:sldId id="264" r:id="rId37"/>
    <p:sldId id="262" r:id="rId38"/>
    <p:sldId id="261" r:id="rId39"/>
    <p:sldId id="270" r:id="rId40"/>
    <p:sldId id="272" r:id="rId41"/>
    <p:sldId id="265" r:id="rId42"/>
    <p:sldId id="344" r:id="rId43"/>
    <p:sldId id="266" r:id="rId44"/>
    <p:sldId id="289" r:id="rId45"/>
    <p:sldId id="273" r:id="rId46"/>
    <p:sldId id="292" r:id="rId47"/>
    <p:sldId id="313" r:id="rId48"/>
  </p:sldIdLst>
  <p:sldSz cx="12192000" cy="6858000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00FF"/>
    <a:srgbClr val="38A1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62E892D7-819A-468E-8D09-66DF5EA6C3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C1F0137-9AD7-4466-BB93-6482396B7B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54EAA23-DE7E-4953-B4DA-48C3935C9836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CD49409-1D76-4A31-858F-4F2DCA09DD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6F4E68-711E-48EB-948C-95A7FF9DAF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1CE9B39-DCD6-4B80-BB01-D44965B4604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B90D23D8-CFFD-40F4-A179-415D25D20E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16DA701-A3B2-43D9-9379-30FF6A48B7E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6BE4E8F-E83B-4FCD-B0A3-167EAD853E4A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4" name="Espace réservé de l’image des diapositives 3">
            <a:extLst>
              <a:ext uri="{FF2B5EF4-FFF2-40B4-BE49-F238E27FC236}">
                <a16:creationId xmlns:a16="http://schemas.microsoft.com/office/drawing/2014/main" id="{E66F3F65-9260-415B-AB19-C87C0115DB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9DC0727F-4632-4B62-93A9-CBF84A41F6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332D02-445E-4D6B-9993-9FF2FC89D32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EE1802A-FADC-4CC1-8245-383FDD57B0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4D97969-5DD5-42D1-BFFB-7E4AD772767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(Durée de la séance 1h)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(Durée de la séance 1h)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9457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3139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0122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9080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5668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3416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8459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5200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3846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3508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97949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56836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6795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60929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09896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78770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25242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59170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(Durée de la séance 1h)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23</a:t>
            </a:fld>
            <a:endParaRPr lang="fr-FR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84433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93489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32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2776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C7CBCF-0C9C-441B-917F-10F560133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10572-BF0F-49D9-AE8C-3249AD446E4A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CD337B-7030-4F8C-B512-FCEB59BAD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889FCA-323F-48A3-ABA4-C6E794D19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2E5E0-1DF5-45E6-9662-6F1A29373DF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77014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9A7D0A-8508-4574-A0EB-2BA0DF4F7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A2DDB-0CE2-478A-8FE0-284042CC4955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F20F24-1CD1-46B6-9EEF-B59022695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99CDA0-43B5-4AD7-84D1-23689E206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27B14-AD26-41E5-BC76-E18BBDA4C65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69962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CD4DFC-7FF4-4DC5-B04D-038789E93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C71D7-6239-4ACD-AC6F-97AC9C396597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B6C8AA-E4C9-4518-A9EA-74EA4EFFC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F2AAD3-96C6-4C98-966C-A52FC09A8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1799C-1C42-43E7-B3A3-068F7696C96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86409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D5E199D2-29AC-444C-8DC4-5B7D0F1EC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CA2A6-923F-49D5-B47C-79380F58B07E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7B7C7CFB-DE9B-449F-95D9-08069D890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3905AEB-B63C-489B-A77C-6A01C3304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FA653-089A-43E9-AB96-EC0CB23809C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62362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5D065E0-984E-49CF-A0AD-3404E026F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97F1F-8148-494D-B671-BB9233923442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F73844DD-1875-49EF-AAE4-CEBB4D8A0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322A2924-0327-46A4-B991-9072EC049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86641-9133-4C44-9387-18B740496B1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88548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B21406F3-4B23-4769-AB44-BFE01047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7274F-536A-48A2-B962-60FF586E1206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B11E1B2F-BA38-424A-8719-25EE4E29C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66899340-A8E8-4CE9-9BFA-D59E795CD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CFB78-F0FD-4551-81E8-F3C28142EAF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64277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CC924B59-B2F8-4A90-AE65-04DF4DC7B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27EE1-24CA-42BD-BF87-7C63855CC764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9B5F8D1E-07B3-4EE2-BB68-985C9262E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1C331F26-BCDF-49D8-96D7-BABC1C900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F6217-1231-48BE-A0EC-13FC8E445A5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66669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E46A92DC-45C5-48F8-8418-E1F53CFF3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81BA8-F12A-45B2-9AD8-DD3788A0C0F9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305CDFB4-A2A1-4FC4-A854-0DDE0C0E5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12D4F9C-4166-428A-8AA2-788427B8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E4E06-CFA7-406A-9AF0-3CF4781B120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43272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AD66A35D-CB3A-4365-9310-2B5ECF4CD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070F7-9464-43C5-881A-AC5343887B35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C7F5F4B-9E36-4E56-A040-1D586C3DB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9255EEA-ECC1-4287-8977-AA81C4F50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6E1DB-FC57-4B43-B05D-20FBD26D2F8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17193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202D98-291F-4226-A392-0AAE8076A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96B1D-24B0-47A2-A25F-4BE15415F9C3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6D7821-259A-4A17-A0B0-099C3D857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2D2CB5-383E-43C6-BBBA-0A2DA6C3A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09754-A53B-4175-BE04-51B021680D4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70575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6FC1FD-35BE-4200-9489-0C8833B2A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C4352-C111-4E14-9788-9669882A5C82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F941BB-D959-4551-8ED7-3074BB15D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D3875E-3F37-4C03-8DDE-38E3F712C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E2C2C-F72E-40BC-BF84-05317B9D165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14393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E6184477-0FBD-453F-B1D7-1EF4FB46A28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49A4CC5D-E8DE-4BAB-950D-8A24B307EA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0A526A-CEF2-491D-B31B-4224873A9B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2DBA6CC-BEAA-49FD-9086-FA239C27B81E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2D984B-3B55-444E-BA7C-A9DFA384CF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FD5D6D-2BBA-4CAD-A871-B61160D036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0E446B2-CD0C-4D35-8207-7D6C754E532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9720" y="95240"/>
            <a:ext cx="17430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423592" y="1628366"/>
            <a:ext cx="7640068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EVALUATION DIAGNOSTIQUE</a:t>
            </a:r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2895600" y="540439"/>
            <a:ext cx="6400800" cy="1087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M  I  N  I  R  E</a:t>
            </a:r>
            <a:endParaRPr lang="fr-FR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888A234B-91E1-4FC2-8CCD-194A7151B0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35760" y="4941169"/>
            <a:ext cx="4460280" cy="791385"/>
          </a:xfrm>
        </p:spPr>
        <p:txBody>
          <a:bodyPr>
            <a:normAutofit fontScale="85000" lnSpcReduction="10000"/>
          </a:bodyPr>
          <a:lstStyle/>
          <a:p>
            <a:r>
              <a:rPr lang="fr-FR" sz="5400" b="1" u="sng" dirty="0">
                <a:solidFill>
                  <a:srgbClr val="00B0F0"/>
                </a:solidFill>
              </a:rPr>
              <a:t>Septembre 2020</a:t>
            </a:r>
          </a:p>
        </p:txBody>
      </p:sp>
    </p:spTree>
  </p:cSld>
  <p:clrMapOvr>
    <a:masterClrMapping/>
  </p:clrMapOvr>
  <p:transition advTm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35560" y="2913641"/>
            <a:ext cx="7920880" cy="2604492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7500" lnSpcReduction="20000"/>
          </a:bodyPr>
          <a:lstStyle/>
          <a:p>
            <a:r>
              <a:rPr lang="fr-FR" sz="5400" b="1" u="sng" dirty="0">
                <a:solidFill>
                  <a:srgbClr val="00B0F0"/>
                </a:solidFill>
              </a:rPr>
              <a:t>Culture Générale Adaptée (CGA)</a:t>
            </a:r>
          </a:p>
          <a:p>
            <a:r>
              <a:rPr lang="fr-FR" sz="5400" b="1" u="sng" dirty="0">
                <a:solidFill>
                  <a:srgbClr val="00B0F0"/>
                </a:solidFill>
              </a:rPr>
              <a:t>à la</a:t>
            </a:r>
            <a:br>
              <a:rPr lang="fr-FR" sz="5400" b="1" u="sng" dirty="0">
                <a:solidFill>
                  <a:srgbClr val="00B0F0"/>
                </a:solidFill>
              </a:rPr>
            </a:br>
            <a:r>
              <a:rPr lang="fr-FR" sz="5400" b="1" u="sng" dirty="0">
                <a:solidFill>
                  <a:srgbClr val="00B0F0"/>
                </a:solidFill>
              </a:rPr>
              <a:t>professionnalisation des parcours</a:t>
            </a:r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9720" y="95240"/>
            <a:ext cx="17430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ous-titre 2"/>
          <p:cNvSpPr txBox="1">
            <a:spLocks/>
          </p:cNvSpPr>
          <p:nvPr/>
        </p:nvSpPr>
        <p:spPr>
          <a:xfrm>
            <a:off x="2895600" y="540439"/>
            <a:ext cx="6400800" cy="1087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M  I  N  I  R  E</a:t>
            </a:r>
            <a:endParaRPr lang="fr-FR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48D7C76-42E4-46EF-A83D-02D18EFCE8F7}"/>
              </a:ext>
            </a:extLst>
          </p:cNvPr>
          <p:cNvSpPr txBox="1"/>
          <p:nvPr/>
        </p:nvSpPr>
        <p:spPr>
          <a:xfrm>
            <a:off x="4790421" y="1477832"/>
            <a:ext cx="31683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PARTIE I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2695611184"/>
      </p:ext>
    </p:extLst>
  </p:cSld>
  <p:clrMapOvr>
    <a:masterClrMapping/>
  </p:clrMapOvr>
  <p:transition advTm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2095472" y="4572008"/>
          <a:ext cx="5643602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3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2 ans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3 ans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4 ans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841742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Après la 3ème, combien faut-il d’années d’études pour obtenir un bac professionnel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850" y="2581275"/>
            <a:ext cx="2400300" cy="16954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B2E7300-4432-48C5-AB3C-225A0D419679}"/>
              </a:ext>
            </a:extLst>
          </p:cNvPr>
          <p:cNvSpPr/>
          <p:nvPr/>
        </p:nvSpPr>
        <p:spPr>
          <a:xfrm>
            <a:off x="1524001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2387409097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2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2834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Certificat d’aptitude professionnelle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Contrôle d’aptitude professionnelle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Compétences acquises professionnalisées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841742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Que veut dire "CAP"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6080" y="1104900"/>
            <a:ext cx="2400300" cy="16954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EEFA7E-A5D7-4425-8390-8D05C8016FB2}"/>
              </a:ext>
            </a:extLst>
          </p:cNvPr>
          <p:cNvSpPr/>
          <p:nvPr/>
        </p:nvSpPr>
        <p:spPr>
          <a:xfrm>
            <a:off x="1524001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3332080134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3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2834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Uniquement des matières générales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Uniquement des matières professionnelles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Des matières générales et des matières professionnelles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841742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Qu’étudie-t-on en voie professionnelle ?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2265" y="1844824"/>
            <a:ext cx="1788637" cy="126340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2A4DFEE-78DD-444C-A092-41CA22337229}"/>
              </a:ext>
            </a:extLst>
          </p:cNvPr>
          <p:cNvSpPr/>
          <p:nvPr/>
        </p:nvSpPr>
        <p:spPr>
          <a:xfrm>
            <a:off x="1524001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4141139417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4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Au lycée uniquement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En entreprise uniquement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Au lycée et entreprise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841742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Quels seront mes lieux de formation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410" y="1412776"/>
            <a:ext cx="2400300" cy="16954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8643871-EDCA-4EC8-8530-B65475156170}"/>
              </a:ext>
            </a:extLst>
          </p:cNvPr>
          <p:cNvSpPr/>
          <p:nvPr/>
        </p:nvSpPr>
        <p:spPr>
          <a:xfrm>
            <a:off x="1524001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4062999205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5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2407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dk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C’est un diplôme pour travailler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C’est un diplôme pour continuer des études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C’est un diplôme pour travailler ou pour continuer des études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162483"/>
            <a:ext cx="841742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Que fait-on avec un bac professionnel ou un CAP ?</a:t>
            </a:r>
          </a:p>
          <a:p>
            <a:r>
              <a:rPr lang="fr-FR" dirty="0"/>
              <a:t> 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848" y="1802195"/>
            <a:ext cx="1800200" cy="12715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838CA5-2DF4-4E30-809F-C531E908DAE6}"/>
              </a:ext>
            </a:extLst>
          </p:cNvPr>
          <p:cNvSpPr/>
          <p:nvPr/>
        </p:nvSpPr>
        <p:spPr>
          <a:xfrm>
            <a:off x="1524001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681566348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6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2407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Étudier uniquement à l’école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Se former uniquement en entreprise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Étudier à l’école et se former en entreprise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841742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Que signifie être apprenti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6080" y="1340768"/>
            <a:ext cx="2400300" cy="16954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86ABB18-53AF-4389-A8DF-28BC2F245816}"/>
              </a:ext>
            </a:extLst>
          </p:cNvPr>
          <p:cNvSpPr/>
          <p:nvPr/>
        </p:nvSpPr>
        <p:spPr>
          <a:xfrm>
            <a:off x="1524001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2364752604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7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2834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Des hommes et des femmes qui travaillent dans un même but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Des hommes et des femmes qui travaillent chacun pour soi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Des hommes et des femmes qui exercent le même métier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841742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Qu’est-ce qu’une entreprise 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1887291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269" y="1340769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917616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8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429000"/>
          <a:ext cx="8209238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Petits et moyens entrepôts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Petites et moyennes entreprises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Petites et moyennes économies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841742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« PME » signifie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1887291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269" y="1340769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223995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9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2" y="3287538"/>
          <a:ext cx="8353091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4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 la relation clients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 la gestion du personnel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 la gestion des achats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1" y="1592089"/>
            <a:ext cx="5893978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Dans une entreprise, le service des ressources humaines se charge :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1887291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1802" y="1341638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839419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10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1981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Déplace son activité à l'étranger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Déplace son personnel à l'étranger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Vend ses produits à l’étranger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9"/>
            <a:ext cx="5216822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Quand une entreprise exporte, cela signifie qu'elle :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1887291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269" y="1340769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51925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11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Son fournisseur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Son acheteur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Son revendeur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564887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Quand une entreprise vend ses produits à une autre entreprise, elle est :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1887291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269" y="1340769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952619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12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Recherche et développement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Commercial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Des achats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1" y="1592088"/>
            <a:ext cx="5893979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Dans une entreprise industrielle, la conception technique d'un produit est réalisée par le service :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1887291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269" y="1340769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189872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13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Le trombinoscope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La carte d’entreprise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L’organigramme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1" y="1592088"/>
            <a:ext cx="5893979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Le schéma qui décrit l’organisation des services de l’entreprise s’appelle :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1887291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269" y="1340769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519159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14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2407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Parce qu’elles ne polluent pas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Parce qu’elles sont nouvelles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Parce qu’elles peuvent être reconstituées par la nature rapidement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9"/>
            <a:ext cx="5576862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CERTAINES ÉNERGIES SONT DITES RENOUVELABLES. POURQUOI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578B46-0636-47E3-BACD-7B2B3B561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019" y="1216655"/>
            <a:ext cx="2514600" cy="17049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D1983EA-07AB-4D99-BAE6-F5163ABC3E1D}"/>
              </a:ext>
            </a:extLst>
          </p:cNvPr>
          <p:cNvSpPr/>
          <p:nvPr/>
        </p:nvSpPr>
        <p:spPr>
          <a:xfrm>
            <a:off x="1887291" y="84292"/>
            <a:ext cx="313290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fr-FR" sz="2000" b="1" cap="all" dirty="0">
                <a:ln w="0"/>
                <a:solidFill>
                  <a:srgbClr val="007A37"/>
                </a:solidFill>
                <a:effectLst>
                  <a:reflection blurRad="12700" stA="50000" endPos="50000" dist="5000" dir="5400000" sy="-100000" rotWithShape="0"/>
                </a:effectLst>
              </a:rPr>
              <a:t>DEVELOPPEMENT DURABLE</a:t>
            </a:r>
          </a:p>
        </p:txBody>
      </p:sp>
    </p:spTree>
    <p:extLst>
      <p:ext uri="{BB962C8B-B14F-4D97-AF65-F5344CB8AC3E}">
        <p14:creationId xmlns:p14="http://schemas.microsoft.com/office/powerpoint/2010/main" val="2639908554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15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2900705"/>
          <a:ext cx="8209238" cy="3261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Lorsque la lumière d’une lampe est très vive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Lorsque l’on peut utiliser l’électricité́ sans s’inquiéter de sa consommation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Lorsqu’un appareil ou un bâtiment utilise relativement peu d’énergie pour fonctionner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564887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QUE SIGNIFIE « EFFICACITÉ ÉNERGÉTIQUE »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578B46-0636-47E3-BACD-7B2B3B561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019" y="959096"/>
            <a:ext cx="2514600" cy="170497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67751A7-B0C3-4D6F-8544-DCAEE729CA46}"/>
              </a:ext>
            </a:extLst>
          </p:cNvPr>
          <p:cNvSpPr/>
          <p:nvPr/>
        </p:nvSpPr>
        <p:spPr>
          <a:xfrm>
            <a:off x="1887291" y="84292"/>
            <a:ext cx="313290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fr-FR" sz="2000" b="1" cap="all" dirty="0">
                <a:ln w="0"/>
                <a:solidFill>
                  <a:srgbClr val="007A37"/>
                </a:solidFill>
                <a:effectLst>
                  <a:reflection blurRad="12700" stA="50000" endPos="50000" dist="5000" dir="5400000" sy="-100000" rotWithShape="0"/>
                </a:effectLst>
              </a:rPr>
              <a:t>DEVELOPPEMENT DURABLE</a:t>
            </a:r>
          </a:p>
        </p:txBody>
      </p:sp>
    </p:spTree>
    <p:extLst>
      <p:ext uri="{BB962C8B-B14F-4D97-AF65-F5344CB8AC3E}">
        <p14:creationId xmlns:p14="http://schemas.microsoft.com/office/powerpoint/2010/main" val="208092539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16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887290" y="2921630"/>
          <a:ext cx="8209238" cy="3540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Elle fonctionne dans une logique de développement durable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Elle fonctionne depuis longtemps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2523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Elle prend en compte le respect de l’environnement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7043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Elle produit des biens et services qui durent dans le temps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784841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213392"/>
            <a:ext cx="564887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QUELLES SONT LES CARACTÉRISTIQUES D’UNE ENTREPRISE DURABLE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578B46-0636-47E3-BACD-7B2B3B561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1928" y="975599"/>
            <a:ext cx="2514600" cy="17049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BF19AA-54E0-464D-9147-07545138BDFF}"/>
              </a:ext>
            </a:extLst>
          </p:cNvPr>
          <p:cNvSpPr/>
          <p:nvPr/>
        </p:nvSpPr>
        <p:spPr>
          <a:xfrm>
            <a:off x="1887291" y="84292"/>
            <a:ext cx="313290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fr-FR" sz="2000" b="1" cap="all" dirty="0">
                <a:ln w="0"/>
                <a:solidFill>
                  <a:srgbClr val="007A37"/>
                </a:solidFill>
                <a:effectLst>
                  <a:reflection blurRad="12700" stA="50000" endPos="50000" dist="5000" dir="5400000" sy="-100000" rotWithShape="0"/>
                </a:effectLst>
              </a:rPr>
              <a:t>DEVELOPPEMENT DURABLE</a:t>
            </a:r>
          </a:p>
        </p:txBody>
      </p:sp>
    </p:spTree>
    <p:extLst>
      <p:ext uri="{BB962C8B-B14F-4D97-AF65-F5344CB8AC3E}">
        <p14:creationId xmlns:p14="http://schemas.microsoft.com/office/powerpoint/2010/main" val="3234328767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17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103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Oui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Non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557686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PEUT-ON TRANSFORMER CES DÉCHETS EN ÉNERGIE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578B46-0636-47E3-BACD-7B2B3B561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019" y="1216655"/>
            <a:ext cx="2514600" cy="17049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D1983EA-07AB-4D99-BAE6-F5163ABC3E1D}"/>
              </a:ext>
            </a:extLst>
          </p:cNvPr>
          <p:cNvSpPr/>
          <p:nvPr/>
        </p:nvSpPr>
        <p:spPr>
          <a:xfrm>
            <a:off x="1887291" y="84292"/>
            <a:ext cx="313290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fr-FR" sz="2000" b="1" cap="all" dirty="0">
                <a:ln w="0"/>
                <a:solidFill>
                  <a:srgbClr val="007A37"/>
                </a:solidFill>
                <a:effectLst>
                  <a:reflection blurRad="12700" stA="50000" endPos="50000" dist="5000" dir="5400000" sy="-100000" rotWithShape="0"/>
                </a:effectLst>
              </a:rPr>
              <a:t>DEVELOPPEMENT DURABLE</a:t>
            </a:r>
          </a:p>
        </p:txBody>
      </p:sp>
    </p:spTree>
    <p:extLst>
      <p:ext uri="{BB962C8B-B14F-4D97-AF65-F5344CB8AC3E}">
        <p14:creationId xmlns:p14="http://schemas.microsoft.com/office/powerpoint/2010/main" val="2204120743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799856" y="-220663"/>
            <a:ext cx="5239495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3 (2 min)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95426" y="504000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595425" y="500042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3507B3F-0425-4E38-AF94-00F144848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650" y="1098453"/>
            <a:ext cx="1661710" cy="14795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F5C7ED-D9E8-491A-B128-8518D3ADD32D}"/>
              </a:ext>
            </a:extLst>
          </p:cNvPr>
          <p:cNvSpPr/>
          <p:nvPr/>
        </p:nvSpPr>
        <p:spPr>
          <a:xfrm>
            <a:off x="3817520" y="1145707"/>
            <a:ext cx="61932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180">
              <a:spcAft>
                <a:spcPts val="0"/>
              </a:spcAft>
            </a:pPr>
            <a:r>
              <a:rPr lang="fr-FR" sz="2800" dirty="0">
                <a:latin typeface="Verdana" pitchFamily="34" charset="0"/>
                <a:cs typeface="Times New Roman" pitchFamily="18" charset="0"/>
              </a:rPr>
              <a:t>Citez 3 voies (métiers) d’insertion professionnelle et 3 poursuites d’étude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C0061F2-8BF0-4B04-AEAD-0A768131801D}"/>
              </a:ext>
            </a:extLst>
          </p:cNvPr>
          <p:cNvGraphicFramePr>
            <a:graphicFrameLocks noGrp="1"/>
          </p:cNvGraphicFramePr>
          <p:nvPr/>
        </p:nvGraphicFramePr>
        <p:xfrm>
          <a:off x="1816948" y="3139056"/>
          <a:ext cx="8222402" cy="310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6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672601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651946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494712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810859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9780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7648502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799856" y="-220663"/>
            <a:ext cx="5239495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4 (2 min)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95426" y="504000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595425" y="500042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3507B3F-0425-4E38-AF94-00F144848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849" y="1104901"/>
            <a:ext cx="1661710" cy="14795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F5C7ED-D9E8-491A-B128-8518D3ADD32D}"/>
              </a:ext>
            </a:extLst>
          </p:cNvPr>
          <p:cNvSpPr/>
          <p:nvPr/>
        </p:nvSpPr>
        <p:spPr>
          <a:xfrm>
            <a:off x="3300582" y="1104901"/>
            <a:ext cx="71158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800" dirty="0">
                <a:latin typeface="Verdana" pitchFamily="34" charset="0"/>
                <a:cs typeface="Times New Roman" pitchFamily="18" charset="0"/>
              </a:rPr>
              <a:t>Citez 4 compétences qui, selon vous, seraient indispensables à votre future insertion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84D297B-0198-4123-997B-BE77699051FB}"/>
              </a:ext>
            </a:extLst>
          </p:cNvPr>
          <p:cNvGraphicFramePr>
            <a:graphicFrameLocks noGrp="1"/>
          </p:cNvGraphicFramePr>
          <p:nvPr/>
        </p:nvGraphicFramePr>
        <p:xfrm>
          <a:off x="1984799" y="3573016"/>
          <a:ext cx="8222402" cy="207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578">
                  <a:extLst>
                    <a:ext uri="{9D8B030D-6E8A-4147-A177-3AD203B41FA5}">
                      <a16:colId xmlns:a16="http://schemas.microsoft.com/office/drawing/2014/main" val="773441645"/>
                    </a:ext>
                  </a:extLst>
                </a:gridCol>
                <a:gridCol w="7416824">
                  <a:extLst>
                    <a:ext uri="{9D8B030D-6E8A-4147-A177-3AD203B41FA5}">
                      <a16:colId xmlns:a16="http://schemas.microsoft.com/office/drawing/2014/main" val="453190526"/>
                    </a:ext>
                  </a:extLst>
                </a:gridCol>
              </a:tblGrid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817784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49348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27571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357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5122970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799856" y="-220663"/>
            <a:ext cx="5239495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5 (2 min)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95426" y="504000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595425" y="500042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3507B3F-0425-4E38-AF94-00F144848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279" y="1104901"/>
            <a:ext cx="1661710" cy="14795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F5C7ED-D9E8-491A-B128-8518D3ADD32D}"/>
              </a:ext>
            </a:extLst>
          </p:cNvPr>
          <p:cNvSpPr/>
          <p:nvPr/>
        </p:nvSpPr>
        <p:spPr>
          <a:xfrm>
            <a:off x="3719737" y="1104900"/>
            <a:ext cx="65527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800" dirty="0">
                <a:latin typeface="Verdana" pitchFamily="34" charset="0"/>
                <a:cs typeface="Times New Roman" pitchFamily="18" charset="0"/>
              </a:rPr>
              <a:t>Citez 2 actions que vous pourriez réaliser au sein d’une association après votre formation, afin de participer aux actions citoyennes. </a:t>
            </a:r>
          </a:p>
          <a:p>
            <a:pPr>
              <a:spcAft>
                <a:spcPts val="0"/>
              </a:spcAft>
            </a:pPr>
            <a:r>
              <a:rPr lang="fr-FR" sz="3200" dirty="0">
                <a:latin typeface="Verdana" pitchFamily="34" charset="0"/>
                <a:cs typeface="Times New Roman" pitchFamily="18" charset="0"/>
              </a:rPr>
              <a:t> 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3D1F8E6-8E31-4DBF-90D4-71D76551FF7A}"/>
              </a:ext>
            </a:extLst>
          </p:cNvPr>
          <p:cNvGraphicFramePr>
            <a:graphicFrameLocks noGrp="1"/>
          </p:cNvGraphicFramePr>
          <p:nvPr/>
        </p:nvGraphicFramePr>
        <p:xfrm>
          <a:off x="2050063" y="3844930"/>
          <a:ext cx="8222402" cy="1787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578">
                  <a:extLst>
                    <a:ext uri="{9D8B030D-6E8A-4147-A177-3AD203B41FA5}">
                      <a16:colId xmlns:a16="http://schemas.microsoft.com/office/drawing/2014/main" val="3188305502"/>
                    </a:ext>
                  </a:extLst>
                </a:gridCol>
                <a:gridCol w="7416824">
                  <a:extLst>
                    <a:ext uri="{9D8B030D-6E8A-4147-A177-3AD203B41FA5}">
                      <a16:colId xmlns:a16="http://schemas.microsoft.com/office/drawing/2014/main" val="1122407777"/>
                    </a:ext>
                  </a:extLst>
                </a:gridCol>
              </a:tblGrid>
              <a:tr h="89385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850913"/>
                  </a:ext>
                </a:extLst>
              </a:tr>
              <a:tr h="89385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35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8266452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9720" y="95240"/>
            <a:ext cx="17430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ous-titre 2"/>
          <p:cNvSpPr txBox="1">
            <a:spLocks/>
          </p:cNvSpPr>
          <p:nvPr/>
        </p:nvSpPr>
        <p:spPr>
          <a:xfrm>
            <a:off x="2895600" y="540439"/>
            <a:ext cx="6400800" cy="10879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bg1">
                    <a:lumMod val="65000"/>
                  </a:schemeClr>
                </a:solidFill>
              </a:rPr>
              <a:t>Classe de première année CAP</a:t>
            </a:r>
          </a:p>
          <a:p>
            <a:r>
              <a:rPr lang="fr-FR" b="1" dirty="0">
                <a:solidFill>
                  <a:schemeClr val="bg1">
                    <a:lumMod val="65000"/>
                  </a:schemeClr>
                </a:solidFill>
              </a:rPr>
              <a:t>Groupement 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0235275-5E29-4ECB-B65D-EFAF529D3D43}"/>
              </a:ext>
            </a:extLst>
          </p:cNvPr>
          <p:cNvSpPr txBox="1"/>
          <p:nvPr/>
        </p:nvSpPr>
        <p:spPr>
          <a:xfrm>
            <a:off x="3777668" y="4191812"/>
            <a:ext cx="482453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fr-FR" sz="4600" b="1" u="sng" dirty="0">
                <a:solidFill>
                  <a:srgbClr val="00B0F0"/>
                </a:solidFill>
              </a:rPr>
              <a:t>MATHEMATIQUES</a:t>
            </a:r>
            <a:r>
              <a:rPr lang="fr-FR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77FFD05-CC98-4B10-B633-364FF9890F57}"/>
              </a:ext>
            </a:extLst>
          </p:cNvPr>
          <p:cNvSpPr txBox="1"/>
          <p:nvPr/>
        </p:nvSpPr>
        <p:spPr>
          <a:xfrm>
            <a:off x="4045076" y="328498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Durée (27 min)</a:t>
            </a:r>
            <a:r>
              <a:rPr lang="fr-FR" sz="3600" b="1" cap="all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fr-FR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CEFF4B0-67A3-46BD-9447-8C70D0A1A07A}"/>
              </a:ext>
            </a:extLst>
          </p:cNvPr>
          <p:cNvSpPr txBox="1"/>
          <p:nvPr/>
        </p:nvSpPr>
        <p:spPr>
          <a:xfrm>
            <a:off x="4727848" y="2173784"/>
            <a:ext cx="31683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PARTIE II</a:t>
            </a:r>
            <a:endParaRPr lang="fr-FR" sz="6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">
        <p:split orient="vert"/>
      </p:transition>
    </mc:Choice>
    <mc:Fallback xmlns="">
      <p:transition spd="slow" advTm="500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79576" y="1052737"/>
            <a:ext cx="756084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fr-FR" sz="9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COMPETENCE  C1:</a:t>
            </a:r>
          </a:p>
          <a:p>
            <a:pPr algn="ctr"/>
            <a:r>
              <a:rPr lang="fr-FR" sz="9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S’approprier</a:t>
            </a:r>
          </a:p>
        </p:txBody>
      </p:sp>
    </p:spTree>
  </p:cSld>
  <p:clrMapOvr>
    <a:masterClrMapping/>
  </p:clrMapOvr>
  <p:transition advTm="5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576863" y="151569"/>
            <a:ext cx="4606029" cy="904845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u="sng" dirty="0">
                <a:solidFill>
                  <a:srgbClr val="FF0000"/>
                </a:solidFill>
              </a:rPr>
              <a:t>Question 1(30s)    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1666844" y="1396687"/>
            <a:ext cx="8908138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Mélissa a fait les achats ci-dessous.</a:t>
            </a:r>
            <a:endParaRPr lang="fr-FR" sz="2500" dirty="0"/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1666844" y="2805753"/>
            <a:ext cx="320502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Quel est le prix du jus contenant </a:t>
            </a:r>
          </a:p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de la goyave?</a:t>
            </a:r>
            <a:endParaRPr lang="fr-FR" sz="2500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9143" y="82111"/>
            <a:ext cx="215296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C1 : S’approprier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343A652-95F4-4C54-B249-98BE7177C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865" y="2204865"/>
            <a:ext cx="5131895" cy="2939395"/>
          </a:xfrm>
          <a:prstGeom prst="rect">
            <a:avLst/>
          </a:prstGeom>
        </p:spPr>
      </p:pic>
      <p:sp>
        <p:nvSpPr>
          <p:cNvPr id="13" name="Rectangle 7">
            <a:extLst>
              <a:ext uri="{FF2B5EF4-FFF2-40B4-BE49-F238E27FC236}">
                <a16:creationId xmlns:a16="http://schemas.microsoft.com/office/drawing/2014/main" id="{3B276914-D13B-44F4-ABB1-2ACE0DE1B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536" y="5481070"/>
            <a:ext cx="6072230" cy="86177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Mettre la réponse dans la cellule</a:t>
            </a:r>
            <a:br>
              <a:rPr lang="fr-FR" sz="2500" dirty="0">
                <a:latin typeface="Verdana" pitchFamily="34" charset="0"/>
                <a:cs typeface="Times New Roman" pitchFamily="18" charset="0"/>
              </a:rPr>
            </a:br>
            <a:endParaRPr lang="fr-FR" sz="2500" dirty="0">
              <a:solidFill>
                <a:srgbClr val="00B05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D24BC0-0E2B-434D-A538-9E61AB130678}"/>
              </a:ext>
            </a:extLst>
          </p:cNvPr>
          <p:cNvSpPr/>
          <p:nvPr/>
        </p:nvSpPr>
        <p:spPr>
          <a:xfrm>
            <a:off x="181000" y="58534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B8A3C9-E706-434B-8C26-3BAB0BA59C31}"/>
              </a:ext>
            </a:extLst>
          </p:cNvPr>
          <p:cNvSpPr/>
          <p:nvPr/>
        </p:nvSpPr>
        <p:spPr>
          <a:xfrm>
            <a:off x="153878" y="569468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298621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599393" y="-208980"/>
            <a:ext cx="78867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</a:t>
            </a:r>
            <a:r>
              <a:rPr lang="fr-FR" b="1" u="sng" dirty="0">
                <a:solidFill>
                  <a:srgbClr val="FF0000"/>
                </a:solidFill>
              </a:rPr>
              <a:t>Question 2(45s)  </a:t>
            </a: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1919537" y="3436815"/>
            <a:ext cx="3600401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Quelle est l’altitude de la Montagne Pelée?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FC30BF-22D3-40C8-8146-63F9A7C2A1FF}"/>
              </a:ext>
            </a:extLst>
          </p:cNvPr>
          <p:cNvSpPr/>
          <p:nvPr/>
        </p:nvSpPr>
        <p:spPr>
          <a:xfrm>
            <a:off x="1847528" y="1052736"/>
            <a:ext cx="835292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L'île de la Martinique a une superficie totale de 1 128 </a:t>
            </a: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</a:rPr>
              <a:t>km</a:t>
            </a:r>
            <a:r>
              <a:rPr lang="fr-FR" sz="2000" baseline="30000" dirty="0"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s'étire sur environ 60 </a:t>
            </a: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</a:rPr>
              <a:t>km</a:t>
            </a: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de longueur, pour 30 </a:t>
            </a: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</a:rPr>
              <a:t>km</a:t>
            </a: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de largeur. </a:t>
            </a:r>
          </a:p>
          <a:p>
            <a:pPr>
              <a:spcAft>
                <a:spcPts val="0"/>
              </a:spcAft>
            </a:pP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Le point culminant est le volcan de la montagne Pelée d’altitude 1 397 </a:t>
            </a: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</a:rPr>
              <a:t>m</a:t>
            </a: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 La montagne du Vauclin, point culminant du sud de l'île, atteint 504 </a:t>
            </a: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</a:rPr>
              <a:t>m</a:t>
            </a: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d'altitude.</a:t>
            </a:r>
            <a:endParaRPr lang="fr-F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50" name="Image 1">
            <a:extLst>
              <a:ext uri="{FF2B5EF4-FFF2-40B4-BE49-F238E27FC236}">
                <a16:creationId xmlns:a16="http://schemas.microsoft.com/office/drawing/2014/main" id="{BDDA933F-D32E-4445-B179-B618B7A4A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891" y="3153876"/>
            <a:ext cx="465772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7">
            <a:extLst>
              <a:ext uri="{FF2B5EF4-FFF2-40B4-BE49-F238E27FC236}">
                <a16:creationId xmlns:a16="http://schemas.microsoft.com/office/drawing/2014/main" id="{035477D8-F945-4461-9D6C-7C329FE16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536" y="5481070"/>
            <a:ext cx="8106079" cy="86177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Mettre la réponse dans la cellule</a:t>
            </a:r>
            <a:br>
              <a:rPr lang="fr-FR" sz="2500" dirty="0">
                <a:latin typeface="Verdana" pitchFamily="34" charset="0"/>
                <a:cs typeface="Times New Roman" pitchFamily="18" charset="0"/>
              </a:rPr>
            </a:br>
            <a:endParaRPr lang="fr-FR" sz="2500" dirty="0">
              <a:solidFill>
                <a:srgbClr val="00B05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0E3593-C611-48D0-8113-004D165B931F}"/>
              </a:ext>
            </a:extLst>
          </p:cNvPr>
          <p:cNvSpPr/>
          <p:nvPr/>
        </p:nvSpPr>
        <p:spPr>
          <a:xfrm>
            <a:off x="339143" y="82111"/>
            <a:ext cx="215296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C1 : S’approprier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2156B8-E207-40E9-B758-1C01D6A03E0B}"/>
              </a:ext>
            </a:extLst>
          </p:cNvPr>
          <p:cNvSpPr/>
          <p:nvPr/>
        </p:nvSpPr>
        <p:spPr>
          <a:xfrm>
            <a:off x="181000" y="502869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14D44F-1ADA-40BB-B162-16BC8D93FFA8}"/>
              </a:ext>
            </a:extLst>
          </p:cNvPr>
          <p:cNvSpPr/>
          <p:nvPr/>
        </p:nvSpPr>
        <p:spPr>
          <a:xfrm>
            <a:off x="153878" y="482221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4991156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479097" y="76054"/>
            <a:ext cx="4824536" cy="99549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u="sng" dirty="0">
                <a:solidFill>
                  <a:srgbClr val="FF0000"/>
                </a:solidFill>
              </a:rPr>
              <a:t>Question 3(30s)   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1952597" y="1071547"/>
            <a:ext cx="8311785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Voilà les réponses données par des touristes au sujet des sites qu’ils ont préféré visiter en Martinique.</a:t>
            </a:r>
            <a:endParaRPr lang="fr-FR" sz="2500" dirty="0"/>
          </a:p>
        </p:txBody>
      </p:sp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1809721" y="2643182"/>
            <a:ext cx="2476321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Combien de touristes </a:t>
            </a:r>
          </a:p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ont été interrogés ? </a:t>
            </a:r>
            <a:endParaRPr lang="fr-FR" sz="2500" b="1" dirty="0">
              <a:solidFill>
                <a:srgbClr val="FF0000"/>
              </a:solidFill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2024034" y="4500570"/>
          <a:ext cx="1695702" cy="1417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387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396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783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4079776" y="1942242"/>
          <a:ext cx="6264696" cy="441273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Site visités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Français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Etrangers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Le CDST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53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92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145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3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L’Anse des</a:t>
                      </a:r>
                      <a:r>
                        <a:rPr lang="fr-FR" sz="2000" b="1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Salines</a:t>
                      </a:r>
                      <a:endParaRPr lang="fr-FR" sz="20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7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Eglise  de</a:t>
                      </a:r>
                      <a:br>
                        <a:rPr lang="fr-FR" sz="2000" b="1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fr-FR" sz="2000" b="1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Balata</a:t>
                      </a:r>
                      <a:endParaRPr lang="fr-FR" sz="20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67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117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3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Habitation</a:t>
                      </a:r>
                      <a:b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Clément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157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227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93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La Montagne </a:t>
                      </a:r>
                      <a:b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Pelée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94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154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387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396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783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C57C4BE4-EFBC-45FD-9AFB-0810ED182D49}"/>
              </a:ext>
            </a:extLst>
          </p:cNvPr>
          <p:cNvSpPr/>
          <p:nvPr/>
        </p:nvSpPr>
        <p:spPr>
          <a:xfrm>
            <a:off x="339143" y="82111"/>
            <a:ext cx="215296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C1 : S’approprier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A8FB24-7990-4D3D-B513-9A9F9E124350}"/>
              </a:ext>
            </a:extLst>
          </p:cNvPr>
          <p:cNvSpPr/>
          <p:nvPr/>
        </p:nvSpPr>
        <p:spPr>
          <a:xfrm>
            <a:off x="313541" y="506533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D27473-7D36-44C3-A2BA-A414D038FB24}"/>
              </a:ext>
            </a:extLst>
          </p:cNvPr>
          <p:cNvSpPr/>
          <p:nvPr/>
        </p:nvSpPr>
        <p:spPr>
          <a:xfrm>
            <a:off x="287783" y="482221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1">
            <a:extLst>
              <a:ext uri="{FF2B5EF4-FFF2-40B4-BE49-F238E27FC236}">
                <a16:creationId xmlns:a16="http://schemas.microsoft.com/office/drawing/2014/main" id="{0B788A94-E3D7-49D0-975C-F79A904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2650" y="0"/>
            <a:ext cx="10515600" cy="1325563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   Question 4(45s)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0D53BEE-66CF-4937-A9EB-B07BAFC862DE}"/>
              </a:ext>
            </a:extLst>
          </p:cNvPr>
          <p:cNvGraphicFramePr>
            <a:graphicFrameLocks noGrp="1"/>
          </p:cNvGraphicFramePr>
          <p:nvPr/>
        </p:nvGraphicFramePr>
        <p:xfrm>
          <a:off x="260350" y="4403725"/>
          <a:ext cx="2894013" cy="1890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0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778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40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5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12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692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34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692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477" name="ZoneTexte 5">
            <a:extLst>
              <a:ext uri="{FF2B5EF4-FFF2-40B4-BE49-F238E27FC236}">
                <a16:creationId xmlns:a16="http://schemas.microsoft.com/office/drawing/2014/main" id="{3804C544-0E6D-420D-8DBB-D06256CF5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350" y="1295400"/>
            <a:ext cx="25495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b="1">
                <a:solidFill>
                  <a:srgbClr val="FF0000"/>
                </a:solidFill>
              </a:rPr>
              <a:t>Combien d’élèves se rendent à l’école à pied?</a:t>
            </a:r>
          </a:p>
        </p:txBody>
      </p:sp>
      <p:pic>
        <p:nvPicPr>
          <p:cNvPr id="19478" name="Image 6" descr="Diagrammes circulaires et à bandes - Census at School | Recensement à  l'école">
            <a:extLst>
              <a:ext uri="{FF2B5EF4-FFF2-40B4-BE49-F238E27FC236}">
                <a16:creationId xmlns:a16="http://schemas.microsoft.com/office/drawing/2014/main" id="{2FB31C84-AA23-4138-82C9-369684A4F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488" y="1100138"/>
            <a:ext cx="8556625" cy="543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4543C70-0FF3-4E1E-AB8E-4640C1D66298}"/>
              </a:ext>
            </a:extLst>
          </p:cNvPr>
          <p:cNvSpPr/>
          <p:nvPr/>
        </p:nvSpPr>
        <p:spPr>
          <a:xfrm>
            <a:off x="339143" y="82111"/>
            <a:ext cx="215296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C1 : S’approprier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DFC0BC-CD34-47F3-AD70-2519CAF11A03}"/>
              </a:ext>
            </a:extLst>
          </p:cNvPr>
          <p:cNvSpPr/>
          <p:nvPr/>
        </p:nvSpPr>
        <p:spPr>
          <a:xfrm>
            <a:off x="260350" y="563562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9E4B3B-FE06-46D6-BAFD-60BC11C67263}"/>
              </a:ext>
            </a:extLst>
          </p:cNvPr>
          <p:cNvSpPr/>
          <p:nvPr/>
        </p:nvSpPr>
        <p:spPr>
          <a:xfrm>
            <a:off x="227097" y="555626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501B94-E688-4335-B395-E49D1E2A5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93" y="1001377"/>
            <a:ext cx="105156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employé du magasin « Média Play » spécialiste de la vente d’appareils vidéo est chargé d’établir la facture relative à la commande suivante :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0"/>
              </a:spcAft>
              <a:buFontTx/>
              <a:buChar char="-"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téléviseurs à 534 € l’unité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- 5  tablettes  à 602,50 € l’ensemble </a:t>
            </a:r>
          </a:p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- 15 clés USB au prix unitaire de 18€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863095E-B4B5-4358-A5CD-534F2F0DDA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245359"/>
              </p:ext>
            </p:extLst>
          </p:nvPr>
        </p:nvGraphicFramePr>
        <p:xfrm>
          <a:off x="459351" y="3870852"/>
          <a:ext cx="7293731" cy="273600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52784">
                  <a:extLst>
                    <a:ext uri="{9D8B030D-6E8A-4147-A177-3AD203B41FA5}">
                      <a16:colId xmlns:a16="http://schemas.microsoft.com/office/drawing/2014/main" val="3053027064"/>
                    </a:ext>
                  </a:extLst>
                </a:gridCol>
                <a:gridCol w="1541254">
                  <a:extLst>
                    <a:ext uri="{9D8B030D-6E8A-4147-A177-3AD203B41FA5}">
                      <a16:colId xmlns:a16="http://schemas.microsoft.com/office/drawing/2014/main" val="464421539"/>
                    </a:ext>
                  </a:extLst>
                </a:gridCol>
                <a:gridCol w="1963735">
                  <a:extLst>
                    <a:ext uri="{9D8B030D-6E8A-4147-A177-3AD203B41FA5}">
                      <a16:colId xmlns:a16="http://schemas.microsoft.com/office/drawing/2014/main" val="1992688831"/>
                    </a:ext>
                  </a:extLst>
                </a:gridCol>
                <a:gridCol w="2135958">
                  <a:extLst>
                    <a:ext uri="{9D8B030D-6E8A-4147-A177-3AD203B41FA5}">
                      <a16:colId xmlns:a16="http://schemas.microsoft.com/office/drawing/2014/main" val="517499526"/>
                    </a:ext>
                  </a:extLst>
                </a:gridCol>
              </a:tblGrid>
              <a:tr h="10900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dirty="0">
                          <a:effectLst/>
                        </a:rPr>
                        <a:t>Désignation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>
                          <a:effectLst/>
                        </a:rPr>
                        <a:t>Quantité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>
                          <a:effectLst/>
                        </a:rPr>
                        <a:t>Prix unitaire </a:t>
                      </a:r>
                      <a:endParaRPr lang="fr-FR" sz="20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>
                          <a:effectLst/>
                        </a:rPr>
                        <a:t>( en €)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>
                          <a:effectLst/>
                        </a:rPr>
                        <a:t>Prix total </a:t>
                      </a:r>
                      <a:endParaRPr lang="fr-FR" sz="20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>
                          <a:effectLst/>
                        </a:rPr>
                        <a:t> ( en euros)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3219287"/>
                  </a:ext>
                </a:extLst>
              </a:tr>
              <a:tr h="5373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3200" dirty="0">
                          <a:effectLst/>
                        </a:rPr>
                        <a:t> </a:t>
                      </a:r>
                      <a:r>
                        <a:rPr lang="fr-FR" sz="2800" dirty="0">
                          <a:effectLst/>
                        </a:rPr>
                        <a:t>tablettes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3200" dirty="0">
                          <a:effectLst/>
                        </a:rPr>
                        <a:t>  case 1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3200" dirty="0">
                          <a:effectLst/>
                        </a:rPr>
                        <a:t>      case  2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3200" dirty="0">
                          <a:effectLst/>
                        </a:rPr>
                        <a:t>      case  3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5970174"/>
                  </a:ext>
                </a:extLst>
              </a:tr>
              <a:tr h="3695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4411838"/>
                  </a:ext>
                </a:extLst>
              </a:tr>
              <a:tr h="3695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882160"/>
                  </a:ext>
                </a:extLst>
              </a:tr>
              <a:tr h="36954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 dirty="0">
                          <a:effectLst/>
                        </a:rPr>
                        <a:t>Montant total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796822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AB7341D-E6AC-402D-8D0B-D249E155914B}"/>
              </a:ext>
            </a:extLst>
          </p:cNvPr>
          <p:cNvSpPr txBox="1"/>
          <p:nvPr/>
        </p:nvSpPr>
        <p:spPr>
          <a:xfrm>
            <a:off x="7850427" y="2559701"/>
            <a:ext cx="434157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Dans quelle case </a:t>
            </a:r>
          </a:p>
          <a:p>
            <a:r>
              <a:rPr lang="fr-FR" sz="2800" dirty="0">
                <a:solidFill>
                  <a:srgbClr val="FF0000"/>
                </a:solidFill>
              </a:rPr>
              <a:t>placerez-vous le </a:t>
            </a:r>
          </a:p>
          <a:p>
            <a:r>
              <a:rPr lang="fr-FR" sz="2800" dirty="0">
                <a:solidFill>
                  <a:srgbClr val="FF0000"/>
                </a:solidFill>
              </a:rPr>
              <a:t>nombre 602,50 de l’énoncé?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59793DB3-4ECC-4FE3-B991-CDC783EAE9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990477"/>
              </p:ext>
            </p:extLst>
          </p:nvPr>
        </p:nvGraphicFramePr>
        <p:xfrm>
          <a:off x="8335404" y="4407358"/>
          <a:ext cx="2894013" cy="1890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0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778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Case 1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5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Case 2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692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Case 3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692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itre 1">
            <a:extLst>
              <a:ext uri="{FF2B5EF4-FFF2-40B4-BE49-F238E27FC236}">
                <a16:creationId xmlns:a16="http://schemas.microsoft.com/office/drawing/2014/main" id="{651603E5-299A-4CDD-8080-5CD083FD4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9097" y="76054"/>
            <a:ext cx="4824536" cy="99549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u="sng" dirty="0">
                <a:solidFill>
                  <a:srgbClr val="FF0000"/>
                </a:solidFill>
              </a:rPr>
              <a:t>Question 5 ( 1min)   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941D6F-B97C-4A03-9470-81CEFC0D2D12}"/>
              </a:ext>
            </a:extLst>
          </p:cNvPr>
          <p:cNvSpPr/>
          <p:nvPr/>
        </p:nvSpPr>
        <p:spPr>
          <a:xfrm>
            <a:off x="232893" y="138606"/>
            <a:ext cx="215296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C1 : S’approprier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B9D9C2-18C1-4012-A2AD-795A43D17703}"/>
              </a:ext>
            </a:extLst>
          </p:cNvPr>
          <p:cNvSpPr/>
          <p:nvPr/>
        </p:nvSpPr>
        <p:spPr>
          <a:xfrm>
            <a:off x="232893" y="572749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3FE6DD-FE53-498A-A020-282CA4EB0D58}"/>
              </a:ext>
            </a:extLst>
          </p:cNvPr>
          <p:cNvSpPr/>
          <p:nvPr/>
        </p:nvSpPr>
        <p:spPr>
          <a:xfrm>
            <a:off x="207135" y="556877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1873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63553" y="404665"/>
            <a:ext cx="806324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9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COMPETENCE  C2 :</a:t>
            </a:r>
          </a:p>
          <a:p>
            <a:pPr algn="ctr"/>
            <a:r>
              <a:rPr lang="fr-FR" sz="9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Analyser raisonner</a:t>
            </a:r>
          </a:p>
        </p:txBody>
      </p:sp>
    </p:spTree>
    <p:extLst>
      <p:ext uri="{BB962C8B-B14F-4D97-AF65-F5344CB8AC3E}">
        <p14:creationId xmlns:p14="http://schemas.microsoft.com/office/powerpoint/2010/main" val="1580990464"/>
      </p:ext>
    </p:extLst>
  </p:cSld>
  <p:clrMapOvr>
    <a:masterClrMapping/>
  </p:clrMapOvr>
  <p:transition advTm="500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>
            <a:extLst>
              <a:ext uri="{FF2B5EF4-FFF2-40B4-BE49-F238E27FC236}">
                <a16:creationId xmlns:a16="http://schemas.microsoft.com/office/drawing/2014/main" id="{6682DF3B-6E59-4232-A1CD-CA997C111A5A}"/>
              </a:ext>
            </a:extLst>
          </p:cNvPr>
          <p:cNvSpPr txBox="1">
            <a:spLocks/>
          </p:cNvSpPr>
          <p:nvPr/>
        </p:nvSpPr>
        <p:spPr bwMode="auto">
          <a:xfrm>
            <a:off x="4265613" y="-277813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4400" b="1" u="sng" dirty="0">
                <a:solidFill>
                  <a:srgbClr val="FF0000"/>
                </a:solidFill>
                <a:latin typeface="Calibri Light" panose="020F0302020204030204" pitchFamily="34" charset="0"/>
              </a:rPr>
              <a:t>     Question 6 ( 2min) </a:t>
            </a:r>
          </a:p>
        </p:txBody>
      </p:sp>
      <p:sp>
        <p:nvSpPr>
          <p:cNvPr id="9220" name="Rectangle 11">
            <a:extLst>
              <a:ext uri="{FF2B5EF4-FFF2-40B4-BE49-F238E27FC236}">
                <a16:creationId xmlns:a16="http://schemas.microsoft.com/office/drawing/2014/main" id="{E5728270-1131-4D96-AA3A-1F3BA9DD9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763" y="669925"/>
            <a:ext cx="11342687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fr-FR" altLang="fr-FR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Range les nombres dans l’ordre croissant ( plus petit au plus grand) :</a:t>
            </a:r>
            <a:endParaRPr lang="fr-FR" altLang="fr-FR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fr-FR" altLang="fr-FR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25,7 - 25,07 - 35,22 - 25,72 - 25,69 - 25,005</a:t>
            </a:r>
            <a:endParaRPr lang="fr-FR" altLang="fr-FR" sz="4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EBFEEE77-2F94-4671-BFB2-EA0DCBAD7381}"/>
              </a:ext>
            </a:extLst>
          </p:cNvPr>
          <p:cNvGraphicFramePr>
            <a:graphicFrameLocks noGrp="1"/>
          </p:cNvGraphicFramePr>
          <p:nvPr/>
        </p:nvGraphicFramePr>
        <p:xfrm>
          <a:off x="288925" y="3028950"/>
          <a:ext cx="11422063" cy="3776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445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42624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25,005- 25,07 – 25,7 - 25,69  – 25,72 – 35,22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2624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25,005 – 25,07 – 25,69 - 25,7 – 25,72 – 35,22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0745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   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25,07 -  25,7 - 25,69  – 25,72 - 25,005– 35,22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67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                           Je ne sais pas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D9E7480D-4A5F-47E5-9D98-0AC954806F40}"/>
              </a:ext>
            </a:extLst>
          </p:cNvPr>
          <p:cNvSpPr/>
          <p:nvPr/>
        </p:nvSpPr>
        <p:spPr>
          <a:xfrm>
            <a:off x="482169" y="29723"/>
            <a:ext cx="145424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RAISONNER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6414C1-D464-4DB2-BBBB-24D4106B2962}"/>
              </a:ext>
            </a:extLst>
          </p:cNvPr>
          <p:cNvSpPr/>
          <p:nvPr/>
        </p:nvSpPr>
        <p:spPr>
          <a:xfrm>
            <a:off x="197878" y="429833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B67E8D-F268-4EEF-A49E-A08EC40E2C62}"/>
              </a:ext>
            </a:extLst>
          </p:cNvPr>
          <p:cNvSpPr/>
          <p:nvPr/>
        </p:nvSpPr>
        <p:spPr>
          <a:xfrm>
            <a:off x="157877" y="421897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840265" y="98535"/>
            <a:ext cx="5383511" cy="981811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7(1min)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1769269" y="998799"/>
            <a:ext cx="8526724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Voilà les réponses données par un groupe d’adultes, sur le moyen de transport qu’ils utilisent pour se rendre des Trois Ilets à Fort de France.</a:t>
            </a:r>
            <a:endParaRPr lang="fr-FR" sz="2500" dirty="0"/>
          </a:p>
        </p:txBody>
      </p:sp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1769270" y="3216276"/>
            <a:ext cx="2755107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Combien de personnes utilisent les transports terrestres ? </a:t>
            </a:r>
            <a:endParaRPr lang="fr-FR" sz="2200" b="1" dirty="0">
              <a:solidFill>
                <a:srgbClr val="FF0000"/>
              </a:solidFill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2156132" y="5011536"/>
          <a:ext cx="1564230" cy="1417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19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30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40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4223793" y="2811827"/>
          <a:ext cx="6072201" cy="369117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96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9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Moyen de transport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Femmes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Hommes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roues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Taxi collectif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2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Bâteau</a:t>
                      </a:r>
                      <a:endParaRPr lang="fr-FR" sz="22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Voiture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277001" y="113198"/>
            <a:ext cx="298453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C2 : Analyser raisonner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67B5F4-75BE-4D32-9FA7-394ECEA94CF8}"/>
              </a:ext>
            </a:extLst>
          </p:cNvPr>
          <p:cNvSpPr/>
          <p:nvPr/>
        </p:nvSpPr>
        <p:spPr>
          <a:xfrm>
            <a:off x="229688" y="541739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1E6EB3-633A-410D-87CC-2BD54EE4AD59}"/>
              </a:ext>
            </a:extLst>
          </p:cNvPr>
          <p:cNvSpPr/>
          <p:nvPr/>
        </p:nvSpPr>
        <p:spPr>
          <a:xfrm>
            <a:off x="203289" y="526693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3903385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re 1">
            <a:extLst>
              <a:ext uri="{FF2B5EF4-FFF2-40B4-BE49-F238E27FC236}">
                <a16:creationId xmlns:a16="http://schemas.microsoft.com/office/drawing/2014/main" id="{111C269C-DEF5-4022-B7AB-99C8AB1FD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2045" y="0"/>
            <a:ext cx="10515600" cy="1325563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Question 8 (45s)</a:t>
            </a:r>
          </a:p>
        </p:txBody>
      </p:sp>
      <p:sp>
        <p:nvSpPr>
          <p:cNvPr id="13334" name="Espace réservé du contenu 2">
            <a:extLst>
              <a:ext uri="{FF2B5EF4-FFF2-40B4-BE49-F238E27FC236}">
                <a16:creationId xmlns:a16="http://schemas.microsoft.com/office/drawing/2014/main" id="{22447CD5-7AC7-4BD1-B765-CBBB854018CB}"/>
              </a:ext>
            </a:extLst>
          </p:cNvPr>
          <p:cNvSpPr txBox="1">
            <a:spLocks/>
          </p:cNvSpPr>
          <p:nvPr/>
        </p:nvSpPr>
        <p:spPr bwMode="auto">
          <a:xfrm>
            <a:off x="325437" y="1076325"/>
            <a:ext cx="11541126" cy="559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fr-FR" altLang="fr-FR" dirty="0"/>
              <a:t>J’ai acheté 8 stylos identiques pour 5,50€ l’ensemble. </a:t>
            </a:r>
            <a:r>
              <a:rPr lang="fr-FR" altLang="fr-FR" b="1" dirty="0"/>
              <a:t>Quel est  le prix d’un stylo?</a:t>
            </a:r>
          </a:p>
          <a:p>
            <a:pPr>
              <a:buFont typeface="Arial" panose="020B0604020202020204" pitchFamily="34" charset="0"/>
              <a:buNone/>
            </a:pPr>
            <a:r>
              <a:rPr lang="fr-FR" altLang="fr-FR" b="1" dirty="0">
                <a:solidFill>
                  <a:srgbClr val="FF0000"/>
                </a:solidFill>
              </a:rPr>
              <a:t>Quelle est  </a:t>
            </a:r>
            <a:r>
              <a:rPr lang="fr-FR" altLang="fr-FR" dirty="0">
                <a:solidFill>
                  <a:srgbClr val="FF0000"/>
                </a:solidFill>
              </a:rPr>
              <a:t>l'opération permettant répondre à la question?</a:t>
            </a:r>
          </a:p>
          <a:p>
            <a:pPr>
              <a:buFont typeface="Arial" panose="020B0604020202020204" pitchFamily="34" charset="0"/>
              <a:buNone/>
            </a:pPr>
            <a:endParaRPr lang="fr-FR" altLang="fr-FR" dirty="0"/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47AC0B18-4DB9-4BDC-8534-7207C664F9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318581"/>
              </p:ext>
            </p:extLst>
          </p:nvPr>
        </p:nvGraphicFramePr>
        <p:xfrm>
          <a:off x="4268787" y="3801026"/>
          <a:ext cx="3654425" cy="2209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0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127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1" marR="91431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8 x 5,50</a:t>
                      </a:r>
                    </a:p>
                  </a:txBody>
                  <a:tcPr marL="91415" marR="91415" marT="45738" marB="457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7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1" marR="91431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8 : 5,50</a:t>
                      </a:r>
                    </a:p>
                  </a:txBody>
                  <a:tcPr marL="91415" marR="91415" marT="45738" marB="457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7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91431" marR="91431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5,50 : 8</a:t>
                      </a:r>
                    </a:p>
                  </a:txBody>
                  <a:tcPr marL="91415" marR="91415" marT="45738" marB="457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419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1" marR="91431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31" marR="91431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063CD6FE-1A21-41BB-9ACA-8482A537BFDD}"/>
              </a:ext>
            </a:extLst>
          </p:cNvPr>
          <p:cNvSpPr/>
          <p:nvPr/>
        </p:nvSpPr>
        <p:spPr>
          <a:xfrm>
            <a:off x="0" y="0"/>
            <a:ext cx="298453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C2 : Analyser raisonner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079DDE-D99E-45A9-AA9A-70545A313515}"/>
              </a:ext>
            </a:extLst>
          </p:cNvPr>
          <p:cNvSpPr/>
          <p:nvPr/>
        </p:nvSpPr>
        <p:spPr>
          <a:xfrm>
            <a:off x="132964" y="448467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36B72C-67D5-4E86-8F30-B73DB205E5A4}"/>
              </a:ext>
            </a:extLst>
          </p:cNvPr>
          <p:cNvSpPr/>
          <p:nvPr/>
        </p:nvSpPr>
        <p:spPr>
          <a:xfrm>
            <a:off x="99711" y="432595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6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501B94-E688-4335-B395-E49D1E2A5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93" y="1001377"/>
            <a:ext cx="105156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employé du magasin « Média Play » spécialiste de la vente d’appareils vidéo est chargé d’établir la facture relative à la commande suivante :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0"/>
              </a:spcAft>
              <a:buFontTx/>
              <a:buChar char="-"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téléviseurs à 534 € l’unité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- 5  tablettes   à 602,50 € l’ensemble </a:t>
            </a:r>
          </a:p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- 15 clés USB au prix unitaire de 18€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863095E-B4B5-4358-A5CD-534F2F0DDA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435953"/>
              </p:ext>
            </p:extLst>
          </p:nvPr>
        </p:nvGraphicFramePr>
        <p:xfrm>
          <a:off x="459351" y="3870852"/>
          <a:ext cx="7293731" cy="273600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52784">
                  <a:extLst>
                    <a:ext uri="{9D8B030D-6E8A-4147-A177-3AD203B41FA5}">
                      <a16:colId xmlns:a16="http://schemas.microsoft.com/office/drawing/2014/main" val="3053027064"/>
                    </a:ext>
                  </a:extLst>
                </a:gridCol>
                <a:gridCol w="1541254">
                  <a:extLst>
                    <a:ext uri="{9D8B030D-6E8A-4147-A177-3AD203B41FA5}">
                      <a16:colId xmlns:a16="http://schemas.microsoft.com/office/drawing/2014/main" val="464421539"/>
                    </a:ext>
                  </a:extLst>
                </a:gridCol>
                <a:gridCol w="1963735">
                  <a:extLst>
                    <a:ext uri="{9D8B030D-6E8A-4147-A177-3AD203B41FA5}">
                      <a16:colId xmlns:a16="http://schemas.microsoft.com/office/drawing/2014/main" val="1992688831"/>
                    </a:ext>
                  </a:extLst>
                </a:gridCol>
                <a:gridCol w="2135958">
                  <a:extLst>
                    <a:ext uri="{9D8B030D-6E8A-4147-A177-3AD203B41FA5}">
                      <a16:colId xmlns:a16="http://schemas.microsoft.com/office/drawing/2014/main" val="517499526"/>
                    </a:ext>
                  </a:extLst>
                </a:gridCol>
              </a:tblGrid>
              <a:tr h="10900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dirty="0">
                          <a:effectLst/>
                        </a:rPr>
                        <a:t>Désignation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>
                          <a:effectLst/>
                        </a:rPr>
                        <a:t>Quantité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>
                          <a:effectLst/>
                        </a:rPr>
                        <a:t>Prix unitaire </a:t>
                      </a:r>
                      <a:endParaRPr lang="fr-FR" sz="20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>
                          <a:effectLst/>
                        </a:rPr>
                        <a:t>( en €)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>
                          <a:effectLst/>
                        </a:rPr>
                        <a:t>Prix total </a:t>
                      </a:r>
                      <a:endParaRPr lang="fr-FR" sz="20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>
                          <a:effectLst/>
                        </a:rPr>
                        <a:t> ( en euros)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3219287"/>
                  </a:ext>
                </a:extLst>
              </a:tr>
              <a:tr h="5373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3200" dirty="0">
                          <a:effectLst/>
                        </a:rPr>
                        <a:t> 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3200" dirty="0">
                          <a:effectLst/>
                        </a:rPr>
                        <a:t>  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3200" dirty="0">
                          <a:effectLst/>
                        </a:rPr>
                        <a:t>      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3200" dirty="0">
                          <a:effectLst/>
                        </a:rPr>
                        <a:t>      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5970174"/>
                  </a:ext>
                </a:extLst>
              </a:tr>
              <a:tr h="3695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4411838"/>
                  </a:ext>
                </a:extLst>
              </a:tr>
              <a:tr h="3695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882160"/>
                  </a:ext>
                </a:extLst>
              </a:tr>
              <a:tr h="36954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 dirty="0">
                          <a:effectLst/>
                        </a:rPr>
                        <a:t>Montant total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dirty="0">
                          <a:effectLst/>
                        </a:rPr>
                        <a:t>            ??????      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796822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AB7341D-E6AC-402D-8D0B-D249E155914B}"/>
              </a:ext>
            </a:extLst>
          </p:cNvPr>
          <p:cNvSpPr txBox="1"/>
          <p:nvPr/>
        </p:nvSpPr>
        <p:spPr>
          <a:xfrm>
            <a:off x="8072787" y="2676450"/>
            <a:ext cx="34099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Quel sera le montant </a:t>
            </a:r>
          </a:p>
          <a:p>
            <a:r>
              <a:rPr lang="fr-FR" sz="2800" dirty="0">
                <a:solidFill>
                  <a:srgbClr val="FF0000"/>
                </a:solidFill>
              </a:rPr>
              <a:t>total de cette facture?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59793DB3-4ECC-4FE3-B991-CDC783EAE9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144937"/>
              </p:ext>
            </p:extLst>
          </p:nvPr>
        </p:nvGraphicFramePr>
        <p:xfrm>
          <a:off x="8335404" y="4407358"/>
          <a:ext cx="2894013" cy="1890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0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778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5418,50€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5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1178,50€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692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3008,50€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692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itre 1">
            <a:extLst>
              <a:ext uri="{FF2B5EF4-FFF2-40B4-BE49-F238E27FC236}">
                <a16:creationId xmlns:a16="http://schemas.microsoft.com/office/drawing/2014/main" id="{651603E5-299A-4CDD-8080-5CD083FD4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9097" y="76054"/>
            <a:ext cx="4824536" cy="99549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u="sng" dirty="0">
                <a:solidFill>
                  <a:srgbClr val="FF0000"/>
                </a:solidFill>
              </a:rPr>
              <a:t>Question 9 (3min30)  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B9D9C2-18C1-4012-A2AD-795A43D17703}"/>
              </a:ext>
            </a:extLst>
          </p:cNvPr>
          <p:cNvSpPr/>
          <p:nvPr/>
        </p:nvSpPr>
        <p:spPr>
          <a:xfrm>
            <a:off x="232893" y="572749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3FE6DD-FE53-498A-A020-282CA4EB0D58}"/>
              </a:ext>
            </a:extLst>
          </p:cNvPr>
          <p:cNvSpPr/>
          <p:nvPr/>
        </p:nvSpPr>
        <p:spPr>
          <a:xfrm>
            <a:off x="207135" y="556877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E46EFB-647F-4A28-9560-C2013CAF5A8A}"/>
              </a:ext>
            </a:extLst>
          </p:cNvPr>
          <p:cNvSpPr/>
          <p:nvPr/>
        </p:nvSpPr>
        <p:spPr>
          <a:xfrm>
            <a:off x="232893" y="76054"/>
            <a:ext cx="298453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C2 : Analyser raisonner</a:t>
            </a:r>
          </a:p>
        </p:txBody>
      </p:sp>
    </p:spTree>
    <p:extLst>
      <p:ext uri="{BB962C8B-B14F-4D97-AF65-F5344CB8AC3E}">
        <p14:creationId xmlns:p14="http://schemas.microsoft.com/office/powerpoint/2010/main" val="151210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1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799856" y="-220663"/>
            <a:ext cx="5239495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10 (2min)    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1809720" y="1500175"/>
            <a:ext cx="5654433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Antoine a utilisé sa voiture diesel, pour emmener les touristes, au casino situé à 35 km du port de Fort de France. </a:t>
            </a:r>
            <a:br>
              <a:rPr lang="fr-FR" sz="2500" dirty="0">
                <a:latin typeface="Verdana" pitchFamily="34" charset="0"/>
                <a:cs typeface="Times New Roman" pitchFamily="18" charset="0"/>
              </a:rPr>
            </a:br>
            <a:r>
              <a:rPr lang="fr-FR" sz="2500" dirty="0">
                <a:latin typeface="Verdana" pitchFamily="34" charset="0"/>
                <a:cs typeface="Times New Roman" pitchFamily="18" charset="0"/>
              </a:rPr>
              <a:t>Sa voiture consomme en moyenne 6,5 L aux 100 km.</a:t>
            </a:r>
            <a:endParaRPr lang="fr-FR" sz="2500" dirty="0"/>
          </a:p>
        </p:txBody>
      </p:sp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1839464" y="4198443"/>
            <a:ext cx="4357718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Combien de litres a consommé la voiture pour ce trajet ?  </a:t>
            </a:r>
            <a:endParaRPr lang="fr-FR" sz="2500" b="1" dirty="0">
              <a:solidFill>
                <a:srgbClr val="FF0000"/>
              </a:solidFill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881158" y="5357826"/>
            <a:ext cx="6072230" cy="86177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Mettre le calcul dans la cellule</a:t>
            </a:r>
            <a:br>
              <a:rPr lang="fr-FR" sz="2500" dirty="0">
                <a:latin typeface="Verdana" pitchFamily="34" charset="0"/>
                <a:cs typeface="Times New Roman" pitchFamily="18" charset="0"/>
              </a:rPr>
            </a:br>
            <a:r>
              <a:rPr lang="fr-FR" sz="2500" dirty="0">
                <a:solidFill>
                  <a:srgbClr val="00B050"/>
                </a:solidFill>
                <a:latin typeface="Verdana" pitchFamily="34" charset="0"/>
                <a:cs typeface="Times New Roman" pitchFamily="18" charset="0"/>
              </a:rPr>
              <a:t>(précédé de </a:t>
            </a:r>
            <a:r>
              <a:rPr lang="fr-FR" sz="2500" dirty="0">
                <a:latin typeface="Verdana" pitchFamily="34" charset="0"/>
                <a:cs typeface="Times New Roman" pitchFamily="18" charset="0"/>
              </a:rPr>
              <a:t>=</a:t>
            </a:r>
            <a:r>
              <a:rPr lang="fr-FR" sz="2500" dirty="0">
                <a:solidFill>
                  <a:srgbClr val="00B050"/>
                </a:solidFill>
                <a:latin typeface="Verdana" pitchFamily="34" charset="0"/>
                <a:cs typeface="Times New Roman" pitchFamily="18" charset="0"/>
              </a:rPr>
              <a:t>)</a:t>
            </a:r>
            <a:endParaRPr lang="fr-FR" sz="2500" dirty="0">
              <a:solidFill>
                <a:srgbClr val="00B05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7E18FC-6736-4713-B70F-5A94C34F1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4183" y="1540676"/>
            <a:ext cx="2905125" cy="33813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1DAAE60-420E-46D5-A82F-229D6F73AA72}"/>
              </a:ext>
            </a:extLst>
          </p:cNvPr>
          <p:cNvSpPr/>
          <p:nvPr/>
        </p:nvSpPr>
        <p:spPr>
          <a:xfrm>
            <a:off x="277001" y="113198"/>
            <a:ext cx="298453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C2 : Analyser raisonner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19ED0E-3580-4E87-A811-8C56755AA7D1}"/>
              </a:ext>
            </a:extLst>
          </p:cNvPr>
          <p:cNvSpPr/>
          <p:nvPr/>
        </p:nvSpPr>
        <p:spPr>
          <a:xfrm>
            <a:off x="277001" y="63840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D3AABC-1F5D-47BA-A956-5B444A58249D}"/>
              </a:ext>
            </a:extLst>
          </p:cNvPr>
          <p:cNvSpPr/>
          <p:nvPr/>
        </p:nvSpPr>
        <p:spPr>
          <a:xfrm>
            <a:off x="237000" y="620681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5706235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52662" y="857233"/>
            <a:ext cx="72728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96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COMPETENCE C3 : </a:t>
            </a:r>
            <a:r>
              <a:rPr lang="fr-FR" sz="9600" b="1" cap="all" dirty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fr-FR" sz="9600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</a:endParaRPr>
          </a:p>
          <a:p>
            <a:pPr algn="ctr"/>
            <a:r>
              <a:rPr lang="fr-FR" sz="96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Réaliser</a:t>
            </a:r>
          </a:p>
        </p:txBody>
      </p:sp>
    </p:spTree>
    <p:extLst>
      <p:ext uri="{BB962C8B-B14F-4D97-AF65-F5344CB8AC3E}">
        <p14:creationId xmlns:p14="http://schemas.microsoft.com/office/powerpoint/2010/main" val="2291578015"/>
      </p:ext>
    </p:extLst>
  </p:cSld>
  <p:clrMapOvr>
    <a:masterClrMapping/>
  </p:clrMapOvr>
  <p:transition advTm="50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1">
            <a:extLst>
              <a:ext uri="{FF2B5EF4-FFF2-40B4-BE49-F238E27FC236}">
                <a16:creationId xmlns:a16="http://schemas.microsoft.com/office/drawing/2014/main" id="{7747E99E-25E1-4333-A4AC-FABC01B6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1038" y="0"/>
            <a:ext cx="10515600" cy="1325563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   Question 11(2 min) </a:t>
            </a:r>
          </a:p>
        </p:txBody>
      </p:sp>
      <p:sp>
        <p:nvSpPr>
          <p:cNvPr id="11267" name="Rectangle 5">
            <a:extLst>
              <a:ext uri="{FF2B5EF4-FFF2-40B4-BE49-F238E27FC236}">
                <a16:creationId xmlns:a16="http://schemas.microsoft.com/office/drawing/2014/main" id="{5CF84687-36C2-42FD-9F1A-4100EF857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88" y="1349375"/>
            <a:ext cx="10720387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2500" b="1" dirty="0">
                <a:latin typeface="Verdana" panose="020B0604030504040204" pitchFamily="34" charset="0"/>
                <a:cs typeface="Times New Roman" panose="02020603050405020304" pitchFamily="18" charset="0"/>
              </a:rPr>
              <a:t>Dans un établissement scolaire, on a interrogé chacun des 200 élèves, 30% seulement apprécient le repas de la cantine.</a:t>
            </a:r>
            <a:endParaRPr lang="fr-FR" altLang="fr-FR" sz="2500" b="1" dirty="0"/>
          </a:p>
        </p:txBody>
      </p:sp>
      <p:sp>
        <p:nvSpPr>
          <p:cNvPr id="11268" name="Rectangle 7">
            <a:extLst>
              <a:ext uri="{FF2B5EF4-FFF2-40B4-BE49-F238E27FC236}">
                <a16:creationId xmlns:a16="http://schemas.microsoft.com/office/drawing/2014/main" id="{877FF30C-31A5-4E2F-A85B-C18110951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800" y="3189288"/>
            <a:ext cx="9815513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2500" b="1">
                <a:solidFill>
                  <a:srgbClr val="FF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Combien d’élèves apprécient le repas de la cantine? </a:t>
            </a:r>
            <a:endParaRPr lang="fr-FR" altLang="fr-FR" sz="2500" b="1">
              <a:solidFill>
                <a:srgbClr val="FF0000"/>
              </a:solidFill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F7D79A3F-C31B-4839-A875-ACCD530F9221}"/>
              </a:ext>
            </a:extLst>
          </p:cNvPr>
          <p:cNvGraphicFramePr>
            <a:graphicFrameLocks noGrp="1"/>
          </p:cNvGraphicFramePr>
          <p:nvPr/>
        </p:nvGraphicFramePr>
        <p:xfrm>
          <a:off x="6632575" y="4554538"/>
          <a:ext cx="3554413" cy="1908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3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01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330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21" marR="91421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60</a:t>
                      </a:r>
                    </a:p>
                  </a:txBody>
                  <a:tcPr marL="91459" marR="91459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330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21" marR="91421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30</a:t>
                      </a:r>
                    </a:p>
                  </a:txBody>
                  <a:tcPr marL="91459" marR="91459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758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   </a:t>
                      </a:r>
                    </a:p>
                  </a:txBody>
                  <a:tcPr marL="91421" marR="91421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170</a:t>
                      </a:r>
                    </a:p>
                  </a:txBody>
                  <a:tcPr marL="91459" marR="91459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758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21" marR="91421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21" marR="91421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288" name="Picture 24" descr="Restaurant scolaire">
            <a:extLst>
              <a:ext uri="{FF2B5EF4-FFF2-40B4-BE49-F238E27FC236}">
                <a16:creationId xmlns:a16="http://schemas.microsoft.com/office/drawing/2014/main" id="{F62A45EC-BFE5-4D8F-8744-835931C57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3746500"/>
            <a:ext cx="2140434" cy="285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60A4520-29A7-4ED8-947B-C07D3EE8453E}"/>
              </a:ext>
            </a:extLst>
          </p:cNvPr>
          <p:cNvSpPr/>
          <p:nvPr/>
        </p:nvSpPr>
        <p:spPr>
          <a:xfrm>
            <a:off x="547688" y="61852"/>
            <a:ext cx="148252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C3 : Réaliser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52A325-3460-451E-A794-B29E76976565}"/>
              </a:ext>
            </a:extLst>
          </p:cNvPr>
          <p:cNvSpPr/>
          <p:nvPr/>
        </p:nvSpPr>
        <p:spPr>
          <a:xfrm>
            <a:off x="291674" y="662781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8CEEF2-899A-45E4-B9B0-3EB5DF23AF13}"/>
              </a:ext>
            </a:extLst>
          </p:cNvPr>
          <p:cNvSpPr/>
          <p:nvPr/>
        </p:nvSpPr>
        <p:spPr>
          <a:xfrm>
            <a:off x="264925" y="662781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1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595802" y="81757"/>
            <a:ext cx="5803590" cy="922339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u="sng" dirty="0">
                <a:solidFill>
                  <a:srgbClr val="FF0000"/>
                </a:solidFill>
              </a:rPr>
              <a:t>Question 12 ( 2min)  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2063553" y="980728"/>
            <a:ext cx="804029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500" dirty="0"/>
              <a:t>En 2016, la production globale de déchets en Martinique (hors déchets du BTP) </a:t>
            </a:r>
            <a:r>
              <a:rPr lang="fr-FR" sz="2500" b="1" dirty="0"/>
              <a:t>était d’environ 280 000 t/an. </a:t>
            </a:r>
            <a:endParaRPr lang="fr-FR" sz="2500" dirty="0"/>
          </a:p>
        </p:txBody>
      </p:sp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1819439" y="2049281"/>
            <a:ext cx="3643339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Calculer la masse de déchets incinérés cette année là (en milliers de tonnes).</a:t>
            </a:r>
            <a:endParaRPr lang="fr-FR" sz="2500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9850" y="142816"/>
            <a:ext cx="148252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C3 : Réaliser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1738282" y="4071943"/>
            <a:ext cx="3571900" cy="124649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Mettre le calcul dans la cellule</a:t>
            </a:r>
            <a:br>
              <a:rPr lang="fr-FR" sz="2500" dirty="0">
                <a:latin typeface="Verdana" pitchFamily="34" charset="0"/>
                <a:cs typeface="Times New Roman" pitchFamily="18" charset="0"/>
              </a:rPr>
            </a:br>
            <a:r>
              <a:rPr lang="fr-FR" sz="2500" dirty="0">
                <a:solidFill>
                  <a:srgbClr val="00B050"/>
                </a:solidFill>
                <a:latin typeface="Verdana" pitchFamily="34" charset="0"/>
                <a:cs typeface="Times New Roman" pitchFamily="18" charset="0"/>
              </a:rPr>
              <a:t>(précédé de </a:t>
            </a:r>
            <a:r>
              <a:rPr lang="fr-FR" sz="2500" dirty="0">
                <a:latin typeface="Verdana" pitchFamily="34" charset="0"/>
                <a:cs typeface="Times New Roman" pitchFamily="18" charset="0"/>
              </a:rPr>
              <a:t>=</a:t>
            </a:r>
            <a:r>
              <a:rPr lang="fr-FR" sz="2500" dirty="0">
                <a:solidFill>
                  <a:srgbClr val="00B050"/>
                </a:solidFill>
                <a:latin typeface="Verdana" pitchFamily="34" charset="0"/>
                <a:cs typeface="Times New Roman" pitchFamily="18" charset="0"/>
              </a:rPr>
              <a:t>)</a:t>
            </a:r>
            <a:endParaRPr lang="fr-FR" sz="2500" dirty="0">
              <a:solidFill>
                <a:srgbClr val="00B05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CFAAAD-F7EE-4D2F-B313-3EEB02468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2778" y="2276873"/>
            <a:ext cx="4875349" cy="285517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EC0A448-92B7-4DFF-9D9F-5E08EFBB26AE}"/>
              </a:ext>
            </a:extLst>
          </p:cNvPr>
          <p:cNvSpPr/>
          <p:nvPr/>
        </p:nvSpPr>
        <p:spPr>
          <a:xfrm>
            <a:off x="164036" y="603795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2BFE55-887E-49EB-BE3E-56ACCFB096F4}"/>
              </a:ext>
            </a:extLst>
          </p:cNvPr>
          <p:cNvSpPr/>
          <p:nvPr/>
        </p:nvSpPr>
        <p:spPr>
          <a:xfrm>
            <a:off x="138176" y="582859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u contenu 2">
            <a:extLst>
              <a:ext uri="{FF2B5EF4-FFF2-40B4-BE49-F238E27FC236}">
                <a16:creationId xmlns:a16="http://schemas.microsoft.com/office/drawing/2014/main" id="{B9F2C0A0-7115-41C4-9D12-3E078329E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950" y="651331"/>
            <a:ext cx="11075988" cy="5199063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endParaRPr lang="fr-FR" altLang="fr-FR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r-FR" altLang="fr-FR" b="1" dirty="0">
                <a:solidFill>
                  <a:srgbClr val="FF0000"/>
                </a:solidFill>
              </a:rPr>
              <a:t>Quel est le nombre manquant du tableau de proportionnalité suivant? 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r-FR" altLang="fr-FR" dirty="0"/>
              <a:t>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A85512D-5D8E-466C-8015-49C3A126DBD9}"/>
              </a:ext>
            </a:extLst>
          </p:cNvPr>
          <p:cNvGraphicFramePr>
            <a:graphicFrameLocks noGrp="1"/>
          </p:cNvGraphicFramePr>
          <p:nvPr/>
        </p:nvGraphicFramePr>
        <p:xfrm>
          <a:off x="4392613" y="1689100"/>
          <a:ext cx="2949575" cy="1279540"/>
        </p:xfrm>
        <a:graphic>
          <a:graphicData uri="http://schemas.openxmlformats.org/drawingml/2006/table">
            <a:tbl>
              <a:tblPr/>
              <a:tblGrid>
                <a:gridCol w="14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4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9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1444" marR="91444" marT="45565" marB="455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91444" marR="91444" marT="45565" marB="455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9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91444" marR="91444" marT="45565" marB="455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565" marB="455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494" name="Titre 1">
            <a:extLst>
              <a:ext uri="{FF2B5EF4-FFF2-40B4-BE49-F238E27FC236}">
                <a16:creationId xmlns:a16="http://schemas.microsoft.com/office/drawing/2014/main" id="{98509142-7F85-4EDB-B07B-E9E495151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9388" y="-179388"/>
            <a:ext cx="10515600" cy="1327151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     Question 13 (1min)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F906632-FA6A-4E8E-9F24-BEEED1DB5E32}"/>
              </a:ext>
            </a:extLst>
          </p:cNvPr>
          <p:cNvGraphicFramePr>
            <a:graphicFrameLocks noGrp="1"/>
          </p:cNvGraphicFramePr>
          <p:nvPr/>
        </p:nvGraphicFramePr>
        <p:xfrm>
          <a:off x="4632325" y="4340225"/>
          <a:ext cx="3654425" cy="1889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0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281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1" marR="91431" marT="45672" marB="45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2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22,5</a:t>
                      </a:r>
                      <a:endParaRPr kumimoji="0" lang="fr-FR" altLang="fr-FR" sz="25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15" marR="91415" marT="45648" marB="456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28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1" marR="91431" marT="45672" marB="45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2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kumimoji="0" lang="fr-FR" altLang="fr-FR" sz="25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15" marR="91415" marT="45648" marB="456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28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91431" marR="91431" marT="45672" marB="45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2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kumimoji="0" lang="fr-FR" altLang="fr-FR" sz="25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15" marR="91415" marT="45648" marB="456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28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1" marR="91431" marT="45672" marB="45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31" marR="91431" marT="45672" marB="45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D8698CE7-20D9-4CFE-ADAA-01B46A0E1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1313" y="1689100"/>
            <a:ext cx="2000250" cy="31235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BBC467A-8FF3-47F6-B796-EC08E75FCC6B}"/>
              </a:ext>
            </a:extLst>
          </p:cNvPr>
          <p:cNvSpPr/>
          <p:nvPr/>
        </p:nvSpPr>
        <p:spPr>
          <a:xfrm>
            <a:off x="373062" y="136495"/>
            <a:ext cx="148252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C3 : Réaliser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16CE4B-FA52-4B78-9EC4-91A2216CD12B}"/>
              </a:ext>
            </a:extLst>
          </p:cNvPr>
          <p:cNvSpPr/>
          <p:nvPr/>
        </p:nvSpPr>
        <p:spPr>
          <a:xfrm>
            <a:off x="117048" y="62585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918885-95C1-4306-9377-406102A67D57}"/>
              </a:ext>
            </a:extLst>
          </p:cNvPr>
          <p:cNvSpPr/>
          <p:nvPr/>
        </p:nvSpPr>
        <p:spPr>
          <a:xfrm>
            <a:off x="103551" y="609978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6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1">
            <a:extLst>
              <a:ext uri="{FF2B5EF4-FFF2-40B4-BE49-F238E27FC236}">
                <a16:creationId xmlns:a16="http://schemas.microsoft.com/office/drawing/2014/main" id="{DC41F519-9CB7-4EB4-B02E-A6E53B402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5552" y="-327043"/>
            <a:ext cx="10515600" cy="1327151"/>
          </a:xfrm>
        </p:spPr>
        <p:txBody>
          <a:bodyPr/>
          <a:lstStyle/>
          <a:p>
            <a:pPr eaLnBrk="1" hangingPunct="1"/>
            <a:r>
              <a:rPr lang="fr-FR" altLang="fr-FR" b="1" dirty="0">
                <a:solidFill>
                  <a:srgbClr val="FF0000"/>
                </a:solidFill>
              </a:rPr>
              <a:t>     </a:t>
            </a:r>
            <a:r>
              <a:rPr lang="fr-FR" altLang="fr-FR" b="1" u="sng" dirty="0">
                <a:solidFill>
                  <a:srgbClr val="FF0000"/>
                </a:solidFill>
              </a:rPr>
              <a:t>Question 14(3min)</a:t>
            </a:r>
          </a:p>
        </p:txBody>
      </p:sp>
      <p:pic>
        <p:nvPicPr>
          <p:cNvPr id="37892" name="Image 5">
            <a:extLst>
              <a:ext uri="{FF2B5EF4-FFF2-40B4-BE49-F238E27FC236}">
                <a16:creationId xmlns:a16="http://schemas.microsoft.com/office/drawing/2014/main" id="{6C5F5362-AED4-44F4-BE0D-EF1449A5E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775" y="1576388"/>
            <a:ext cx="5072063" cy="505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Image 10">
            <a:extLst>
              <a:ext uri="{FF2B5EF4-FFF2-40B4-BE49-F238E27FC236}">
                <a16:creationId xmlns:a16="http://schemas.microsoft.com/office/drawing/2014/main" id="{7E391E0B-9D52-4F6F-869F-2F3FAA066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00" y="1147763"/>
            <a:ext cx="55245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ZoneTexte 11">
            <a:extLst>
              <a:ext uri="{FF2B5EF4-FFF2-40B4-BE49-F238E27FC236}">
                <a16:creationId xmlns:a16="http://schemas.microsoft.com/office/drawing/2014/main" id="{E28C343A-D21B-4EEB-BE02-428A9131C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10" y="4879240"/>
            <a:ext cx="66154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2400" b="1" dirty="0">
                <a:solidFill>
                  <a:srgbClr val="FF0000"/>
                </a:solidFill>
              </a:rPr>
              <a:t>En suivant l’algorithme donné ci-dessus, sur quelle</a:t>
            </a:r>
          </a:p>
          <a:p>
            <a:r>
              <a:rPr lang="fr-FR" altLang="fr-FR" sz="2400" b="1" dirty="0">
                <a:solidFill>
                  <a:srgbClr val="FF0000"/>
                </a:solidFill>
              </a:rPr>
              <a:t> figure va se retrouver le plongeur?</a:t>
            </a:r>
          </a:p>
        </p:txBody>
      </p:sp>
      <p:pic>
        <p:nvPicPr>
          <p:cNvPr id="37895" name="Image 14">
            <a:extLst>
              <a:ext uri="{FF2B5EF4-FFF2-40B4-BE49-F238E27FC236}">
                <a16:creationId xmlns:a16="http://schemas.microsoft.com/office/drawing/2014/main" id="{FD95BDBA-1F8F-40E2-BF5B-41386E1EB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5913438"/>
            <a:ext cx="541655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Image 16">
            <a:extLst>
              <a:ext uri="{FF2B5EF4-FFF2-40B4-BE49-F238E27FC236}">
                <a16:creationId xmlns:a16="http://schemas.microsoft.com/office/drawing/2014/main" id="{1B8A7D64-DF13-4C10-8920-890E5D9B9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0" y="649608"/>
            <a:ext cx="6042025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FD7A056-AF87-4DF0-B66E-6C16371251D7}"/>
              </a:ext>
            </a:extLst>
          </p:cNvPr>
          <p:cNvSpPr/>
          <p:nvPr/>
        </p:nvSpPr>
        <p:spPr>
          <a:xfrm>
            <a:off x="278296" y="84077"/>
            <a:ext cx="148252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C3 : Réaliser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FB95BC-F577-4D17-8117-D43251AF8546}"/>
              </a:ext>
            </a:extLst>
          </p:cNvPr>
          <p:cNvSpPr/>
          <p:nvPr/>
        </p:nvSpPr>
        <p:spPr>
          <a:xfrm>
            <a:off x="1760818" y="137357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489EC5-BCC9-402B-B02D-91109FBFECAF}"/>
              </a:ext>
            </a:extLst>
          </p:cNvPr>
          <p:cNvSpPr/>
          <p:nvPr/>
        </p:nvSpPr>
        <p:spPr>
          <a:xfrm>
            <a:off x="1724568" y="103984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9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79576" y="1124744"/>
            <a:ext cx="741682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9600" b="1" spc="150" dirty="0">
                <a:ln w="11430"/>
                <a:solidFill>
                  <a:schemeClr val="accent5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COMPETENCE C4 :</a:t>
            </a:r>
            <a:r>
              <a:rPr lang="fr-FR" sz="12800" b="1" cap="all" dirty="0">
                <a:ln w="0"/>
                <a:solidFill>
                  <a:schemeClr val="accent5"/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fr-FR" sz="9600" b="1" spc="150" dirty="0">
                <a:ln w="11430"/>
                <a:solidFill>
                  <a:schemeClr val="accent5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</a:p>
          <a:p>
            <a:pPr algn="ctr"/>
            <a:r>
              <a:rPr lang="fr-FR" sz="9600" b="1" spc="150" dirty="0">
                <a:ln w="11430"/>
                <a:solidFill>
                  <a:schemeClr val="accent5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Valider</a:t>
            </a:r>
          </a:p>
        </p:txBody>
      </p:sp>
    </p:spTree>
    <p:extLst>
      <p:ext uri="{BB962C8B-B14F-4D97-AF65-F5344CB8AC3E}">
        <p14:creationId xmlns:p14="http://schemas.microsoft.com/office/powerpoint/2010/main" val="4019324697"/>
      </p:ext>
    </p:extLst>
  </p:cSld>
  <p:clrMapOvr>
    <a:masterClrMapping/>
  </p:clrMapOvr>
  <p:transition advTm="50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882571" y="204284"/>
            <a:ext cx="4945213" cy="980282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u="sng" dirty="0">
                <a:solidFill>
                  <a:srgbClr val="FF0000"/>
                </a:solidFill>
              </a:rPr>
              <a:t>Question 15 (3 min)     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1683376" y="1249030"/>
            <a:ext cx="6140817" cy="263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dirty="0"/>
              <a:t>Pour l’anniversaire de Joël, 14 camarades ont cotisé 15 € chacun, et ils veulent lui acheter la planche de surf à 309 €. </a:t>
            </a:r>
          </a:p>
          <a:p>
            <a:r>
              <a:rPr lang="fr-FR" sz="2800" dirty="0"/>
              <a:t>Ils ont une remise de 50 € sur un prospectus.</a:t>
            </a:r>
          </a:p>
          <a:p>
            <a:endParaRPr lang="fr-FR" sz="2500" dirty="0"/>
          </a:p>
        </p:txBody>
      </p:sp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1797517" y="3789041"/>
            <a:ext cx="839089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Montrer qu’ils pourront acheter seulement la planche à 229 €.</a:t>
            </a:r>
          </a:p>
          <a:p>
            <a:endParaRPr lang="fr-FR" sz="2400" b="1" dirty="0">
              <a:solidFill>
                <a:srgbClr val="FF0000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2482" y="140180"/>
            <a:ext cx="161640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fr-FR" sz="2000" b="1" spc="150" dirty="0">
                <a:ln w="11430"/>
                <a:solidFill>
                  <a:schemeClr val="accent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C4 : Valider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CB9BDE9-F323-4E6C-B861-CC18856BF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177" y="1206054"/>
            <a:ext cx="2828449" cy="2207860"/>
          </a:xfrm>
          <a:prstGeom prst="rect">
            <a:avLst/>
          </a:prstGeom>
        </p:spPr>
      </p:pic>
      <p:sp>
        <p:nvSpPr>
          <p:cNvPr id="15" name="Rectangle 7">
            <a:extLst>
              <a:ext uri="{FF2B5EF4-FFF2-40B4-BE49-F238E27FC236}">
                <a16:creationId xmlns:a16="http://schemas.microsoft.com/office/drawing/2014/main" id="{64280E85-056D-40B0-A270-9FF65E79B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1545" y="5301209"/>
            <a:ext cx="8332299" cy="124649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500" dirty="0">
                <a:latin typeface="Verdana" pitchFamily="34" charset="0"/>
                <a:cs typeface="Times New Roman" pitchFamily="18" charset="0"/>
              </a:rPr>
              <a:t>Argumenter dans la case jaune</a:t>
            </a:r>
          </a:p>
          <a:p>
            <a:pPr algn="ctr"/>
            <a:endParaRPr lang="fr-FR" sz="2500" dirty="0">
              <a:latin typeface="Verdana" pitchFamily="34" charset="0"/>
              <a:cs typeface="Times New Roman" pitchFamily="18" charset="0"/>
            </a:endParaRPr>
          </a:p>
          <a:p>
            <a:endParaRPr lang="fr-FR" sz="25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33DA04-A0C1-48B6-91D1-C32901294138}"/>
              </a:ext>
            </a:extLst>
          </p:cNvPr>
          <p:cNvSpPr/>
          <p:nvPr/>
        </p:nvSpPr>
        <p:spPr>
          <a:xfrm>
            <a:off x="253009" y="664483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C13E2C-EA8C-45DF-B1E0-87E395A15774}"/>
              </a:ext>
            </a:extLst>
          </p:cNvPr>
          <p:cNvSpPr/>
          <p:nvPr/>
        </p:nvSpPr>
        <p:spPr>
          <a:xfrm>
            <a:off x="222459" y="656547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0517047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47528" y="920910"/>
            <a:ext cx="8568952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9600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COMPETENCE  C5 : </a:t>
            </a:r>
            <a:r>
              <a:rPr lang="fr-FR" sz="9600" b="1" cap="all" dirty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fr-FR" sz="9600" cap="all" dirty="0">
              <a:ln w="9000" cmpd="sng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fr-FR" sz="9600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communiquer</a:t>
            </a:r>
          </a:p>
        </p:txBody>
      </p:sp>
    </p:spTree>
    <p:extLst>
      <p:ext uri="{BB962C8B-B14F-4D97-AF65-F5344CB8AC3E}">
        <p14:creationId xmlns:p14="http://schemas.microsoft.com/office/powerpoint/2010/main" val="2112962477"/>
      </p:ext>
    </p:extLst>
  </p:cSld>
  <p:clrMapOvr>
    <a:masterClrMapping/>
  </p:clrMapOvr>
  <p:transition advTm="50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>
            <a:extLst>
              <a:ext uri="{FF2B5EF4-FFF2-40B4-BE49-F238E27FC236}">
                <a16:creationId xmlns:a16="http://schemas.microsoft.com/office/drawing/2014/main" id="{5C0A885B-6BF3-42A1-ABDA-F5CDC35C43DE}"/>
              </a:ext>
            </a:extLst>
          </p:cNvPr>
          <p:cNvSpPr txBox="1">
            <a:spLocks/>
          </p:cNvSpPr>
          <p:nvPr/>
        </p:nvSpPr>
        <p:spPr bwMode="auto">
          <a:xfrm>
            <a:off x="4017963" y="-77788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4400" b="1" u="sng" dirty="0">
                <a:solidFill>
                  <a:srgbClr val="FF0000"/>
                </a:solidFill>
                <a:latin typeface="Calibri Light" panose="020F0302020204030204" pitchFamily="34" charset="0"/>
              </a:rPr>
              <a:t>     Question 16 (30s) </a:t>
            </a:r>
          </a:p>
        </p:txBody>
      </p:sp>
      <p:sp>
        <p:nvSpPr>
          <p:cNvPr id="6148" name="Rectangle 11">
            <a:extLst>
              <a:ext uri="{FF2B5EF4-FFF2-40B4-BE49-F238E27FC236}">
                <a16:creationId xmlns:a16="http://schemas.microsoft.com/office/drawing/2014/main" id="{1CB28987-1BB9-40D1-9854-7531CC8F3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" y="1177925"/>
            <a:ext cx="11963400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fr-FR" altLang="fr-FR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nombre :  </a:t>
            </a:r>
          </a:p>
          <a:p>
            <a:pPr algn="ctr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fr-FR" altLang="fr-FR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Cinq -millions -Quarante – deux- mille -trente-quatre </a:t>
            </a:r>
          </a:p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fr-FR" altLang="fr-FR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s’écrit en chiffre : </a:t>
            </a:r>
            <a:endParaRPr lang="fr-FR" altLang="fr-FR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57DC588E-5DA3-4CF2-B8D5-537573A43F4D}"/>
              </a:ext>
            </a:extLst>
          </p:cNvPr>
          <p:cNvGraphicFramePr>
            <a:graphicFrameLocks noGrp="1"/>
          </p:cNvGraphicFramePr>
          <p:nvPr/>
        </p:nvGraphicFramePr>
        <p:xfrm>
          <a:off x="3368675" y="3609975"/>
          <a:ext cx="4219575" cy="29194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0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9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3756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6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5 420 034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756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542 034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853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   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6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5 042 034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7048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542 340                     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92B9ACCE-9D5E-4519-8ADF-81E3B33BAC79}"/>
              </a:ext>
            </a:extLst>
          </p:cNvPr>
          <p:cNvSpPr/>
          <p:nvPr/>
        </p:nvSpPr>
        <p:spPr>
          <a:xfrm>
            <a:off x="304601" y="0"/>
            <a:ext cx="237533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C5 : communiquer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1F7F09-0B39-445F-AD9D-A002CFDACF56}"/>
              </a:ext>
            </a:extLst>
          </p:cNvPr>
          <p:cNvSpPr/>
          <p:nvPr/>
        </p:nvSpPr>
        <p:spPr>
          <a:xfrm>
            <a:off x="304601" y="541397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962857-EC28-4C75-BF92-E4395E5A73FD}"/>
              </a:ext>
            </a:extLst>
          </p:cNvPr>
          <p:cNvSpPr/>
          <p:nvPr/>
        </p:nvSpPr>
        <p:spPr>
          <a:xfrm>
            <a:off x="276881" y="525525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1">
            <a:extLst>
              <a:ext uri="{FF2B5EF4-FFF2-40B4-BE49-F238E27FC236}">
                <a16:creationId xmlns:a16="http://schemas.microsoft.com/office/drawing/2014/main" id="{DA6BFAC9-A041-454B-824A-C658A6EF5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550" y="-177800"/>
            <a:ext cx="10515600" cy="1325563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     Question 17 (30s) 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3C9B9F2-1F48-406E-BD0A-D007F09D8F80}"/>
              </a:ext>
            </a:extLst>
          </p:cNvPr>
          <p:cNvGraphicFramePr>
            <a:graphicFrameLocks noGrp="1"/>
          </p:cNvGraphicFramePr>
          <p:nvPr/>
        </p:nvGraphicFramePr>
        <p:xfrm>
          <a:off x="3732213" y="4591050"/>
          <a:ext cx="3454400" cy="2027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64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242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394" marR="91394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&lt;</a:t>
                      </a:r>
                    </a:p>
                  </a:txBody>
                  <a:tcPr marL="91394" marR="91394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42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394" marR="91394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=</a:t>
                      </a:r>
                      <a:endParaRPr lang="fr-FR" sz="2800" b="1" baseline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1394" marR="91394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242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   </a:t>
                      </a:r>
                    </a:p>
                  </a:txBody>
                  <a:tcPr marL="91394" marR="91394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&gt;</a:t>
                      </a:r>
                    </a:p>
                  </a:txBody>
                  <a:tcPr marL="91394" marR="91394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51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394" marR="91394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394" marR="91394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213" name="ZoneTexte 3">
            <a:extLst>
              <a:ext uri="{FF2B5EF4-FFF2-40B4-BE49-F238E27FC236}">
                <a16:creationId xmlns:a16="http://schemas.microsoft.com/office/drawing/2014/main" id="{A7BC6B6E-D6D0-4634-9269-942B457DB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50" y="1214438"/>
            <a:ext cx="9818688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4800"/>
              <a:t>Entre ces deux nombres: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6000" b="1"/>
              <a:t> 0 , 342   ………    0,3356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4800"/>
              <a:t>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4800" b="1">
                <a:solidFill>
                  <a:srgbClr val="FF0000"/>
                </a:solidFill>
              </a:rPr>
              <a:t>quel signe vas –tu mettre?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480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4800"/>
              <a:t>           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A79985B-CA64-44A5-8100-2454BD8E0D44}"/>
              </a:ext>
            </a:extLst>
          </p:cNvPr>
          <p:cNvSpPr/>
          <p:nvPr/>
        </p:nvSpPr>
        <p:spPr>
          <a:xfrm>
            <a:off x="304601" y="0"/>
            <a:ext cx="237533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C5 : communiquer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3A00E9-9BC7-47A6-854B-A9FDC7C80F41}"/>
              </a:ext>
            </a:extLst>
          </p:cNvPr>
          <p:cNvSpPr/>
          <p:nvPr/>
        </p:nvSpPr>
        <p:spPr>
          <a:xfrm>
            <a:off x="255141" y="553003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DFABB1-0784-4009-9D6E-3B28D8E6E4F9}"/>
              </a:ext>
            </a:extLst>
          </p:cNvPr>
          <p:cNvSpPr/>
          <p:nvPr/>
        </p:nvSpPr>
        <p:spPr>
          <a:xfrm>
            <a:off x="228637" y="525522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902139" y="367200"/>
            <a:ext cx="5423309" cy="72841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b="1" u="sng" dirty="0">
                <a:solidFill>
                  <a:srgbClr val="FF0000"/>
                </a:solidFill>
              </a:rPr>
              <a:t>Question 18 (1 min 30 s)   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1783222" y="977223"/>
            <a:ext cx="676105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dirty="0"/>
              <a:t>Un touriste anglais visite la ville et voudrait un renseignement . Il pose sa question au groupe de personne décrit dans le tableau suivant:</a:t>
            </a:r>
            <a:endParaRPr lang="fr-FR" sz="2500" dirty="0"/>
          </a:p>
        </p:txBody>
      </p:sp>
      <p:sp>
        <p:nvSpPr>
          <p:cNvPr id="4" name="Rectangle 3"/>
          <p:cNvSpPr/>
          <p:nvPr/>
        </p:nvSpPr>
        <p:spPr>
          <a:xfrm>
            <a:off x="281609" y="454321"/>
            <a:ext cx="3275854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81609" y="482611"/>
            <a:ext cx="3275854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830937" y="4635283"/>
            <a:ext cx="8369519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Indiquer la probabilité p qu’une femme parlant anglais lui réponde. </a:t>
            </a:r>
            <a:b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</a:br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(en fraction)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264819" y="1221359"/>
            <a:ext cx="490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€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3272" y="27889"/>
            <a:ext cx="237533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C5 : communiquer</a:t>
            </a: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1919536" y="6013746"/>
            <a:ext cx="7929618" cy="47705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Rédiger la réponse dans la case jaune</a:t>
            </a:r>
            <a:endParaRPr lang="fr-FR" sz="2500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B0C2063-2AF9-409B-9736-0C4C8B6FC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248" y="49709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8E54AC-0C7F-411A-B223-9D96C164F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9281" y="1047539"/>
            <a:ext cx="1781175" cy="1409700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7A74EDF-371B-4F49-BBCA-26A991ADB30E}"/>
              </a:ext>
            </a:extLst>
          </p:cNvPr>
          <p:cNvGraphicFramePr>
            <a:graphicFrameLocks noGrp="1"/>
          </p:cNvGraphicFramePr>
          <p:nvPr/>
        </p:nvGraphicFramePr>
        <p:xfrm>
          <a:off x="2749550" y="2762250"/>
          <a:ext cx="669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4856">
                  <a:extLst>
                    <a:ext uri="{9D8B030D-6E8A-4147-A177-3AD203B41FA5}">
                      <a16:colId xmlns:a16="http://schemas.microsoft.com/office/drawing/2014/main" val="2442741619"/>
                    </a:ext>
                  </a:extLst>
                </a:gridCol>
                <a:gridCol w="2056424">
                  <a:extLst>
                    <a:ext uri="{9D8B030D-6E8A-4147-A177-3AD203B41FA5}">
                      <a16:colId xmlns:a16="http://schemas.microsoft.com/office/drawing/2014/main" val="2550490496"/>
                    </a:ext>
                  </a:extLst>
                </a:gridCol>
                <a:gridCol w="2779981">
                  <a:extLst>
                    <a:ext uri="{9D8B030D-6E8A-4147-A177-3AD203B41FA5}">
                      <a16:colId xmlns:a16="http://schemas.microsoft.com/office/drawing/2014/main" val="2915429494"/>
                    </a:ext>
                  </a:extLst>
                </a:gridCol>
                <a:gridCol w="761639">
                  <a:extLst>
                    <a:ext uri="{9D8B030D-6E8A-4147-A177-3AD203B41FA5}">
                      <a16:colId xmlns:a16="http://schemas.microsoft.com/office/drawing/2014/main" val="340906369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 algn="l" fontAlgn="b"/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Parlant anglais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 parlant pas anglais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2942482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Homme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17699707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Femme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60478163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3759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7380706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9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F8708F7-7A44-4E63-9101-197AB00F6070}"/>
              </a:ext>
            </a:extLst>
          </p:cNvPr>
          <p:cNvSpPr/>
          <p:nvPr/>
        </p:nvSpPr>
        <p:spPr>
          <a:xfrm>
            <a:off x="1775520" y="1528625"/>
            <a:ext cx="8568952" cy="377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39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fin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4486</TotalTime>
  <Words>1934</Words>
  <Application>Microsoft Office PowerPoint</Application>
  <PresentationFormat>Grand écran</PresentationFormat>
  <Paragraphs>515</Paragraphs>
  <Slides>47</Slides>
  <Notes>23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47</vt:i4>
      </vt:variant>
    </vt:vector>
  </HeadingPairs>
  <TitlesOfParts>
    <vt:vector size="53" baseType="lpstr">
      <vt:lpstr>Arial</vt:lpstr>
      <vt:lpstr>Calibri</vt:lpstr>
      <vt:lpstr>Calibri Light</vt:lpstr>
      <vt:lpstr>Times New Roman</vt:lpstr>
      <vt:lpstr>Verdana</vt:lpstr>
      <vt:lpstr>Thème Office</vt:lpstr>
      <vt:lpstr>Présentation PowerPoint</vt:lpstr>
      <vt:lpstr>Présentation PowerPoint</vt:lpstr>
      <vt:lpstr>            Question 1 (30s)    </vt:lpstr>
      <vt:lpstr>            Question 2 (30s)    </vt:lpstr>
      <vt:lpstr>            Question 3 (30s)    </vt:lpstr>
      <vt:lpstr>            Question 4 (30s)    </vt:lpstr>
      <vt:lpstr>            Question 5 (30s)    </vt:lpstr>
      <vt:lpstr>            Question 6 (30s)    </vt:lpstr>
      <vt:lpstr>            Question 7 (30s)    </vt:lpstr>
      <vt:lpstr>            Question 8 (30s)    </vt:lpstr>
      <vt:lpstr>            Question 9 (30s)    </vt:lpstr>
      <vt:lpstr>            Question 10 (30s)    </vt:lpstr>
      <vt:lpstr>            Question 11 (30s)    </vt:lpstr>
      <vt:lpstr>            Question 12 (30s)    </vt:lpstr>
      <vt:lpstr>            Question 13 (30s)    </vt:lpstr>
      <vt:lpstr>            Question 14 (30s)    </vt:lpstr>
      <vt:lpstr>            Question 15 (30s)    </vt:lpstr>
      <vt:lpstr>            Question 16 (30s)    </vt:lpstr>
      <vt:lpstr>            Question 17 (30s)    </vt:lpstr>
      <vt:lpstr> Question 3 (2 min)    </vt:lpstr>
      <vt:lpstr> Question 4 (2 min)    </vt:lpstr>
      <vt:lpstr> Question 5 (2 min)    </vt:lpstr>
      <vt:lpstr>Présentation PowerPoint</vt:lpstr>
      <vt:lpstr>Présentation PowerPoint</vt:lpstr>
      <vt:lpstr>Question 1(30s)     </vt:lpstr>
      <vt:lpstr>          Question 2(45s)  </vt:lpstr>
      <vt:lpstr>Question 3(30s)    </vt:lpstr>
      <vt:lpstr>   Question 4(45s)</vt:lpstr>
      <vt:lpstr>Question 5 ( 1min)    </vt:lpstr>
      <vt:lpstr>Présentation PowerPoint</vt:lpstr>
      <vt:lpstr>Présentation PowerPoint</vt:lpstr>
      <vt:lpstr> Question 7(1min) </vt:lpstr>
      <vt:lpstr>Question 8 (45s)</vt:lpstr>
      <vt:lpstr>Question 9 (3min30)    </vt:lpstr>
      <vt:lpstr> Question 10 (2min)     </vt:lpstr>
      <vt:lpstr>Présentation PowerPoint</vt:lpstr>
      <vt:lpstr>   Question 11(2 min) </vt:lpstr>
      <vt:lpstr>Question 12 ( 2min)   </vt:lpstr>
      <vt:lpstr>     Question 13 (1min)</vt:lpstr>
      <vt:lpstr>     Question 14(3min)</vt:lpstr>
      <vt:lpstr>Présentation PowerPoint</vt:lpstr>
      <vt:lpstr>Question 15 (3 min)      </vt:lpstr>
      <vt:lpstr>Présentation PowerPoint</vt:lpstr>
      <vt:lpstr>Présentation PowerPoint</vt:lpstr>
      <vt:lpstr>     Question 17 (30s) </vt:lpstr>
      <vt:lpstr>Question 18 (1 min 30 s)   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Evaluation Dia</dc:title>
  <dc:creator>yannick</dc:creator>
  <cp:lastModifiedBy>laurie</cp:lastModifiedBy>
  <cp:revision>217</cp:revision>
  <dcterms:created xsi:type="dcterms:W3CDTF">2015-11-05T13:42:22Z</dcterms:created>
  <dcterms:modified xsi:type="dcterms:W3CDTF">2020-09-06T23:43:59Z</dcterms:modified>
</cp:coreProperties>
</file>