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302" r:id="rId2"/>
    <p:sldId id="336" r:id="rId3"/>
    <p:sldId id="319" r:id="rId4"/>
    <p:sldId id="320" r:id="rId5"/>
    <p:sldId id="345" r:id="rId6"/>
    <p:sldId id="306" r:id="rId7"/>
    <p:sldId id="346" r:id="rId8"/>
    <p:sldId id="347" r:id="rId9"/>
    <p:sldId id="348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49" r:id="rId18"/>
    <p:sldId id="328" r:id="rId19"/>
    <p:sldId id="329" r:id="rId20"/>
    <p:sldId id="330" r:id="rId21"/>
    <p:sldId id="332" r:id="rId22"/>
    <p:sldId id="331" r:id="rId23"/>
    <p:sldId id="333" r:id="rId24"/>
    <p:sldId id="334" r:id="rId25"/>
    <p:sldId id="284" r:id="rId26"/>
    <p:sldId id="308" r:id="rId27"/>
    <p:sldId id="289" r:id="rId28"/>
    <p:sldId id="303" r:id="rId29"/>
    <p:sldId id="281" r:id="rId30"/>
    <p:sldId id="262" r:id="rId31"/>
    <p:sldId id="276" r:id="rId32"/>
    <p:sldId id="278" r:id="rId33"/>
    <p:sldId id="309" r:id="rId34"/>
    <p:sldId id="258" r:id="rId35"/>
    <p:sldId id="307" r:id="rId36"/>
    <p:sldId id="270" r:id="rId37"/>
    <p:sldId id="271" r:id="rId38"/>
    <p:sldId id="344" r:id="rId39"/>
    <p:sldId id="310" r:id="rId40"/>
    <p:sldId id="269" r:id="rId41"/>
    <p:sldId id="305" r:id="rId42"/>
    <p:sldId id="301" r:id="rId43"/>
    <p:sldId id="311" r:id="rId44"/>
    <p:sldId id="315" r:id="rId45"/>
    <p:sldId id="280" r:id="rId46"/>
    <p:sldId id="312" r:id="rId47"/>
    <p:sldId id="272" r:id="rId48"/>
    <p:sldId id="297" r:id="rId49"/>
    <p:sldId id="313" r:id="rId50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00FF"/>
    <a:srgbClr val="38A1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62E892D7-819A-468E-8D09-66DF5EA6C3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1F0137-9AD7-4466-BB93-6482396B7B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54EAA23-DE7E-4953-B4DA-48C3935C9836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CD49409-1D76-4A31-858F-4F2DCA09DD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6F4E68-711E-48EB-948C-95A7FF9DAF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1CE9B39-DCD6-4B80-BB01-D44965B4604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B90D23D8-CFFD-40F4-A179-415D25D20E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16DA701-A3B2-43D9-9379-30FF6A48B7E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6BE4E8F-E83B-4FCD-B0A3-167EAD853E4A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4" name="Espace réservé de l’image des diapositives 3">
            <a:extLst>
              <a:ext uri="{FF2B5EF4-FFF2-40B4-BE49-F238E27FC236}">
                <a16:creationId xmlns:a16="http://schemas.microsoft.com/office/drawing/2014/main" id="{E66F3F65-9260-415B-AB19-C87C0115DB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9DC0727F-4632-4B62-93A9-CBF84A41F6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32D02-445E-4D6B-9993-9FF2FC89D32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EE1802A-FADC-4CC1-8245-383FDD57B0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4D97969-5DD5-42D1-BFFB-7E4AD772767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(Durée de la séance 1h)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(Durée de la séance 1h)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9457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3139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0122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9080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5668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3416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8459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5200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384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3508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9794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683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679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092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0989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7877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25242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5917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9541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(Durée de la séance 1h)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25</a:t>
            </a:fld>
            <a:endParaRPr lang="fr-FR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9348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C7CBCF-0C9C-441B-917F-10F560133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10572-BF0F-49D9-AE8C-3249AD446E4A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CD337B-7030-4F8C-B512-FCEB59BAD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889FCA-323F-48A3-ABA4-C6E794D19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2E5E0-1DF5-45E6-9662-6F1A29373DF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77014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9A7D0A-8508-4574-A0EB-2BA0DF4F7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A2DDB-0CE2-478A-8FE0-284042CC4955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F20F24-1CD1-46B6-9EEF-B5902269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99CDA0-43B5-4AD7-84D1-23689E206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27B14-AD26-41E5-BC76-E18BBDA4C65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69962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CD4DFC-7FF4-4DC5-B04D-038789E93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C71D7-6239-4ACD-AC6F-97AC9C396597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B6C8AA-E4C9-4518-A9EA-74EA4EFFC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F2AAD3-96C6-4C98-966C-A52FC09A8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1799C-1C42-43E7-B3A3-068F7696C96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86409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5E199D2-29AC-444C-8DC4-5B7D0F1EC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CA2A6-923F-49D5-B47C-79380F58B07E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7B7C7CFB-DE9B-449F-95D9-08069D890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3905AEB-B63C-489B-A77C-6A01C3304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FA653-089A-43E9-AB96-EC0CB23809C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62362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5D065E0-984E-49CF-A0AD-3404E026F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97F1F-8148-494D-B671-BB9233923442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F73844DD-1875-49EF-AAE4-CEBB4D8A0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322A2924-0327-46A4-B991-9072EC049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86641-9133-4C44-9387-18B740496B1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88548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B21406F3-4B23-4769-AB44-BFE01047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7274F-536A-48A2-B962-60FF586E1206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B11E1B2F-BA38-424A-8719-25EE4E29C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66899340-A8E8-4CE9-9BFA-D59E795CD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CFB78-F0FD-4551-81E8-F3C28142EAF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64277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CC924B59-B2F8-4A90-AE65-04DF4DC7B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27EE1-24CA-42BD-BF87-7C63855CC764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9B5F8D1E-07B3-4EE2-BB68-985C9262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1C331F26-BCDF-49D8-96D7-BABC1C90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F6217-1231-48BE-A0EC-13FC8E445A5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66669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46A92DC-45C5-48F8-8418-E1F53CFF3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81BA8-F12A-45B2-9AD8-DD3788A0C0F9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05CDFB4-A2A1-4FC4-A854-0DDE0C0E5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12D4F9C-4166-428A-8AA2-788427B8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E4E06-CFA7-406A-9AF0-3CF4781B120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43272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AD66A35D-CB3A-4365-9310-2B5ECF4CD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070F7-9464-43C5-881A-AC5343887B35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C7F5F4B-9E36-4E56-A040-1D586C3D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9255EEA-ECC1-4287-8977-AA81C4F50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6E1DB-FC57-4B43-B05D-20FBD26D2F8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17193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202D98-291F-4226-A392-0AAE8076A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96B1D-24B0-47A2-A25F-4BE15415F9C3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6D7821-259A-4A17-A0B0-099C3D857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2D2CB5-383E-43C6-BBBA-0A2DA6C3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09754-A53B-4175-BE04-51B021680D4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0575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6FC1FD-35BE-4200-9489-0C8833B2A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C4352-C111-4E14-9788-9669882A5C82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F941BB-D959-4551-8ED7-3074BB15D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D3875E-3F37-4C03-8DDE-38E3F712C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E2C2C-F72E-40BC-BF84-05317B9D165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1439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E6184477-0FBD-453F-B1D7-1EF4FB46A28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49A4CC5D-E8DE-4BAB-950D-8A24B307EA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0A526A-CEF2-491D-B31B-4224873A9B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2DBA6CC-BEAA-49FD-9086-FA239C27B81E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2D984B-3B55-444E-BA7C-A9DFA384CF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FD5D6D-2BBA-4CAD-A871-B61160D03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0E446B2-CD0C-4D35-8207-7D6C754E532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9720" y="95240"/>
            <a:ext cx="17430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423592" y="1628366"/>
            <a:ext cx="7640068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EVALUATION DIAGNOSTIQUE</a:t>
            </a: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2895600" y="540439"/>
            <a:ext cx="6400800" cy="10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M  I  N  I  R  E</a:t>
            </a:r>
            <a:endParaRPr lang="fr-FR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888A234B-91E1-4FC2-8CCD-194A7151B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5760" y="4941169"/>
            <a:ext cx="4460280" cy="791385"/>
          </a:xfrm>
        </p:spPr>
        <p:txBody>
          <a:bodyPr>
            <a:normAutofit fontScale="85000" lnSpcReduction="10000"/>
          </a:bodyPr>
          <a:lstStyle/>
          <a:p>
            <a:r>
              <a:rPr lang="fr-FR" sz="5400" b="1" u="sng" dirty="0">
                <a:solidFill>
                  <a:srgbClr val="00B0F0"/>
                </a:solidFill>
              </a:rPr>
              <a:t>Septembre 2020</a:t>
            </a:r>
          </a:p>
        </p:txBody>
      </p:sp>
    </p:spTree>
  </p:cSld>
  <p:clrMapOvr>
    <a:masterClrMapping/>
  </p:clrMapOvr>
  <p:transition advTm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35560" y="2913641"/>
            <a:ext cx="7920880" cy="2604492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r>
              <a:rPr lang="fr-FR" sz="5400" b="1" u="sng" dirty="0">
                <a:solidFill>
                  <a:srgbClr val="00B0F0"/>
                </a:solidFill>
              </a:rPr>
              <a:t>Culture Générale Adaptée (CGA)</a:t>
            </a:r>
          </a:p>
          <a:p>
            <a:r>
              <a:rPr lang="fr-FR" sz="5400" b="1" u="sng" dirty="0">
                <a:solidFill>
                  <a:srgbClr val="00B0F0"/>
                </a:solidFill>
              </a:rPr>
              <a:t>à la</a:t>
            </a:r>
            <a:br>
              <a:rPr lang="fr-FR" sz="5400" b="1" u="sng" dirty="0">
                <a:solidFill>
                  <a:srgbClr val="00B0F0"/>
                </a:solidFill>
              </a:rPr>
            </a:br>
            <a:r>
              <a:rPr lang="fr-FR" sz="5400" b="1" u="sng" dirty="0">
                <a:solidFill>
                  <a:srgbClr val="00B0F0"/>
                </a:solidFill>
              </a:rPr>
              <a:t>professionnalisation des parcours</a:t>
            </a: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9720" y="95240"/>
            <a:ext cx="17430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2895600" y="540439"/>
            <a:ext cx="6400800" cy="10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M  I  N  I  R  E</a:t>
            </a:r>
            <a:endParaRPr lang="fr-FR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8D7C76-42E4-46EF-A83D-02D18EFCE8F7}"/>
              </a:ext>
            </a:extLst>
          </p:cNvPr>
          <p:cNvSpPr txBox="1"/>
          <p:nvPr/>
        </p:nvSpPr>
        <p:spPr>
          <a:xfrm>
            <a:off x="4790421" y="1477832"/>
            <a:ext cx="31683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PARTIE I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695611184"/>
      </p:ext>
    </p:extLst>
  </p:cSld>
  <p:clrMapOvr>
    <a:masterClrMapping/>
  </p:clrMapOvr>
  <p:transition advTm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2095472" y="4572008"/>
          <a:ext cx="5643602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3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2 ans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 ans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4 ans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Après la 3ème, combien faut-il d’années d’études pour obtenir un bac professionnel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850" y="2581275"/>
            <a:ext cx="2400300" cy="16954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2E7300-4432-48C5-AB3C-225A0D419679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238740909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2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83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Certificat d’aptitude professionnelle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Contrôle d’aptitude professionnelle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Compétences acquises professionnalisées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Que veut dire "CAP"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080" y="1104900"/>
            <a:ext cx="2400300" cy="16954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EEFA7E-A5D7-4425-8390-8D05C8016FB2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333208013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3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83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Uniquement des matières générales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Uniquement des matières professionnelles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matières générales et des matières professionnelles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Qu’étudie-t-on en voie professionnelle ?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265" y="1844824"/>
            <a:ext cx="1788637" cy="12634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2A4DFEE-78DD-444C-A092-41CA22337229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414113941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4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Au lycée uniquement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En entreprise uniquement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Au lycée et 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Quels seront les lieux de formation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410" y="1412776"/>
            <a:ext cx="2400300" cy="1695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8643871-EDCA-4EC8-8530-B65475156170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406299920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5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40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C’est un diplôme pour travailler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C’est un diplôme pour continuer des études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C’est un diplôme pour travailler ou pour continuer des études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162483"/>
            <a:ext cx="841742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 fait-on avec un bac professionnel ou un CAP ?</a:t>
            </a:r>
          </a:p>
          <a:p>
            <a:r>
              <a:rPr lang="fr-FR" dirty="0"/>
              <a:t> 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848" y="1802195"/>
            <a:ext cx="1800200" cy="12715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838CA5-2DF4-4E30-809F-C531E908DAE6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681566348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6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40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Étudier uniquement à l’école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Se former uniquement en 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Étudier à l’école et se former en 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 signifie être apprenti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080" y="1340768"/>
            <a:ext cx="2400300" cy="1695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86ABB18-53AF-4389-A8DF-28BC2F245816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236475260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7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83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hommes et des femmes qui travaillent dans un même but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hommes et des femmes qui travaillent chacun pour soi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hommes et des femmes qui exercent le même métier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Qu’est-ce qu’une entreprise 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17616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8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429000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Petits et moyens entrepôts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Petites et moyennes entreprises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Petites et moyennes économies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« PME » signifie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2399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9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2" y="3287538"/>
          <a:ext cx="8353091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4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 la relation clients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 la gestion du personnel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 la gestion des achats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1" y="1592089"/>
            <a:ext cx="5893978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Dans une entreprise, le service des ressources humaines se charge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802" y="1341638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3941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10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981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Déplace son activité à l'étranger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Déplace son personnel à l'étranger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Vend ses produits à l’étranger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9"/>
            <a:ext cx="5216822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Quand une entreprise exporte, cela signifie qu'elle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192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11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Son fournisseur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Son acheteur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Son revendeur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564887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Quand une entreprise vend ses produits à une autre entreprise, elle est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5261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12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Recherche et développement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Commercial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achats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1" y="1592088"/>
            <a:ext cx="589397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Dans une entreprise industrielle, la conception technique d'un produit est réalisée par le service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89872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13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Le trombinoscope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La carte d’entreprise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L’organigramme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1" y="1592088"/>
            <a:ext cx="589397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Le schéma qui décrit l’organisation des services de l’entreprise s’appelle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1915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14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40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Parce qu’elles ne polluent pas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Parce qu’elles sont nouvelles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Parce qu’elles peuvent être reconstituées par la nature rapidement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9"/>
            <a:ext cx="5576862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CERTAINES ÉNERGIES SONT DITES RENOUVELABLES. POURQUOI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019" y="1216655"/>
            <a:ext cx="2514600" cy="17049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1983EA-07AB-4D99-BAE6-F5163ABC3E1D}"/>
              </a:ext>
            </a:extLst>
          </p:cNvPr>
          <p:cNvSpPr/>
          <p:nvPr/>
        </p:nvSpPr>
        <p:spPr>
          <a:xfrm>
            <a:off x="1887291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263990855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15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2900705"/>
          <a:ext cx="8209238" cy="3261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Lorsque la lumière d’une lampe est très vive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Lorsque l’on peut utiliser l’électricité́ sans s’inquiéter de sa consommation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Lorsqu’un appareil ou un bâtiment utilise relativement peu d’énergie pour fonctionner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564887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 SIGNIFIE « EFFICACITÉ ÉNERGÉTIQUE »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019" y="959096"/>
            <a:ext cx="2514600" cy="170497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67751A7-B0C3-4D6F-8544-DCAEE729CA46}"/>
              </a:ext>
            </a:extLst>
          </p:cNvPr>
          <p:cNvSpPr/>
          <p:nvPr/>
        </p:nvSpPr>
        <p:spPr>
          <a:xfrm>
            <a:off x="1887291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20809253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16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887290" y="2921630"/>
          <a:ext cx="8209238" cy="3540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fonctionne dans une logique de développement durable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fonctionne depuis longtemps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2523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prend en compte le respect de l’environnement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7043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produit des biens et services qui durent dans le temps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784841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213392"/>
            <a:ext cx="564887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QUELLES SONT LES CARACTÉRISTIQUES D’UNE ENTREPRISE DURABLE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928" y="975599"/>
            <a:ext cx="2514600" cy="17049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BF19AA-54E0-464D-9147-07545138BDFF}"/>
              </a:ext>
            </a:extLst>
          </p:cNvPr>
          <p:cNvSpPr/>
          <p:nvPr/>
        </p:nvSpPr>
        <p:spPr>
          <a:xfrm>
            <a:off x="1887291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323432876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17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03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Oui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Non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557686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PEUT-ON TRANSFORMER CES DÉCHETS EN ÉNERGIE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019" y="1216655"/>
            <a:ext cx="2514600" cy="17049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1983EA-07AB-4D99-BAE6-F5163ABC3E1D}"/>
              </a:ext>
            </a:extLst>
          </p:cNvPr>
          <p:cNvSpPr/>
          <p:nvPr/>
        </p:nvSpPr>
        <p:spPr>
          <a:xfrm>
            <a:off x="1887291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2204120743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799856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1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95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595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1127789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3503713" y="1144553"/>
            <a:ext cx="68569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Pouvez-vous décrire en 3 phrases la filière professionnelle dans laquelle vous êtes inscrit(e) 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03383F47-2233-4C2E-B062-7E2A0A80350F}"/>
              </a:ext>
            </a:extLst>
          </p:cNvPr>
          <p:cNvGraphicFramePr>
            <a:graphicFrameLocks noGrp="1"/>
          </p:cNvGraphicFramePr>
          <p:nvPr/>
        </p:nvGraphicFramePr>
        <p:xfrm>
          <a:off x="1919536" y="3137420"/>
          <a:ext cx="8222402" cy="2681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978090"/>
                  </a:ext>
                </a:extLst>
              </a:tr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142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843316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2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A56F94-9E7F-4131-A4C6-ECF271C82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060" y="1080146"/>
            <a:ext cx="1707723" cy="152047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DF11DDB-60EB-4A9B-9E1A-B71A567C8315}"/>
              </a:ext>
            </a:extLst>
          </p:cNvPr>
          <p:cNvGraphicFramePr>
            <a:graphicFrameLocks noGrp="1"/>
          </p:cNvGraphicFramePr>
          <p:nvPr/>
        </p:nvGraphicFramePr>
        <p:xfrm>
          <a:off x="1991544" y="2864390"/>
          <a:ext cx="8208912" cy="310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itchFamily="34" charset="0"/>
                          <a:cs typeface="Times New Roman" pitchFamily="18" charset="0"/>
                        </a:rPr>
                        <a:t>L’artisanat uniquement</a:t>
                      </a:r>
                      <a:endParaRPr lang="fr-FR" sz="2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latin typeface="Verdana" pitchFamily="34" charset="0"/>
                          <a:cs typeface="Times New Roman" pitchFamily="18" charset="0"/>
                        </a:rPr>
                        <a:t>L’industrie</a:t>
                      </a:r>
                      <a:endParaRPr lang="fr-FR" sz="2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latin typeface="Verdana" pitchFamily="34" charset="0"/>
                          <a:cs typeface="Times New Roman" pitchFamily="18" charset="0"/>
                        </a:rPr>
                        <a:t>L’environnement</a:t>
                      </a:r>
                      <a:endParaRPr lang="fr-FR" sz="2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89668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latin typeface="Verdana" pitchFamily="34" charset="0"/>
                          <a:cs typeface="Times New Roman" pitchFamily="18" charset="0"/>
                        </a:rPr>
                        <a:t>Les sciences industrielles</a:t>
                      </a:r>
                      <a:endParaRPr lang="fr-FR" sz="2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634325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latin typeface="Verdana" pitchFamily="34" charset="0"/>
                          <a:cs typeface="Times New Roman" pitchFamily="18" charset="0"/>
                        </a:rPr>
                        <a:t>Aux métiers de la beauté et du bien être</a:t>
                      </a:r>
                      <a:endParaRPr lang="fr-FR" sz="2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latin typeface="Verdana" pitchFamily="34" charset="0"/>
                          <a:cs typeface="Times New Roman" pitchFamily="18" charset="0"/>
                        </a:rPr>
                        <a:t>Aux métiers de la santé et du social</a:t>
                      </a:r>
                      <a:endParaRPr lang="fr-FR" sz="2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327007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E1E14F50-3C9C-49F1-8E43-1112AA5E8D0B}"/>
              </a:ext>
            </a:extLst>
          </p:cNvPr>
          <p:cNvSpPr txBox="1"/>
          <p:nvPr/>
        </p:nvSpPr>
        <p:spPr>
          <a:xfrm>
            <a:off x="3810000" y="136867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dirty="0">
                <a:latin typeface="Verdana" pitchFamily="34" charset="0"/>
                <a:cs typeface="Times New Roman" pitchFamily="18" charset="0"/>
              </a:rPr>
              <a:t>Votre section appartient à :</a:t>
            </a:r>
          </a:p>
        </p:txBody>
      </p:sp>
    </p:spTree>
    <p:extLst>
      <p:ext uri="{BB962C8B-B14F-4D97-AF65-F5344CB8AC3E}">
        <p14:creationId xmlns:p14="http://schemas.microsoft.com/office/powerpoint/2010/main" val="280420758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799856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3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95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595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0" y="1098453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3817520" y="1145707"/>
            <a:ext cx="61932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180"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Citez 3 voies (métiers) d’insertion professionnelle et 3 poursuites d’étude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C0061F2-8BF0-4B04-AEAD-0A768131801D}"/>
              </a:ext>
            </a:extLst>
          </p:cNvPr>
          <p:cNvGraphicFramePr>
            <a:graphicFrameLocks noGrp="1"/>
          </p:cNvGraphicFramePr>
          <p:nvPr/>
        </p:nvGraphicFramePr>
        <p:xfrm>
          <a:off x="1816948" y="3139056"/>
          <a:ext cx="8222402" cy="310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672601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651946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494712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810859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978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648502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799856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4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95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595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849" y="1104901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3300582" y="1104901"/>
            <a:ext cx="71158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Citez 4 compétences qui, selon vous, seraient indispensables à votre future insertion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4D297B-0198-4123-997B-BE77699051FB}"/>
              </a:ext>
            </a:extLst>
          </p:cNvPr>
          <p:cNvGraphicFramePr>
            <a:graphicFrameLocks noGrp="1"/>
          </p:cNvGraphicFramePr>
          <p:nvPr/>
        </p:nvGraphicFramePr>
        <p:xfrm>
          <a:off x="1984799" y="3573016"/>
          <a:ext cx="8222402" cy="207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773441645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453190526"/>
                    </a:ext>
                  </a:extLst>
                </a:gridCol>
              </a:tblGrid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817784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49348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27571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357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122970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799856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5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95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595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279" y="1104901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3719737" y="1104900"/>
            <a:ext cx="65527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Citez 2 actions que vous pourriez réaliser au sein d’une association après votre formation, afin de participer aux actions citoyennes. </a:t>
            </a:r>
          </a:p>
          <a:p>
            <a:pPr>
              <a:spcAft>
                <a:spcPts val="0"/>
              </a:spcAft>
            </a:pPr>
            <a:r>
              <a:rPr lang="fr-FR" sz="3200" dirty="0">
                <a:latin typeface="Verdana" pitchFamily="34" charset="0"/>
                <a:cs typeface="Times New Roman" pitchFamily="18" charset="0"/>
              </a:rPr>
              <a:t> 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3D1F8E6-8E31-4DBF-90D4-71D76551FF7A}"/>
              </a:ext>
            </a:extLst>
          </p:cNvPr>
          <p:cNvGraphicFramePr>
            <a:graphicFrameLocks noGrp="1"/>
          </p:cNvGraphicFramePr>
          <p:nvPr/>
        </p:nvGraphicFramePr>
        <p:xfrm>
          <a:off x="2050063" y="3844930"/>
          <a:ext cx="8222402" cy="1787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3188305502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1122407777"/>
                    </a:ext>
                  </a:extLst>
                </a:gridCol>
              </a:tblGrid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850913"/>
                  </a:ext>
                </a:extLst>
              </a:tr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35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266452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9720" y="95240"/>
            <a:ext cx="17430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2895600" y="540439"/>
            <a:ext cx="6400800" cy="10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Troisième Prépa-Métiers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235275-5E29-4ECB-B65D-EFAF529D3D43}"/>
              </a:ext>
            </a:extLst>
          </p:cNvPr>
          <p:cNvSpPr txBox="1"/>
          <p:nvPr/>
        </p:nvSpPr>
        <p:spPr>
          <a:xfrm>
            <a:off x="3777668" y="4191812"/>
            <a:ext cx="482453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fr-FR" sz="4600" b="1" u="sng" dirty="0">
                <a:solidFill>
                  <a:srgbClr val="00B0F0"/>
                </a:solidFill>
              </a:rPr>
              <a:t>MATHEMATIQUES</a:t>
            </a:r>
            <a:r>
              <a:rPr lang="fr-FR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77FFD05-CC98-4B10-B633-364FF9890F57}"/>
              </a:ext>
            </a:extLst>
          </p:cNvPr>
          <p:cNvSpPr txBox="1"/>
          <p:nvPr/>
        </p:nvSpPr>
        <p:spPr>
          <a:xfrm>
            <a:off x="4045076" y="32849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Durée (27 min)</a:t>
            </a:r>
            <a:r>
              <a:rPr lang="fr-FR" sz="3600" b="1" cap="all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EFF4B0-67A3-46BD-9447-8C70D0A1A07A}"/>
              </a:ext>
            </a:extLst>
          </p:cNvPr>
          <p:cNvSpPr txBox="1"/>
          <p:nvPr/>
        </p:nvSpPr>
        <p:spPr>
          <a:xfrm>
            <a:off x="4727848" y="2173784"/>
            <a:ext cx="31683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PARTIE II</a:t>
            </a:r>
            <a:endParaRPr lang="fr-FR" sz="6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">
        <p:split orient="vert"/>
      </p:transition>
    </mc:Choice>
    <mc:Fallback xmlns="">
      <p:transition spd="slow" advTm="500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>
            <a:extLst>
              <a:ext uri="{FF2B5EF4-FFF2-40B4-BE49-F238E27FC236}">
                <a16:creationId xmlns:a16="http://schemas.microsoft.com/office/drawing/2014/main" id="{90906FB2-EA27-4FC3-BE4D-62787D5B8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fr-FR" altLang="fr-FR" sz="7200" dirty="0"/>
              <a:t>DOMAINE:</a:t>
            </a:r>
            <a:r>
              <a:rPr lang="fr-FR" altLang="fr-FR" sz="7200" dirty="0">
                <a:solidFill>
                  <a:srgbClr val="00B050"/>
                </a:solidFill>
              </a:rPr>
              <a:t> </a:t>
            </a:r>
            <a:endParaRPr lang="fr-FR" altLang="fr-FR" sz="9600" dirty="0">
              <a:solidFill>
                <a:srgbClr val="00B05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altLang="fr-FR" sz="9600" b="1" dirty="0">
                <a:solidFill>
                  <a:schemeClr val="accent5"/>
                </a:solidFill>
              </a:rPr>
              <a:t>NOMBRES ET CALCULS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5C0A885B-6BF3-42A1-ABDA-F5CDC35C43DE}"/>
              </a:ext>
            </a:extLst>
          </p:cNvPr>
          <p:cNvSpPr txBox="1">
            <a:spLocks/>
          </p:cNvSpPr>
          <p:nvPr/>
        </p:nvSpPr>
        <p:spPr bwMode="auto">
          <a:xfrm>
            <a:off x="4017963" y="-77788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4400" b="1" u="sng" dirty="0">
                <a:solidFill>
                  <a:srgbClr val="FF0000"/>
                </a:solidFill>
                <a:latin typeface="Calibri Light" panose="020F0302020204030204" pitchFamily="34" charset="0"/>
              </a:rPr>
              <a:t>     Question 1(30s) </a:t>
            </a:r>
          </a:p>
        </p:txBody>
      </p:sp>
      <p:sp>
        <p:nvSpPr>
          <p:cNvPr id="6148" name="Rectangle 11">
            <a:extLst>
              <a:ext uri="{FF2B5EF4-FFF2-40B4-BE49-F238E27FC236}">
                <a16:creationId xmlns:a16="http://schemas.microsoft.com/office/drawing/2014/main" id="{1CB28987-1BB9-40D1-9854-7531CC8F3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" y="1177925"/>
            <a:ext cx="11963400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nombre :  </a:t>
            </a:r>
          </a:p>
          <a:p>
            <a:pPr algn="ctr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Cinq -millions -Quarante – deux- mille -trente-quatre </a:t>
            </a:r>
          </a:p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s’écrit en chiffre : </a:t>
            </a:r>
            <a:endParaRPr lang="fr-FR" altLang="fr-FR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57DC588E-5DA3-4CF2-B8D5-537573A43F4D}"/>
              </a:ext>
            </a:extLst>
          </p:cNvPr>
          <p:cNvGraphicFramePr>
            <a:graphicFrameLocks noGrp="1"/>
          </p:cNvGraphicFramePr>
          <p:nvPr/>
        </p:nvGraphicFramePr>
        <p:xfrm>
          <a:off x="3368675" y="3609975"/>
          <a:ext cx="4219575" cy="2919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9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3756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6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5 420 034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756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542 034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53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6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5 042 034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7048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542 340                     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3F7EC1E-27F2-4051-B432-F8FC3FC99675}"/>
              </a:ext>
            </a:extLst>
          </p:cNvPr>
          <p:cNvSpPr/>
          <p:nvPr/>
        </p:nvSpPr>
        <p:spPr>
          <a:xfrm>
            <a:off x="-21160" y="53691"/>
            <a:ext cx="19573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COMMUNIQUER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C001D8-C4BE-47E5-9F26-4FED0860C611}"/>
              </a:ext>
            </a:extLst>
          </p:cNvPr>
          <p:cNvSpPr/>
          <p:nvPr/>
        </p:nvSpPr>
        <p:spPr>
          <a:xfrm>
            <a:off x="243264" y="567146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107334-9D6F-4402-A734-8EB8807A7EC1}"/>
              </a:ext>
            </a:extLst>
          </p:cNvPr>
          <p:cNvSpPr/>
          <p:nvPr/>
        </p:nvSpPr>
        <p:spPr>
          <a:xfrm>
            <a:off x="232844" y="556071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>
            <a:extLst>
              <a:ext uri="{FF2B5EF4-FFF2-40B4-BE49-F238E27FC236}">
                <a16:creationId xmlns:a16="http://schemas.microsoft.com/office/drawing/2014/main" id="{6682DF3B-6E59-4232-A1CD-CA997C111A5A}"/>
              </a:ext>
            </a:extLst>
          </p:cNvPr>
          <p:cNvSpPr txBox="1">
            <a:spLocks/>
          </p:cNvSpPr>
          <p:nvPr/>
        </p:nvSpPr>
        <p:spPr bwMode="auto">
          <a:xfrm>
            <a:off x="4265613" y="-277813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4400" b="1" u="sng" dirty="0">
                <a:solidFill>
                  <a:srgbClr val="FF0000"/>
                </a:solidFill>
                <a:latin typeface="Calibri Light" panose="020F0302020204030204" pitchFamily="34" charset="0"/>
              </a:rPr>
              <a:t>     Question 2 ( 2min) </a:t>
            </a:r>
          </a:p>
        </p:txBody>
      </p:sp>
      <p:sp>
        <p:nvSpPr>
          <p:cNvPr id="9220" name="Rectangle 11">
            <a:extLst>
              <a:ext uri="{FF2B5EF4-FFF2-40B4-BE49-F238E27FC236}">
                <a16:creationId xmlns:a16="http://schemas.microsoft.com/office/drawing/2014/main" id="{E5728270-1131-4D96-AA3A-1F3BA9DD9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763" y="669925"/>
            <a:ext cx="11342687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Range les nombres dans l’ordre croissant ( plus petit au plus grand) :</a:t>
            </a:r>
            <a:endParaRPr lang="fr-FR" altLang="fr-FR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25,7 - 25,07 - 35,22 - 25,72 - 25,69 - 25,005</a:t>
            </a:r>
            <a:endParaRPr lang="fr-FR" altLang="fr-FR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EBFEEE77-2F94-4671-BFB2-EA0DCBAD7381}"/>
              </a:ext>
            </a:extLst>
          </p:cNvPr>
          <p:cNvGraphicFramePr>
            <a:graphicFrameLocks noGrp="1"/>
          </p:cNvGraphicFramePr>
          <p:nvPr/>
        </p:nvGraphicFramePr>
        <p:xfrm>
          <a:off x="288925" y="3028950"/>
          <a:ext cx="11422063" cy="3776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4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42624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25,005- 25,07 – 25,7 - 25,69  – 25,72 – 35,22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2624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25,005 – 25,07 – 25,69 - 25,7 – 25,72 – 35,22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745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25,07 -  25,7 - 25,69  – 25,72 - 25,005– 35,22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67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                          Je ne sais pas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D9E7480D-4A5F-47E5-9D98-0AC954806F40}"/>
              </a:ext>
            </a:extLst>
          </p:cNvPr>
          <p:cNvSpPr/>
          <p:nvPr/>
        </p:nvSpPr>
        <p:spPr>
          <a:xfrm>
            <a:off x="482169" y="95983"/>
            <a:ext cx="145424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RAISONNER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6414C1-D464-4DB2-BBBB-24D4106B2962}"/>
              </a:ext>
            </a:extLst>
          </p:cNvPr>
          <p:cNvSpPr/>
          <p:nvPr/>
        </p:nvSpPr>
        <p:spPr>
          <a:xfrm>
            <a:off x="197878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B67E8D-F268-4EEF-A49E-A08EC40E2C62}"/>
              </a:ext>
            </a:extLst>
          </p:cNvPr>
          <p:cNvSpPr/>
          <p:nvPr/>
        </p:nvSpPr>
        <p:spPr>
          <a:xfrm>
            <a:off x="157877" y="488157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>
            <a:extLst>
              <a:ext uri="{FF2B5EF4-FFF2-40B4-BE49-F238E27FC236}">
                <a16:creationId xmlns:a16="http://schemas.microsoft.com/office/drawing/2014/main" id="{C1FAB006-B161-48CE-9A6C-90DD0894B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6263" y="0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Question 3 (30s)</a:t>
            </a:r>
          </a:p>
        </p:txBody>
      </p:sp>
      <p:sp>
        <p:nvSpPr>
          <p:cNvPr id="10244" name="ZoneTexte 1">
            <a:extLst>
              <a:ext uri="{FF2B5EF4-FFF2-40B4-BE49-F238E27FC236}">
                <a16:creationId xmlns:a16="http://schemas.microsoft.com/office/drawing/2014/main" id="{7D456DA9-FD4A-4571-81EB-8958A3A95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6263" y="2432050"/>
            <a:ext cx="80914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3200" b="1">
                <a:solidFill>
                  <a:srgbClr val="FF0000"/>
                </a:solidFill>
              </a:rPr>
              <a:t>Quelle est la fraction représentée ici en gris?</a:t>
            </a:r>
          </a:p>
        </p:txBody>
      </p:sp>
      <p:pic>
        <p:nvPicPr>
          <p:cNvPr id="10245" name="Image 3">
            <a:extLst>
              <a:ext uri="{FF2B5EF4-FFF2-40B4-BE49-F238E27FC236}">
                <a16:creationId xmlns:a16="http://schemas.microsoft.com/office/drawing/2014/main" id="{8DB51638-F627-4B4C-B676-670176928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538" y="2151063"/>
            <a:ext cx="288290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860308-935A-478D-8A91-582365C4699A}"/>
              </a:ext>
            </a:extLst>
          </p:cNvPr>
          <p:cNvGraphicFramePr>
            <a:graphicFrameLocks noGrp="1"/>
          </p:cNvGraphicFramePr>
          <p:nvPr/>
        </p:nvGraphicFramePr>
        <p:xfrm>
          <a:off x="6934200" y="3178377"/>
          <a:ext cx="2894013" cy="3454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0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09534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21995" t="-3846" r="-512" b="-21978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5759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21995" t="-126846" r="-512" b="-168456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973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21995" t="-225333" r="-512" b="-6733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93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572FDA9-5797-4099-BA2E-29299B854D60}"/>
              </a:ext>
            </a:extLst>
          </p:cNvPr>
          <p:cNvSpPr/>
          <p:nvPr/>
        </p:nvSpPr>
        <p:spPr>
          <a:xfrm>
            <a:off x="123428" y="53691"/>
            <a:ext cx="166814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REPRESENTER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7178D6-5F46-44B2-B1D2-9AC6FE2EE03E}"/>
              </a:ext>
            </a:extLst>
          </p:cNvPr>
          <p:cNvSpPr/>
          <p:nvPr/>
        </p:nvSpPr>
        <p:spPr>
          <a:xfrm>
            <a:off x="197878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42A052-5FDF-4F7B-B959-8E664DDD0008}"/>
              </a:ext>
            </a:extLst>
          </p:cNvPr>
          <p:cNvSpPr/>
          <p:nvPr/>
        </p:nvSpPr>
        <p:spPr>
          <a:xfrm>
            <a:off x="168509" y="483944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6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>
            <a:extLst>
              <a:ext uri="{FF2B5EF4-FFF2-40B4-BE49-F238E27FC236}">
                <a16:creationId xmlns:a16="http://schemas.microsoft.com/office/drawing/2014/main" id="{7747E99E-25E1-4333-A4AC-FABC01B6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1038" y="0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Question 4 (1min30s) </a:t>
            </a:r>
          </a:p>
        </p:txBody>
      </p:sp>
      <p:sp>
        <p:nvSpPr>
          <p:cNvPr id="11267" name="Rectangle 5">
            <a:extLst>
              <a:ext uri="{FF2B5EF4-FFF2-40B4-BE49-F238E27FC236}">
                <a16:creationId xmlns:a16="http://schemas.microsoft.com/office/drawing/2014/main" id="{5CF84687-36C2-42FD-9F1A-4100EF857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8" y="1349375"/>
            <a:ext cx="10720387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2500" b="1">
                <a:latin typeface="Verdana" panose="020B0604030504040204" pitchFamily="34" charset="0"/>
                <a:cs typeface="Times New Roman" panose="02020603050405020304" pitchFamily="18" charset="0"/>
              </a:rPr>
              <a:t>Dans un établissement scolaire, on a interrogé chacun des 200 élèves, 30% seulement apprécient le repas de la cantine.</a:t>
            </a:r>
            <a:endParaRPr lang="fr-FR" altLang="fr-FR" sz="2500" b="1"/>
          </a:p>
        </p:txBody>
      </p:sp>
      <p:sp>
        <p:nvSpPr>
          <p:cNvPr id="11268" name="Rectangle 7">
            <a:extLst>
              <a:ext uri="{FF2B5EF4-FFF2-40B4-BE49-F238E27FC236}">
                <a16:creationId xmlns:a16="http://schemas.microsoft.com/office/drawing/2014/main" id="{877FF30C-31A5-4E2F-A85B-C18110951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800" y="3189288"/>
            <a:ext cx="981551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2500" b="1">
                <a:solidFill>
                  <a:srgbClr val="FF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Combien d’élèves apprécient le repas de la cantine? </a:t>
            </a:r>
            <a:endParaRPr lang="fr-FR" altLang="fr-FR" sz="2500" b="1">
              <a:solidFill>
                <a:srgbClr val="FF0000"/>
              </a:solidFill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7D79A3F-C31B-4839-A875-ACCD530F9221}"/>
              </a:ext>
            </a:extLst>
          </p:cNvPr>
          <p:cNvGraphicFramePr>
            <a:graphicFrameLocks noGrp="1"/>
          </p:cNvGraphicFramePr>
          <p:nvPr/>
        </p:nvGraphicFramePr>
        <p:xfrm>
          <a:off x="6632575" y="4554538"/>
          <a:ext cx="3554413" cy="1908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0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330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</a:t>
                      </a:r>
                    </a:p>
                  </a:txBody>
                  <a:tcPr marL="91459" marR="91459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330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30</a:t>
                      </a:r>
                    </a:p>
                  </a:txBody>
                  <a:tcPr marL="91459" marR="91459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758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170</a:t>
                      </a:r>
                    </a:p>
                  </a:txBody>
                  <a:tcPr marL="91459" marR="91459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758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288" name="Picture 24" descr="Restaurant scolaire">
            <a:extLst>
              <a:ext uri="{FF2B5EF4-FFF2-40B4-BE49-F238E27FC236}">
                <a16:creationId xmlns:a16="http://schemas.microsoft.com/office/drawing/2014/main" id="{F62A45EC-BFE5-4D8F-8744-835931C57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3746500"/>
            <a:ext cx="2140434" cy="285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A1AE0E-1B4D-4C32-AAEE-024463E74BE8}"/>
              </a:ext>
            </a:extLst>
          </p:cNvPr>
          <p:cNvSpPr/>
          <p:nvPr/>
        </p:nvSpPr>
        <p:spPr>
          <a:xfrm>
            <a:off x="325726" y="53691"/>
            <a:ext cx="126355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calculer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40AEE1-86A0-4C74-A284-003542D36F72}"/>
              </a:ext>
            </a:extLst>
          </p:cNvPr>
          <p:cNvSpPr/>
          <p:nvPr/>
        </p:nvSpPr>
        <p:spPr>
          <a:xfrm>
            <a:off x="197878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7E4003-A5D6-4F62-834A-BC02BEF904D7}"/>
              </a:ext>
            </a:extLst>
          </p:cNvPr>
          <p:cNvSpPr/>
          <p:nvPr/>
        </p:nvSpPr>
        <p:spPr>
          <a:xfrm>
            <a:off x="168509" y="497196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1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re 1">
            <a:extLst>
              <a:ext uri="{FF2B5EF4-FFF2-40B4-BE49-F238E27FC236}">
                <a16:creationId xmlns:a16="http://schemas.microsoft.com/office/drawing/2014/main" id="{111C269C-DEF5-4022-B7AB-99C8AB1F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744" y="0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Question 5 (1min)</a:t>
            </a:r>
          </a:p>
        </p:txBody>
      </p:sp>
      <p:sp>
        <p:nvSpPr>
          <p:cNvPr id="13334" name="Espace réservé du contenu 2">
            <a:extLst>
              <a:ext uri="{FF2B5EF4-FFF2-40B4-BE49-F238E27FC236}">
                <a16:creationId xmlns:a16="http://schemas.microsoft.com/office/drawing/2014/main" id="{22447CD5-7AC7-4BD1-B765-CBBB854018CB}"/>
              </a:ext>
            </a:extLst>
          </p:cNvPr>
          <p:cNvSpPr txBox="1">
            <a:spLocks/>
          </p:cNvSpPr>
          <p:nvPr/>
        </p:nvSpPr>
        <p:spPr bwMode="auto">
          <a:xfrm>
            <a:off x="914400" y="1076325"/>
            <a:ext cx="10952163" cy="55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fr-FR" altLang="fr-FR" sz="4000" dirty="0"/>
              <a:t>J’ai acheté 8 stylos identiques pour 5,50€ l’ensemble. </a:t>
            </a:r>
            <a:r>
              <a:rPr lang="fr-FR" altLang="fr-FR" sz="4000" b="1" dirty="0"/>
              <a:t>Quel est  le prix d’un stylo?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4000" b="1" dirty="0">
                <a:solidFill>
                  <a:srgbClr val="FF0000"/>
                </a:solidFill>
              </a:rPr>
              <a:t>Quelle est  </a:t>
            </a:r>
            <a:r>
              <a:rPr lang="fr-FR" altLang="fr-FR" sz="4000" dirty="0">
                <a:solidFill>
                  <a:srgbClr val="FF0000"/>
                </a:solidFill>
              </a:rPr>
              <a:t>l'opération permettant répondre à la question?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dirty="0"/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47AC0B18-4DB9-4BDC-8534-7207C664F9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88800"/>
              </p:ext>
            </p:extLst>
          </p:nvPr>
        </p:nvGraphicFramePr>
        <p:xfrm>
          <a:off x="4452915" y="4029634"/>
          <a:ext cx="3654425" cy="2209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0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127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 x 5,50</a:t>
                      </a:r>
                    </a:p>
                  </a:txBody>
                  <a:tcPr marL="91415" marR="91415"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7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 : 5,50</a:t>
                      </a:r>
                    </a:p>
                  </a:txBody>
                  <a:tcPr marL="91415" marR="91415"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7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5,50 : 8</a:t>
                      </a:r>
                    </a:p>
                  </a:txBody>
                  <a:tcPr marL="91415" marR="91415"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419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26151B45-483F-4572-B56A-01EAB7501DC1}"/>
              </a:ext>
            </a:extLst>
          </p:cNvPr>
          <p:cNvSpPr/>
          <p:nvPr/>
        </p:nvSpPr>
        <p:spPr>
          <a:xfrm>
            <a:off x="238394" y="53691"/>
            <a:ext cx="143821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modeliser</a:t>
            </a:r>
            <a:endParaRPr lang="fr-FR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711AF1-6F31-471A-A8F6-7651194C8CC7}"/>
              </a:ext>
            </a:extLst>
          </p:cNvPr>
          <p:cNvSpPr/>
          <p:nvPr/>
        </p:nvSpPr>
        <p:spPr>
          <a:xfrm>
            <a:off x="197878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FF5CBE-30A1-40D0-B514-40C80CE68D72}"/>
              </a:ext>
            </a:extLst>
          </p:cNvPr>
          <p:cNvSpPr/>
          <p:nvPr/>
        </p:nvSpPr>
        <p:spPr>
          <a:xfrm>
            <a:off x="168509" y="497196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6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>
            <a:extLst>
              <a:ext uri="{FF2B5EF4-FFF2-40B4-BE49-F238E27FC236}">
                <a16:creationId xmlns:a16="http://schemas.microsoft.com/office/drawing/2014/main" id="{142DFCF0-5D81-4766-8270-461B598E2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950" y="120650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Question 6 (1min)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7E77FE8-875E-4045-BE88-FB808FF595AE}"/>
              </a:ext>
            </a:extLst>
          </p:cNvPr>
          <p:cNvGraphicFramePr>
            <a:graphicFrameLocks noGrp="1"/>
          </p:cNvGraphicFramePr>
          <p:nvPr/>
        </p:nvGraphicFramePr>
        <p:xfrm>
          <a:off x="7305675" y="4311650"/>
          <a:ext cx="4048125" cy="189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9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721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72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35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23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35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je ne sais pas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357" name="ZoneTexte 3">
            <a:extLst>
              <a:ext uri="{FF2B5EF4-FFF2-40B4-BE49-F238E27FC236}">
                <a16:creationId xmlns:a16="http://schemas.microsoft.com/office/drawing/2014/main" id="{30FA7D43-FC8C-42A6-A815-0BEC51DAC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25" y="1433513"/>
            <a:ext cx="525938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3200"/>
              <a:t>Voici une expression littérale :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B152D87-F330-41FD-9284-32CB07AE7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82825"/>
          </a:xfrm>
        </p:spPr>
        <p:txBody>
          <a:bodyPr/>
          <a:lstStyle/>
          <a:p>
            <a:pPr>
              <a:defRPr/>
            </a:pPr>
            <a:endParaRPr lang="fr-FR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fr-FR" sz="4400" b="1" dirty="0"/>
              <a:t>                     F = 2 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fr-FR" sz="4400" b="1" dirty="0"/>
              <a:t> ( </a:t>
            </a:r>
            <a:r>
              <a:rPr lang="fr-FR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fr-FR" sz="4400" b="1" dirty="0"/>
              <a:t>+ 4) – 7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fr-FR" sz="4000" dirty="0"/>
              <a:t> </a:t>
            </a:r>
            <a:r>
              <a:rPr lang="fr-FR" sz="4000" dirty="0">
                <a:solidFill>
                  <a:srgbClr val="FF0000"/>
                </a:solidFill>
              </a:rPr>
              <a:t>quelle est la valeur de </a:t>
            </a:r>
            <a:r>
              <a:rPr lang="fr-FR" sz="4000" b="1" dirty="0">
                <a:solidFill>
                  <a:srgbClr val="FF0000"/>
                </a:solidFill>
              </a:rPr>
              <a:t>F</a:t>
            </a:r>
            <a:r>
              <a:rPr lang="fr-FR" sz="4000" dirty="0">
                <a:solidFill>
                  <a:srgbClr val="FF0000"/>
                </a:solidFill>
              </a:rPr>
              <a:t> lorsque </a:t>
            </a:r>
            <a:r>
              <a:rPr lang="fr-FR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4000" b="1" dirty="0">
                <a:solidFill>
                  <a:srgbClr val="FF0000"/>
                </a:solidFill>
              </a:rPr>
              <a:t> = 6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fr-FR" sz="4000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7199DC-BA04-457C-8944-69322D0B6E63}"/>
              </a:ext>
            </a:extLst>
          </p:cNvPr>
          <p:cNvSpPr/>
          <p:nvPr/>
        </p:nvSpPr>
        <p:spPr>
          <a:xfrm>
            <a:off x="325726" y="53691"/>
            <a:ext cx="126355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calculer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CD8825-8A58-4B12-9E30-032C328905A0}"/>
              </a:ext>
            </a:extLst>
          </p:cNvPr>
          <p:cNvSpPr/>
          <p:nvPr/>
        </p:nvSpPr>
        <p:spPr>
          <a:xfrm>
            <a:off x="197878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533271-DBDD-43AF-B9C4-2D17A0CE7844}"/>
              </a:ext>
            </a:extLst>
          </p:cNvPr>
          <p:cNvSpPr/>
          <p:nvPr/>
        </p:nvSpPr>
        <p:spPr>
          <a:xfrm>
            <a:off x="168509" y="483944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6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ce réservé du contenu 2">
            <a:extLst>
              <a:ext uri="{FF2B5EF4-FFF2-40B4-BE49-F238E27FC236}">
                <a16:creationId xmlns:a16="http://schemas.microsoft.com/office/drawing/2014/main" id="{9567FFA1-D2E6-4A96-8028-80D293903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113"/>
            <a:ext cx="10515600" cy="4352925"/>
          </a:xfrm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fr-FR" altLang="fr-FR" sz="7200" dirty="0"/>
              <a:t>DOMAINE: </a:t>
            </a:r>
            <a:endParaRPr lang="fr-FR" altLang="fr-FR" sz="96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altLang="fr-FR" sz="9600" b="1" dirty="0">
                <a:solidFill>
                  <a:schemeClr val="accent5"/>
                </a:solidFill>
              </a:rPr>
              <a:t>ORGANISATION ET GESTION DES DONNEES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5663953" y="72549"/>
            <a:ext cx="4824536" cy="99549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7(30s) 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952597" y="1071547"/>
            <a:ext cx="8311785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Voilà les réponses données par des touristes au sujet des sites qu’ils ont préféré visiter en Martinique.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1809721" y="2643182"/>
            <a:ext cx="2476321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Combien de touristes </a:t>
            </a:r>
          </a:p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ont été interrogés ? </a:t>
            </a:r>
            <a:endParaRPr lang="fr-FR" sz="25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2024034" y="4500570"/>
          <a:ext cx="1695702" cy="141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387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396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783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162984" y="67891"/>
            <a:ext cx="131773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CHERCHER</a:t>
            </a: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079776" y="1942242"/>
          <a:ext cx="6264696" cy="441273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Site visités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Français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Etrangers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Le CDST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53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92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145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L’Anse des</a:t>
                      </a:r>
                      <a: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Salines</a:t>
                      </a:r>
                      <a:endParaRPr lang="fr-FR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7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Eglise  de</a:t>
                      </a:r>
                      <a:b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Balata</a:t>
                      </a:r>
                      <a:endParaRPr lang="fr-FR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Habitation</a:t>
                      </a:r>
                      <a:b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Clément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227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9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La Montagne </a:t>
                      </a:r>
                      <a:b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Pelée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94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154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387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396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783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5A1A8E38-9B08-49AD-83EA-B7F9CC399572}"/>
              </a:ext>
            </a:extLst>
          </p:cNvPr>
          <p:cNvSpPr/>
          <p:nvPr/>
        </p:nvSpPr>
        <p:spPr>
          <a:xfrm>
            <a:off x="197878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276A95-0A68-457B-9C4F-DB822F0C1ACF}"/>
              </a:ext>
            </a:extLst>
          </p:cNvPr>
          <p:cNvSpPr/>
          <p:nvPr/>
        </p:nvSpPr>
        <p:spPr>
          <a:xfrm>
            <a:off x="167390" y="499434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>
            <a:extLst>
              <a:ext uri="{FF2B5EF4-FFF2-40B4-BE49-F238E27FC236}">
                <a16:creationId xmlns:a16="http://schemas.microsoft.com/office/drawing/2014/main" id="{0B788A94-E3D7-49D0-975C-F79A904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650" y="0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Question 8(30s)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0D53BEE-66CF-4937-A9EB-B07BAFC862DE}"/>
              </a:ext>
            </a:extLst>
          </p:cNvPr>
          <p:cNvGraphicFramePr>
            <a:graphicFrameLocks noGrp="1"/>
          </p:cNvGraphicFramePr>
          <p:nvPr/>
        </p:nvGraphicFramePr>
        <p:xfrm>
          <a:off x="260350" y="4403725"/>
          <a:ext cx="2894013" cy="1890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0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778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40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5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9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34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9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477" name="ZoneTexte 5">
            <a:extLst>
              <a:ext uri="{FF2B5EF4-FFF2-40B4-BE49-F238E27FC236}">
                <a16:creationId xmlns:a16="http://schemas.microsoft.com/office/drawing/2014/main" id="{3804C544-0E6D-420D-8DBB-D06256CF5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" y="1295400"/>
            <a:ext cx="25495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0000"/>
                </a:solidFill>
              </a:rPr>
              <a:t>Combien d’élèves se rendent à l’école à pied?</a:t>
            </a:r>
          </a:p>
        </p:txBody>
      </p:sp>
      <p:pic>
        <p:nvPicPr>
          <p:cNvPr id="19478" name="Image 6" descr="Diagrammes circulaires et à bandes - Census at School | Recensement à  l'école">
            <a:extLst>
              <a:ext uri="{FF2B5EF4-FFF2-40B4-BE49-F238E27FC236}">
                <a16:creationId xmlns:a16="http://schemas.microsoft.com/office/drawing/2014/main" id="{2FB31C84-AA23-4138-82C9-369684A4F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488" y="1100138"/>
            <a:ext cx="8556625" cy="543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9723C9-4139-472C-8D6F-DF6D01A52B79}"/>
              </a:ext>
            </a:extLst>
          </p:cNvPr>
          <p:cNvSpPr/>
          <p:nvPr/>
        </p:nvSpPr>
        <p:spPr>
          <a:xfrm>
            <a:off x="298636" y="53691"/>
            <a:ext cx="131773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chercher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A2799A-00DC-4F8B-AE28-F4293AAC4EE4}"/>
              </a:ext>
            </a:extLst>
          </p:cNvPr>
          <p:cNvSpPr/>
          <p:nvPr/>
        </p:nvSpPr>
        <p:spPr>
          <a:xfrm>
            <a:off x="181549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D024D2-2799-4FCF-B3C2-601210739E4A}"/>
              </a:ext>
            </a:extLst>
          </p:cNvPr>
          <p:cNvSpPr/>
          <p:nvPr/>
        </p:nvSpPr>
        <p:spPr>
          <a:xfrm>
            <a:off x="168509" y="483944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u contenu 2">
            <a:extLst>
              <a:ext uri="{FF2B5EF4-FFF2-40B4-BE49-F238E27FC236}">
                <a16:creationId xmlns:a16="http://schemas.microsoft.com/office/drawing/2014/main" id="{B9F2C0A0-7115-41C4-9D12-3E078329E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698" y="628399"/>
            <a:ext cx="11075988" cy="51990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endParaRPr lang="fr-FR" altLang="fr-FR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r-FR" altLang="fr-FR" b="1" dirty="0">
                <a:solidFill>
                  <a:srgbClr val="FF0000"/>
                </a:solidFill>
              </a:rPr>
              <a:t>Quel est le nombre manquant du tableau de proportionnalité suivant?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r-FR" altLang="fr-FR" dirty="0"/>
              <a:t>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A85512D-5D8E-466C-8015-49C3A126DBD9}"/>
              </a:ext>
            </a:extLst>
          </p:cNvPr>
          <p:cNvGraphicFramePr>
            <a:graphicFrameLocks noGrp="1"/>
          </p:cNvGraphicFramePr>
          <p:nvPr/>
        </p:nvGraphicFramePr>
        <p:xfrm>
          <a:off x="4392613" y="1689100"/>
          <a:ext cx="2949575" cy="1279540"/>
        </p:xfrm>
        <a:graphic>
          <a:graphicData uri="http://schemas.openxmlformats.org/drawingml/2006/table">
            <a:tbl>
              <a:tblPr/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9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1444" marR="91444" marT="45565" marB="455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91444" marR="91444" marT="45565" marB="455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1444" marR="91444" marT="45565" marB="455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565" marB="455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494" name="Titre 1">
            <a:extLst>
              <a:ext uri="{FF2B5EF4-FFF2-40B4-BE49-F238E27FC236}">
                <a16:creationId xmlns:a16="http://schemas.microsoft.com/office/drawing/2014/main" id="{98509142-7F85-4EDB-B07B-E9E495151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9388" y="-179388"/>
            <a:ext cx="10515600" cy="1327151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Question 9 (45s)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F906632-FA6A-4E8E-9F24-BEEED1DB5E32}"/>
              </a:ext>
            </a:extLst>
          </p:cNvPr>
          <p:cNvGraphicFramePr>
            <a:graphicFrameLocks noGrp="1"/>
          </p:cNvGraphicFramePr>
          <p:nvPr/>
        </p:nvGraphicFramePr>
        <p:xfrm>
          <a:off x="4632325" y="4340225"/>
          <a:ext cx="3654425" cy="1889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0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281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22,5</a:t>
                      </a:r>
                      <a:endParaRPr kumimoji="0" lang="fr-FR" altLang="fr-FR" sz="25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15" marR="91415"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28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fr-FR" altLang="fr-FR" sz="25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15" marR="91415"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8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kumimoji="0" lang="fr-FR" altLang="fr-FR" sz="25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15" marR="91415"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28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D8698CE7-20D9-4CFE-ADAA-01B46A0E1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1313" y="1689100"/>
            <a:ext cx="2000250" cy="31235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C1E7A1-677D-4B47-90DA-59C256E8727F}"/>
              </a:ext>
            </a:extLst>
          </p:cNvPr>
          <p:cNvSpPr/>
          <p:nvPr/>
        </p:nvSpPr>
        <p:spPr>
          <a:xfrm>
            <a:off x="325726" y="53691"/>
            <a:ext cx="126355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calculer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1463A7-0AE5-436A-9EA4-87E3A8C9FB6C}"/>
              </a:ext>
            </a:extLst>
          </p:cNvPr>
          <p:cNvSpPr/>
          <p:nvPr/>
        </p:nvSpPr>
        <p:spPr>
          <a:xfrm>
            <a:off x="197878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2E9BF0-1BC5-4175-8353-B9C92C61A2E9}"/>
              </a:ext>
            </a:extLst>
          </p:cNvPr>
          <p:cNvSpPr/>
          <p:nvPr/>
        </p:nvSpPr>
        <p:spPr>
          <a:xfrm>
            <a:off x="168509" y="483944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6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u contenu 2">
            <a:extLst>
              <a:ext uri="{FF2B5EF4-FFF2-40B4-BE49-F238E27FC236}">
                <a16:creationId xmlns:a16="http://schemas.microsoft.com/office/drawing/2014/main" id="{CFF01B34-753A-44E8-8B55-7210B5AC4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4418"/>
            <a:ext cx="10515600" cy="58086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r-FR" altLang="fr-FR" dirty="0"/>
              <a:t> </a:t>
            </a:r>
            <a:r>
              <a:rPr lang="fr-FR" altLang="fr-FR" sz="3600" b="1" dirty="0"/>
              <a:t>Michel achète 4 gâteaux pour 4,80€ ( les 4).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r-FR" altLang="fr-FR" sz="3600" b="1" dirty="0"/>
              <a:t> </a:t>
            </a:r>
            <a:r>
              <a:rPr lang="fr-FR" altLang="fr-FR" sz="3600" b="1" dirty="0">
                <a:solidFill>
                  <a:srgbClr val="FF0000"/>
                </a:solidFill>
              </a:rPr>
              <a:t>Combien va-t-il payer pour 7 gâteaux ? 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fr-FR" altLang="fr-FR" dirty="0"/>
          </a:p>
        </p:txBody>
      </p:sp>
      <p:sp>
        <p:nvSpPr>
          <p:cNvPr id="22531" name="Titre 1">
            <a:extLst>
              <a:ext uri="{FF2B5EF4-FFF2-40B4-BE49-F238E27FC236}">
                <a16:creationId xmlns:a16="http://schemas.microsoft.com/office/drawing/2014/main" id="{A6F00B1C-79E4-49F1-84E8-F773FFD85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738" y="-244475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dirty="0">
                <a:solidFill>
                  <a:srgbClr val="FF0000"/>
                </a:solidFill>
              </a:rPr>
              <a:t>     </a:t>
            </a:r>
            <a:r>
              <a:rPr lang="fr-FR" altLang="fr-FR" b="1" u="sng" dirty="0">
                <a:solidFill>
                  <a:srgbClr val="FF0000"/>
                </a:solidFill>
              </a:rPr>
              <a:t>Question 10 (2m) 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4B71D3B-33BF-436B-BE3A-1B8FF667E43E}"/>
              </a:ext>
            </a:extLst>
          </p:cNvPr>
          <p:cNvGraphicFramePr>
            <a:graphicFrameLocks noGrp="1"/>
          </p:cNvGraphicFramePr>
          <p:nvPr/>
        </p:nvGraphicFramePr>
        <p:xfrm>
          <a:off x="7553325" y="3224213"/>
          <a:ext cx="3654425" cy="1890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0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51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1" marR="9143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9,60€</a:t>
                      </a:r>
                      <a:endParaRPr kumimoji="0" lang="fr-FR" altLang="fr-FR" sz="25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374" marR="9137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778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1" marR="9143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8,40€</a:t>
                      </a:r>
                    </a:p>
                  </a:txBody>
                  <a:tcPr marL="91374" marR="9137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9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1" marR="9143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11,80€</a:t>
                      </a:r>
                      <a:endParaRPr kumimoji="0" lang="fr-FR" altLang="fr-FR" sz="25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374" marR="9137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9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1" marR="9143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1" marR="9143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2550" name="Image 1">
            <a:extLst>
              <a:ext uri="{FF2B5EF4-FFF2-40B4-BE49-F238E27FC236}">
                <a16:creationId xmlns:a16="http://schemas.microsoft.com/office/drawing/2014/main" id="{1FF50600-0792-4AA0-A6C9-ADF572B03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2392363"/>
            <a:ext cx="4260850" cy="426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7A3797-71A7-4D53-AAC8-023A6AB3E683}"/>
              </a:ext>
            </a:extLst>
          </p:cNvPr>
          <p:cNvSpPr/>
          <p:nvPr/>
        </p:nvSpPr>
        <p:spPr>
          <a:xfrm>
            <a:off x="0" y="100777"/>
            <a:ext cx="259564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Modeliser</a:t>
            </a:r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-calculer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121BAA-0231-4A65-A31D-4A8835F1008A}"/>
              </a:ext>
            </a:extLst>
          </p:cNvPr>
          <p:cNvSpPr/>
          <p:nvPr/>
        </p:nvSpPr>
        <p:spPr>
          <a:xfrm>
            <a:off x="181549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359EE7-55EF-45C1-AE9D-839A3B2F090C}"/>
              </a:ext>
            </a:extLst>
          </p:cNvPr>
          <p:cNvSpPr/>
          <p:nvPr/>
        </p:nvSpPr>
        <p:spPr>
          <a:xfrm>
            <a:off x="168509" y="497196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6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ZoneTexte 2">
            <a:extLst>
              <a:ext uri="{FF2B5EF4-FFF2-40B4-BE49-F238E27FC236}">
                <a16:creationId xmlns:a16="http://schemas.microsoft.com/office/drawing/2014/main" id="{D0785D20-95F2-45DB-9C82-96D5011C6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5427" y="1086706"/>
            <a:ext cx="104221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3200" dirty="0"/>
              <a:t>Dans le repère ci-dessous on a placé  trois points :  B ; T et V</a:t>
            </a:r>
          </a:p>
        </p:txBody>
      </p:sp>
      <p:sp>
        <p:nvSpPr>
          <p:cNvPr id="24598" name="Rectangle 5">
            <a:extLst>
              <a:ext uri="{FF2B5EF4-FFF2-40B4-BE49-F238E27FC236}">
                <a16:creationId xmlns:a16="http://schemas.microsoft.com/office/drawing/2014/main" id="{6A72DA78-36EF-4AD9-8882-65B1E1033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675" y="1912493"/>
            <a:ext cx="66929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3600" dirty="0"/>
              <a:t>Complètes la phrase avec le mot approprié </a:t>
            </a:r>
            <a:r>
              <a:rPr lang="fr-FR" altLang="fr-FR" sz="3600" b="1" dirty="0"/>
              <a:t>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3600" b="1" dirty="0"/>
              <a:t>5 est ……………………… du point V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3200" dirty="0"/>
          </a:p>
        </p:txBody>
      </p:sp>
      <p:graphicFrame>
        <p:nvGraphicFramePr>
          <p:cNvPr id="13" name="Tableau 4">
            <a:extLst>
              <a:ext uri="{FF2B5EF4-FFF2-40B4-BE49-F238E27FC236}">
                <a16:creationId xmlns:a16="http://schemas.microsoft.com/office/drawing/2014/main" id="{CFAE442B-FFB5-49F4-B04E-0F09C339613B}"/>
              </a:ext>
            </a:extLst>
          </p:cNvPr>
          <p:cNvGraphicFramePr>
            <a:graphicFrameLocks noGrp="1"/>
          </p:cNvGraphicFramePr>
          <p:nvPr/>
        </p:nvGraphicFramePr>
        <p:xfrm>
          <a:off x="5856900" y="4400274"/>
          <a:ext cx="5303571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8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4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4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400" b="1" dirty="0"/>
                        <a:t>A</a:t>
                      </a:r>
                    </a:p>
                  </a:txBody>
                  <a:tcPr marL="91424" marR="91424"/>
                </a:tc>
                <a:tc>
                  <a:txBody>
                    <a:bodyPr/>
                    <a:lstStyle/>
                    <a:p>
                      <a:r>
                        <a:rPr lang="fr-FR" sz="2400" b="1" dirty="0"/>
                        <a:t>  l’abscisse</a:t>
                      </a:r>
                    </a:p>
                  </a:txBody>
                  <a:tcPr marL="91424" marR="91424"/>
                </a:tc>
                <a:tc>
                  <a:txBody>
                    <a:bodyPr/>
                    <a:lstStyle/>
                    <a:p>
                      <a:r>
                        <a:rPr lang="fr-FR" sz="2400" b="1" dirty="0"/>
                        <a:t>B</a:t>
                      </a:r>
                    </a:p>
                  </a:txBody>
                  <a:tcPr marL="91424" marR="91424"/>
                </a:tc>
                <a:tc>
                  <a:txBody>
                    <a:bodyPr/>
                    <a:lstStyle/>
                    <a:p>
                      <a:r>
                        <a:rPr lang="fr-FR" sz="2400" b="1" dirty="0"/>
                        <a:t>     la position</a:t>
                      </a:r>
                    </a:p>
                  </a:txBody>
                  <a:tcPr marL="91424" marR="914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b="1" dirty="0"/>
                        <a:t>C</a:t>
                      </a:r>
                    </a:p>
                  </a:txBody>
                  <a:tcPr marL="91424" marR="91424"/>
                </a:tc>
                <a:tc>
                  <a:txBody>
                    <a:bodyPr/>
                    <a:lstStyle/>
                    <a:p>
                      <a:r>
                        <a:rPr lang="fr-FR" sz="2400" b="1" dirty="0"/>
                        <a:t>  l’ordonnée</a:t>
                      </a:r>
                    </a:p>
                  </a:txBody>
                  <a:tcPr marL="91424" marR="91424"/>
                </a:tc>
                <a:tc>
                  <a:txBody>
                    <a:bodyPr/>
                    <a:lstStyle/>
                    <a:p>
                      <a:r>
                        <a:rPr lang="fr-FR" sz="2400" b="1" dirty="0"/>
                        <a:t>D</a:t>
                      </a:r>
                    </a:p>
                  </a:txBody>
                  <a:tcPr marL="91424" marR="91424"/>
                </a:tc>
                <a:tc>
                  <a:txBody>
                    <a:bodyPr/>
                    <a:lstStyle/>
                    <a:p>
                      <a:r>
                        <a:rPr lang="fr-FR" sz="2400" b="1" dirty="0"/>
                        <a:t>Je ne sais pas</a:t>
                      </a:r>
                    </a:p>
                  </a:txBody>
                  <a:tcPr marL="91424" marR="914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DF41F5F8-597D-4D87-B00D-26A30AD34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695" y="1671481"/>
            <a:ext cx="4441612" cy="4564062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3D2F7117-6D1D-432D-B21C-95FDB0CB7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6263" y="0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Question 11(30s)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9BB9EC-3443-4DE3-8986-D30E7ED8E0A9}"/>
              </a:ext>
            </a:extLst>
          </p:cNvPr>
          <p:cNvSpPr/>
          <p:nvPr/>
        </p:nvSpPr>
        <p:spPr>
          <a:xfrm>
            <a:off x="327174" y="117475"/>
            <a:ext cx="19573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communiquer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A8C684-E758-4F98-AEA3-139BB46ACA96}"/>
              </a:ext>
            </a:extLst>
          </p:cNvPr>
          <p:cNvSpPr/>
          <p:nvPr/>
        </p:nvSpPr>
        <p:spPr>
          <a:xfrm>
            <a:off x="197878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479429-BB2D-402E-8251-BBD9B7EC88F8}"/>
              </a:ext>
            </a:extLst>
          </p:cNvPr>
          <p:cNvSpPr/>
          <p:nvPr/>
        </p:nvSpPr>
        <p:spPr>
          <a:xfrm>
            <a:off x="168509" y="497196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6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Espace réservé du contenu 2">
            <a:extLst>
              <a:ext uri="{FF2B5EF4-FFF2-40B4-BE49-F238E27FC236}">
                <a16:creationId xmlns:a16="http://schemas.microsoft.com/office/drawing/2014/main" id="{2085B997-873B-42F9-B71F-822EE06AD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113"/>
            <a:ext cx="10515600" cy="4352925"/>
          </a:xfrm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fr-FR" altLang="fr-FR" sz="7200" dirty="0"/>
              <a:t>DOMAINE: </a:t>
            </a:r>
            <a:endParaRPr lang="fr-FR" altLang="fr-FR" sz="96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altLang="fr-FR" sz="9600" b="1" dirty="0">
                <a:solidFill>
                  <a:schemeClr val="accent5"/>
                </a:solidFill>
              </a:rPr>
              <a:t>GRANDEURS ET MESURES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re 1">
            <a:extLst>
              <a:ext uri="{FF2B5EF4-FFF2-40B4-BE49-F238E27FC236}">
                <a16:creationId xmlns:a16="http://schemas.microsoft.com/office/drawing/2014/main" id="{1534F860-7A88-43B3-BE10-E7BBF6C4E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25" y="-295275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  Question 12 (2min)  </a:t>
            </a:r>
          </a:p>
        </p:txBody>
      </p:sp>
      <p:pic>
        <p:nvPicPr>
          <p:cNvPr id="28677" name="Image 1">
            <a:extLst>
              <a:ext uri="{FF2B5EF4-FFF2-40B4-BE49-F238E27FC236}">
                <a16:creationId xmlns:a16="http://schemas.microsoft.com/office/drawing/2014/main" id="{EA184C90-E8E8-4C60-8C1A-B7AFE3D9B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1013"/>
            <a:ext cx="6291263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ZoneTexte 2">
            <a:extLst>
              <a:ext uri="{FF2B5EF4-FFF2-40B4-BE49-F238E27FC236}">
                <a16:creationId xmlns:a16="http://schemas.microsoft.com/office/drawing/2014/main" id="{7F45CA4E-65B9-4D86-B540-336E229D6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7575" y="2765425"/>
            <a:ext cx="454342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0000"/>
                </a:solidFill>
              </a:rPr>
              <a:t>Quelle est la surface (ou aire)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0000"/>
                </a:solidFill>
              </a:rPr>
              <a:t> de la terrasse?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A25D757-C3D3-40F9-84BC-A47FDEA8068E}"/>
              </a:ext>
            </a:extLst>
          </p:cNvPr>
          <p:cNvGraphicFramePr>
            <a:graphicFrameLocks noGrp="1"/>
          </p:cNvGraphicFramePr>
          <p:nvPr/>
        </p:nvGraphicFramePr>
        <p:xfrm>
          <a:off x="7789863" y="4418013"/>
          <a:ext cx="3455987" cy="2027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9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241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 m²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4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10 m²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4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24m²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514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D0922436-A273-483E-A516-CB91E60AC312}"/>
              </a:ext>
            </a:extLst>
          </p:cNvPr>
          <p:cNvSpPr/>
          <p:nvPr/>
        </p:nvSpPr>
        <p:spPr>
          <a:xfrm>
            <a:off x="0" y="117475"/>
            <a:ext cx="261167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Raisonner-calculer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E4AA25-EE23-4D84-8192-540E96F21374}"/>
              </a:ext>
            </a:extLst>
          </p:cNvPr>
          <p:cNvSpPr/>
          <p:nvPr/>
        </p:nvSpPr>
        <p:spPr>
          <a:xfrm>
            <a:off x="181549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E48A52-120B-42D4-B747-8D1FE0C9D0D0}"/>
              </a:ext>
            </a:extLst>
          </p:cNvPr>
          <p:cNvSpPr/>
          <p:nvPr/>
        </p:nvSpPr>
        <p:spPr>
          <a:xfrm>
            <a:off x="168509" y="497196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1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re 1">
            <a:extLst>
              <a:ext uri="{FF2B5EF4-FFF2-40B4-BE49-F238E27FC236}">
                <a16:creationId xmlns:a16="http://schemas.microsoft.com/office/drawing/2014/main" id="{C74E6450-BAF3-46D0-B9C6-66D04E069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5" y="-138113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Question 13(2min)</a:t>
            </a:r>
          </a:p>
        </p:txBody>
      </p:sp>
      <p:sp>
        <p:nvSpPr>
          <p:cNvPr id="29699" name="Rectangle 5">
            <a:extLst>
              <a:ext uri="{FF2B5EF4-FFF2-40B4-BE49-F238E27FC236}">
                <a16:creationId xmlns:a16="http://schemas.microsoft.com/office/drawing/2014/main" id="{DFCA91E5-7271-4888-8A16-849619EFB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1338" y="2430463"/>
            <a:ext cx="356393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/>
              <a:t> </a:t>
            </a:r>
            <a:r>
              <a:rPr lang="fr-FR" altLang="fr-FR" sz="3200" b="1">
                <a:solidFill>
                  <a:srgbClr val="FF0000"/>
                </a:solidFill>
              </a:rPr>
              <a:t>De quelle longueur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3200" b="1">
                <a:solidFill>
                  <a:srgbClr val="FF0000"/>
                </a:solidFill>
              </a:rPr>
              <a:t>de grillage aura-t-il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3200" b="1">
                <a:solidFill>
                  <a:srgbClr val="FF0000"/>
                </a:solidFill>
              </a:rPr>
              <a:t> besoin?</a:t>
            </a:r>
            <a:endParaRPr lang="fr-FR" altLang="fr-FR" sz="3600"/>
          </a:p>
        </p:txBody>
      </p:sp>
      <p:sp>
        <p:nvSpPr>
          <p:cNvPr id="29701" name="ZoneTexte 2">
            <a:extLst>
              <a:ext uri="{FF2B5EF4-FFF2-40B4-BE49-F238E27FC236}">
                <a16:creationId xmlns:a16="http://schemas.microsoft.com/office/drawing/2014/main" id="{F97354B8-1BC2-46A9-B09B-317CA06F5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1234250"/>
            <a:ext cx="114474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dirty="0"/>
              <a:t>Voici le jardin de Jean-Luc. Il veut clôturer tout son jardin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dirty="0"/>
              <a:t> ( en rouge sur le dessin) avec un grillage :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C62F13A7-6FF6-4FCB-AC20-74ABAE23A78D}"/>
              </a:ext>
            </a:extLst>
          </p:cNvPr>
          <p:cNvGraphicFramePr>
            <a:graphicFrameLocks noGrp="1"/>
          </p:cNvGraphicFramePr>
          <p:nvPr/>
        </p:nvGraphicFramePr>
        <p:xfrm>
          <a:off x="8924925" y="4602163"/>
          <a:ext cx="2894013" cy="189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0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721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48,4m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72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54,8m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35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60,8m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35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9719" name="Image 4">
            <a:extLst>
              <a:ext uri="{FF2B5EF4-FFF2-40B4-BE49-F238E27FC236}">
                <a16:creationId xmlns:a16="http://schemas.microsoft.com/office/drawing/2014/main" id="{B4665046-CFB3-4591-A910-FD910CE5F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2101850"/>
            <a:ext cx="8069263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DD16391-6871-486F-92A0-CFAD80C8A29B}"/>
              </a:ext>
            </a:extLst>
          </p:cNvPr>
          <p:cNvSpPr/>
          <p:nvPr/>
        </p:nvSpPr>
        <p:spPr>
          <a:xfrm>
            <a:off x="149225" y="273050"/>
            <a:ext cx="261167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Raisonner-calculer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86962B-0A0B-4E8C-BFE8-484BF8DE9653}"/>
              </a:ext>
            </a:extLst>
          </p:cNvPr>
          <p:cNvSpPr/>
          <p:nvPr/>
        </p:nvSpPr>
        <p:spPr>
          <a:xfrm>
            <a:off x="149225" y="656006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8E5050-B646-4A84-8AA8-E4AF2A4289F8}"/>
              </a:ext>
            </a:extLst>
          </p:cNvPr>
          <p:cNvSpPr/>
          <p:nvPr/>
        </p:nvSpPr>
        <p:spPr>
          <a:xfrm>
            <a:off x="128753" y="642968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6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re 1">
            <a:extLst>
              <a:ext uri="{FF2B5EF4-FFF2-40B4-BE49-F238E27FC236}">
                <a16:creationId xmlns:a16="http://schemas.microsoft.com/office/drawing/2014/main" id="{4A880C35-B08C-4EAC-8D46-FBCF5B2A6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2388" y="303213"/>
            <a:ext cx="10515600" cy="1325562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Question 14(4min)</a:t>
            </a:r>
            <a:br>
              <a:rPr lang="fr-FR" altLang="fr-FR" b="1" u="sng" dirty="0">
                <a:solidFill>
                  <a:srgbClr val="FF0000"/>
                </a:solidFill>
              </a:rPr>
            </a:br>
            <a:br>
              <a:rPr lang="fr-FR" altLang="fr-FR" b="1" u="sng" dirty="0">
                <a:solidFill>
                  <a:srgbClr val="FF0000"/>
                </a:solidFill>
              </a:rPr>
            </a:br>
            <a:endParaRPr lang="fr-FR" altLang="fr-FR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819872C-0A7C-465A-B80B-55C1842DD4F4}"/>
              </a:ext>
            </a:extLst>
          </p:cNvPr>
          <p:cNvGraphicFramePr>
            <a:graphicFrameLocks noGrp="1"/>
          </p:cNvGraphicFramePr>
          <p:nvPr/>
        </p:nvGraphicFramePr>
        <p:xfrm>
          <a:off x="7453313" y="4362450"/>
          <a:ext cx="4370387" cy="2211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1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553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Aquarium A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553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Aquarium B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483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Les deux ont le même volume d’eau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799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741" name="Image 2">
            <a:extLst>
              <a:ext uri="{FF2B5EF4-FFF2-40B4-BE49-F238E27FC236}">
                <a16:creationId xmlns:a16="http://schemas.microsoft.com/office/drawing/2014/main" id="{D06FECD3-2739-46C7-97AC-1B851113C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125663"/>
            <a:ext cx="2971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2" name="Image 4">
            <a:extLst>
              <a:ext uri="{FF2B5EF4-FFF2-40B4-BE49-F238E27FC236}">
                <a16:creationId xmlns:a16="http://schemas.microsoft.com/office/drawing/2014/main" id="{15E7BABA-0ED7-4A7B-9C13-0F88EA285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88" y="2055813"/>
            <a:ext cx="268605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3" name="Image 6">
            <a:extLst>
              <a:ext uri="{FF2B5EF4-FFF2-40B4-BE49-F238E27FC236}">
                <a16:creationId xmlns:a16="http://schemas.microsoft.com/office/drawing/2014/main" id="{50B9CE69-C554-400C-8A16-E61224F07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188" y="4794250"/>
            <a:ext cx="2216150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4" name="Image 8">
            <a:extLst>
              <a:ext uri="{FF2B5EF4-FFF2-40B4-BE49-F238E27FC236}">
                <a16:creationId xmlns:a16="http://schemas.microsoft.com/office/drawing/2014/main" id="{8BE9C106-4B78-4442-8ED3-6C6F1CC85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4184650"/>
            <a:ext cx="3395662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5" name="ZoneTexte 9">
            <a:extLst>
              <a:ext uri="{FF2B5EF4-FFF2-40B4-BE49-F238E27FC236}">
                <a16:creationId xmlns:a16="http://schemas.microsoft.com/office/drawing/2014/main" id="{8827A553-92CE-44F9-8CEA-8718BF60A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8" y="876300"/>
            <a:ext cx="3275012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2800" b="1" dirty="0"/>
              <a:t>Aquarium A </a:t>
            </a:r>
          </a:p>
          <a:p>
            <a:pPr algn="ctr"/>
            <a:r>
              <a:rPr lang="fr-FR" altLang="fr-FR" sz="2400" dirty="0"/>
              <a:t>( forme: parallélépipède </a:t>
            </a:r>
          </a:p>
          <a:p>
            <a:pPr algn="ctr"/>
            <a:r>
              <a:rPr lang="fr-FR" altLang="fr-FR" sz="2400" dirty="0"/>
              <a:t>rectangle)</a:t>
            </a:r>
          </a:p>
        </p:txBody>
      </p:sp>
      <p:sp>
        <p:nvSpPr>
          <p:cNvPr id="30746" name="ZoneTexte 10">
            <a:extLst>
              <a:ext uri="{FF2B5EF4-FFF2-40B4-BE49-F238E27FC236}">
                <a16:creationId xmlns:a16="http://schemas.microsoft.com/office/drawing/2014/main" id="{1148B564-28C1-4565-BEF3-2EED9503A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6550" y="873125"/>
            <a:ext cx="19494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2800" b="1"/>
              <a:t>Aquarium B</a:t>
            </a:r>
          </a:p>
          <a:p>
            <a:pPr algn="ctr"/>
            <a:r>
              <a:rPr lang="fr-FR" altLang="fr-FR" sz="2400"/>
              <a:t>( forme: cube)</a:t>
            </a:r>
          </a:p>
        </p:txBody>
      </p:sp>
      <p:sp>
        <p:nvSpPr>
          <p:cNvPr id="30747" name="ZoneTexte 12">
            <a:extLst>
              <a:ext uri="{FF2B5EF4-FFF2-40B4-BE49-F238E27FC236}">
                <a16:creationId xmlns:a16="http://schemas.microsoft.com/office/drawing/2014/main" id="{C93C7638-28FD-4B67-A8BA-596BE20D9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0600" y="1201738"/>
            <a:ext cx="4403641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600" dirty="0">
                <a:solidFill>
                  <a:srgbClr val="FF0000"/>
                </a:solidFill>
              </a:rPr>
              <a:t>Voici deux aquariums, </a:t>
            </a:r>
          </a:p>
          <a:p>
            <a:r>
              <a:rPr lang="fr-FR" altLang="fr-FR" sz="3600" dirty="0">
                <a:solidFill>
                  <a:srgbClr val="FF0000"/>
                </a:solidFill>
              </a:rPr>
              <a:t>lequel peut contenir</a:t>
            </a:r>
          </a:p>
          <a:p>
            <a:r>
              <a:rPr lang="fr-FR" altLang="fr-FR" sz="3600" dirty="0">
                <a:solidFill>
                  <a:srgbClr val="FF0000"/>
                </a:solidFill>
              </a:rPr>
              <a:t> le plus d’eau?</a:t>
            </a:r>
          </a:p>
          <a:p>
            <a:r>
              <a:rPr lang="fr-FR" altLang="fr-FR" sz="2800" dirty="0">
                <a:solidFill>
                  <a:srgbClr val="00B050"/>
                </a:solidFill>
              </a:rPr>
              <a:t> Sur la feuille, inscrivez vos</a:t>
            </a:r>
          </a:p>
          <a:p>
            <a:r>
              <a:rPr lang="fr-FR" altLang="fr-FR" sz="2800" dirty="0">
                <a:solidFill>
                  <a:srgbClr val="00B050"/>
                </a:solidFill>
              </a:rPr>
              <a:t> calculs et  raisonnements.</a:t>
            </a:r>
            <a:endParaRPr lang="fr-FR" altLang="fr-FR" sz="3600" dirty="0">
              <a:solidFill>
                <a:srgbClr val="00B05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70A0CB-889A-4B7B-829C-C348C999425C}"/>
              </a:ext>
            </a:extLst>
          </p:cNvPr>
          <p:cNvSpPr/>
          <p:nvPr/>
        </p:nvSpPr>
        <p:spPr>
          <a:xfrm>
            <a:off x="160338" y="115887"/>
            <a:ext cx="261167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Raisonner-calculer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DF43B8-47B0-4B84-A019-078C65572FF8}"/>
              </a:ext>
            </a:extLst>
          </p:cNvPr>
          <p:cNvSpPr/>
          <p:nvPr/>
        </p:nvSpPr>
        <p:spPr>
          <a:xfrm>
            <a:off x="197878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04442B-64B4-4981-9D32-8014F553C2D1}"/>
              </a:ext>
            </a:extLst>
          </p:cNvPr>
          <p:cNvSpPr/>
          <p:nvPr/>
        </p:nvSpPr>
        <p:spPr>
          <a:xfrm>
            <a:off x="168509" y="483944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4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Espace réservé du contenu 2">
            <a:extLst>
              <a:ext uri="{FF2B5EF4-FFF2-40B4-BE49-F238E27FC236}">
                <a16:creationId xmlns:a16="http://schemas.microsoft.com/office/drawing/2014/main" id="{E4134B8E-1747-40B0-8F7A-E71ACDEE6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113"/>
            <a:ext cx="10515600" cy="4352925"/>
          </a:xfrm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fr-FR" altLang="fr-FR" sz="7200" dirty="0"/>
              <a:t>DOMAINE: </a:t>
            </a:r>
            <a:endParaRPr lang="fr-FR" altLang="fr-FR" sz="96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altLang="fr-FR" sz="9600" b="1" dirty="0">
                <a:solidFill>
                  <a:schemeClr val="accent5"/>
                </a:solidFill>
              </a:rPr>
              <a:t>ESPACE ET GEOMETRIE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797147" y="-262227"/>
            <a:ext cx="78867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</a:t>
            </a:r>
            <a:r>
              <a:rPr lang="fr-FR" b="1" u="sng" dirty="0">
                <a:solidFill>
                  <a:srgbClr val="FF0000"/>
                </a:solidFill>
              </a:rPr>
              <a:t>Question 15 (45s) 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816252"/>
              </p:ext>
            </p:extLst>
          </p:nvPr>
        </p:nvGraphicFramePr>
        <p:xfrm>
          <a:off x="1876020" y="5593430"/>
          <a:ext cx="7975265" cy="945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931">
                  <a:extLst>
                    <a:ext uri="{9D8B030D-6E8A-4147-A177-3AD203B41FA5}">
                      <a16:colId xmlns:a16="http://schemas.microsoft.com/office/drawing/2014/main" val="2311309181"/>
                    </a:ext>
                  </a:extLst>
                </a:gridCol>
                <a:gridCol w="1417313">
                  <a:extLst>
                    <a:ext uri="{9D8B030D-6E8A-4147-A177-3AD203B41FA5}">
                      <a16:colId xmlns:a16="http://schemas.microsoft.com/office/drawing/2014/main" val="481899638"/>
                    </a:ext>
                  </a:extLst>
                </a:gridCol>
                <a:gridCol w="1658804">
                  <a:extLst>
                    <a:ext uri="{9D8B030D-6E8A-4147-A177-3AD203B41FA5}">
                      <a16:colId xmlns:a16="http://schemas.microsoft.com/office/drawing/2014/main" val="3110869370"/>
                    </a:ext>
                  </a:extLst>
                </a:gridCol>
                <a:gridCol w="969741">
                  <a:extLst>
                    <a:ext uri="{9D8B030D-6E8A-4147-A177-3AD203B41FA5}">
                      <a16:colId xmlns:a16="http://schemas.microsoft.com/office/drawing/2014/main" val="3101235283"/>
                    </a:ext>
                  </a:extLst>
                </a:gridCol>
                <a:gridCol w="1634654">
                  <a:extLst>
                    <a:ext uri="{9D8B030D-6E8A-4147-A177-3AD203B41FA5}">
                      <a16:colId xmlns:a16="http://schemas.microsoft.com/office/drawing/2014/main" val="3518477660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Boule 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Cercle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Cylindre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Pavé droit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Cône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Rectangle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1744045" y="2434803"/>
            <a:ext cx="5059995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Quels solides usuels </a:t>
            </a:r>
          </a:p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peut-on  retrouver dans ces desserts?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1876020" y="1124745"/>
            <a:ext cx="47960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Eliane fabrique des desserts artisanaux.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480930" y="92433"/>
            <a:ext cx="166814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REPRESENTER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CCE702-8B12-4560-91B2-2F2FC3933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40" y="792024"/>
            <a:ext cx="4796044" cy="466711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E80B67A-C2DE-4A28-9161-38B84A0CC164}"/>
              </a:ext>
            </a:extLst>
          </p:cNvPr>
          <p:cNvSpPr/>
          <p:nvPr/>
        </p:nvSpPr>
        <p:spPr>
          <a:xfrm>
            <a:off x="137484" y="554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BC41E7-619D-4914-83FC-3391BB841134}"/>
              </a:ext>
            </a:extLst>
          </p:cNvPr>
          <p:cNvSpPr/>
          <p:nvPr/>
        </p:nvSpPr>
        <p:spPr>
          <a:xfrm>
            <a:off x="115874" y="55095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65181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re 1">
            <a:extLst>
              <a:ext uri="{FF2B5EF4-FFF2-40B4-BE49-F238E27FC236}">
                <a16:creationId xmlns:a16="http://schemas.microsoft.com/office/drawing/2014/main" id="{5251A58D-9560-4893-BCBF-81FF2C04D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8" y="204788"/>
            <a:ext cx="11034712" cy="1325562"/>
          </a:xfrm>
        </p:spPr>
        <p:txBody>
          <a:bodyPr/>
          <a:lstStyle/>
          <a:p>
            <a:br>
              <a:rPr lang="fr-FR" altLang="fr-FR" sz="3600"/>
            </a:br>
            <a:endParaRPr lang="fr-FR" altLang="fr-FR" sz="3600" i="1"/>
          </a:p>
        </p:txBody>
      </p:sp>
      <p:sp>
        <p:nvSpPr>
          <p:cNvPr id="34819" name="Titre 1">
            <a:extLst>
              <a:ext uri="{FF2B5EF4-FFF2-40B4-BE49-F238E27FC236}">
                <a16:creationId xmlns:a16="http://schemas.microsoft.com/office/drawing/2014/main" id="{E7124F5F-FF25-407E-A865-BDC50B5885BF}"/>
              </a:ext>
            </a:extLst>
          </p:cNvPr>
          <p:cNvSpPr txBox="1">
            <a:spLocks/>
          </p:cNvSpPr>
          <p:nvPr/>
        </p:nvSpPr>
        <p:spPr bwMode="auto">
          <a:xfrm>
            <a:off x="4759325" y="-134938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4400" b="1" u="sng" dirty="0">
                <a:solidFill>
                  <a:srgbClr val="FF0000"/>
                </a:solidFill>
                <a:latin typeface="Calibri Light" panose="020F0302020204030204" pitchFamily="34" charset="0"/>
              </a:rPr>
              <a:t>     Question 16(1m30) </a:t>
            </a:r>
          </a:p>
        </p:txBody>
      </p:sp>
      <p:sp>
        <p:nvSpPr>
          <p:cNvPr id="34821" name="ZoneTexte 3">
            <a:extLst>
              <a:ext uri="{FF2B5EF4-FFF2-40B4-BE49-F238E27FC236}">
                <a16:creationId xmlns:a16="http://schemas.microsoft.com/office/drawing/2014/main" id="{83340F51-3ECE-40D1-8397-CA229D450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379538"/>
            <a:ext cx="7043738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/>
              <a:t>A l’aide de la figure ci-contre, compléter la phrase 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3200" b="1"/>
              <a:t>( DE ) est parallèle à ( FA ) …</a:t>
            </a:r>
            <a:endParaRPr lang="fr-FR" altLang="fr-FR" b="1"/>
          </a:p>
        </p:txBody>
      </p:sp>
      <p:pic>
        <p:nvPicPr>
          <p:cNvPr id="34822" name="Image 2">
            <a:extLst>
              <a:ext uri="{FF2B5EF4-FFF2-40B4-BE49-F238E27FC236}">
                <a16:creationId xmlns:a16="http://schemas.microsoft.com/office/drawing/2014/main" id="{5DFF4FE1-0142-4EB8-8426-99DFB7105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540" y="1117600"/>
            <a:ext cx="3608387" cy="329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59A41C2-3F2D-4673-BA08-D387C09A11B0}"/>
              </a:ext>
            </a:extLst>
          </p:cNvPr>
          <p:cNvGraphicFramePr>
            <a:graphicFrameLocks noGrp="1"/>
          </p:cNvGraphicFramePr>
          <p:nvPr/>
        </p:nvGraphicFramePr>
        <p:xfrm>
          <a:off x="1670050" y="4414838"/>
          <a:ext cx="9994900" cy="229393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011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83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385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500" b="1" kern="1200" dirty="0">
                          <a:effectLst/>
                        </a:rPr>
                        <a:t>A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1" kern="1200" dirty="0">
                          <a:effectLst/>
                        </a:rPr>
                        <a:t> Parce que DE = FA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782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500" b="1" kern="1200">
                          <a:effectLst/>
                        </a:rPr>
                        <a:t>B</a:t>
                      </a:r>
                      <a:endParaRPr lang="fr-F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1" kern="1200" dirty="0">
                          <a:effectLst/>
                        </a:rPr>
                        <a:t> Parce que DEFA est un parallélogramme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385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500" b="1" kern="1200">
                          <a:effectLst/>
                        </a:rPr>
                        <a:t>C</a:t>
                      </a:r>
                      <a:endParaRPr lang="fr-F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1" kern="1200" dirty="0">
                          <a:effectLst/>
                        </a:rPr>
                        <a:t>Parce que (DE) et (FA) sont perpendiculaires à (BC)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385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500" b="1" kern="1200">
                          <a:effectLst/>
                        </a:rPr>
                        <a:t>D</a:t>
                      </a:r>
                      <a:endParaRPr lang="fr-FR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1" kern="1200" dirty="0">
                          <a:effectLst/>
                        </a:rPr>
                        <a:t>Je ne sais pas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D7929F89-0893-4663-90A2-B014372504B8}"/>
              </a:ext>
            </a:extLst>
          </p:cNvPr>
          <p:cNvSpPr/>
          <p:nvPr/>
        </p:nvSpPr>
        <p:spPr>
          <a:xfrm>
            <a:off x="295897" y="127733"/>
            <a:ext cx="145424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Raisonner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C21B43-8F90-4702-B39E-60037DD2A3EF}"/>
              </a:ext>
            </a:extLst>
          </p:cNvPr>
          <p:cNvSpPr/>
          <p:nvPr/>
        </p:nvSpPr>
        <p:spPr>
          <a:xfrm>
            <a:off x="197878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BB248D-BBD0-44B3-ACA0-7B078CED40DE}"/>
              </a:ext>
            </a:extLst>
          </p:cNvPr>
          <p:cNvSpPr/>
          <p:nvPr/>
        </p:nvSpPr>
        <p:spPr>
          <a:xfrm>
            <a:off x="168509" y="497196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3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Espace réservé du contenu 2">
            <a:extLst>
              <a:ext uri="{FF2B5EF4-FFF2-40B4-BE49-F238E27FC236}">
                <a16:creationId xmlns:a16="http://schemas.microsoft.com/office/drawing/2014/main" id="{60CDB2A7-9E3A-44A3-B64B-ABC068003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113"/>
            <a:ext cx="10515600" cy="4352925"/>
          </a:xfrm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fr-FR" altLang="fr-FR" sz="7200" dirty="0"/>
              <a:t>DOMAINE: </a:t>
            </a:r>
            <a:endParaRPr lang="fr-FR" altLang="fr-FR" sz="96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altLang="fr-FR" sz="9600" b="1" dirty="0">
                <a:solidFill>
                  <a:schemeClr val="accent5"/>
                </a:solidFill>
              </a:rPr>
              <a:t>ALGORITHME ET PROGRAMMATION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1">
            <a:extLst>
              <a:ext uri="{FF2B5EF4-FFF2-40B4-BE49-F238E27FC236}">
                <a16:creationId xmlns:a16="http://schemas.microsoft.com/office/drawing/2014/main" id="{DC41F519-9CB7-4EB4-B02E-A6E53B402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9903" y="-179388"/>
            <a:ext cx="10515600" cy="1327151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Question 17(3min)</a:t>
            </a:r>
          </a:p>
        </p:txBody>
      </p:sp>
      <p:pic>
        <p:nvPicPr>
          <p:cNvPr id="37892" name="Image 5">
            <a:extLst>
              <a:ext uri="{FF2B5EF4-FFF2-40B4-BE49-F238E27FC236}">
                <a16:creationId xmlns:a16="http://schemas.microsoft.com/office/drawing/2014/main" id="{6C5F5362-AED4-44F4-BE0D-EF1449A5E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775" y="1576388"/>
            <a:ext cx="5072063" cy="505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Image 10">
            <a:extLst>
              <a:ext uri="{FF2B5EF4-FFF2-40B4-BE49-F238E27FC236}">
                <a16:creationId xmlns:a16="http://schemas.microsoft.com/office/drawing/2014/main" id="{7E391E0B-9D52-4F6F-869F-2F3FAA066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0" y="1147763"/>
            <a:ext cx="55245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ZoneTexte 11">
            <a:extLst>
              <a:ext uri="{FF2B5EF4-FFF2-40B4-BE49-F238E27FC236}">
                <a16:creationId xmlns:a16="http://schemas.microsoft.com/office/drawing/2014/main" id="{E28C343A-D21B-4EEB-BE02-428A9131C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10" y="4879240"/>
            <a:ext cx="66154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400" b="1" dirty="0">
                <a:solidFill>
                  <a:srgbClr val="FF0000"/>
                </a:solidFill>
              </a:rPr>
              <a:t>En suivant l’algorithme donné ci-dessus, sur quelle</a:t>
            </a:r>
          </a:p>
          <a:p>
            <a:r>
              <a:rPr lang="fr-FR" altLang="fr-FR" sz="2400" b="1" dirty="0">
                <a:solidFill>
                  <a:srgbClr val="FF0000"/>
                </a:solidFill>
              </a:rPr>
              <a:t> figure va se retrouver le plongeur?</a:t>
            </a:r>
          </a:p>
        </p:txBody>
      </p:sp>
      <p:pic>
        <p:nvPicPr>
          <p:cNvPr id="37895" name="Image 14">
            <a:extLst>
              <a:ext uri="{FF2B5EF4-FFF2-40B4-BE49-F238E27FC236}">
                <a16:creationId xmlns:a16="http://schemas.microsoft.com/office/drawing/2014/main" id="{FD95BDBA-1F8F-40E2-BF5B-41386E1EB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5913438"/>
            <a:ext cx="541655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Image 16">
            <a:extLst>
              <a:ext uri="{FF2B5EF4-FFF2-40B4-BE49-F238E27FC236}">
                <a16:creationId xmlns:a16="http://schemas.microsoft.com/office/drawing/2014/main" id="{1B8A7D64-DF13-4C10-8920-890E5D9B9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646113"/>
            <a:ext cx="6042025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D9F13E-BB38-4114-A330-0AD440B9FD30}"/>
              </a:ext>
            </a:extLst>
          </p:cNvPr>
          <p:cNvSpPr/>
          <p:nvPr/>
        </p:nvSpPr>
        <p:spPr>
          <a:xfrm>
            <a:off x="578715" y="117475"/>
            <a:ext cx="145424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Raisonner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AC0FDA-E96A-49D7-9712-39E8754A911E}"/>
              </a:ext>
            </a:extLst>
          </p:cNvPr>
          <p:cNvSpPr/>
          <p:nvPr/>
        </p:nvSpPr>
        <p:spPr>
          <a:xfrm>
            <a:off x="2160533" y="133629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F5158C-7BD1-472F-9128-602E4630BD4F}"/>
              </a:ext>
            </a:extLst>
          </p:cNvPr>
          <p:cNvSpPr/>
          <p:nvPr/>
        </p:nvSpPr>
        <p:spPr>
          <a:xfrm>
            <a:off x="2143079" y="11288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9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>
            <a:extLst>
              <a:ext uri="{FF2B5EF4-FFF2-40B4-BE49-F238E27FC236}">
                <a16:creationId xmlns:a16="http://schemas.microsoft.com/office/drawing/2014/main" id="{1EA4B83E-0737-4694-983A-F91B673AD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6025" y="-93663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dirty="0">
                <a:solidFill>
                  <a:srgbClr val="FF0000"/>
                </a:solidFill>
              </a:rPr>
              <a:t>     </a:t>
            </a:r>
            <a:r>
              <a:rPr lang="fr-FR" altLang="fr-FR" b="1" u="sng" dirty="0">
                <a:solidFill>
                  <a:srgbClr val="FF0000"/>
                </a:solidFill>
              </a:rPr>
              <a:t>Question  18 (3min) </a:t>
            </a:r>
          </a:p>
        </p:txBody>
      </p:sp>
      <p:sp>
        <p:nvSpPr>
          <p:cNvPr id="39940" name="ZoneTexte 2">
            <a:extLst>
              <a:ext uri="{FF2B5EF4-FFF2-40B4-BE49-F238E27FC236}">
                <a16:creationId xmlns:a16="http://schemas.microsoft.com/office/drawing/2014/main" id="{ECA48559-85F3-48CC-9699-D7A23F355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5825" y="1712913"/>
            <a:ext cx="6097588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4000" dirty="0">
                <a:solidFill>
                  <a:srgbClr val="FF0000"/>
                </a:solidFill>
              </a:rPr>
              <a:t>Voici le programme de Léa.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4000" dirty="0">
                <a:solidFill>
                  <a:srgbClr val="FF0000"/>
                </a:solidFill>
              </a:rPr>
              <a:t>Quel nombre a été choisi pour que le programme affiche 14 comme résultat?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4000" dirty="0">
              <a:solidFill>
                <a:srgbClr val="FF0000"/>
              </a:solidFill>
            </a:endParaRPr>
          </a:p>
        </p:txBody>
      </p:sp>
      <p:pic>
        <p:nvPicPr>
          <p:cNvPr id="39941" name="Image 1">
            <a:extLst>
              <a:ext uri="{FF2B5EF4-FFF2-40B4-BE49-F238E27FC236}">
                <a16:creationId xmlns:a16="http://schemas.microsoft.com/office/drawing/2014/main" id="{0AF20225-E3DD-42E5-B68D-E67269D17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2170113"/>
            <a:ext cx="5341938" cy="411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5A98D0C-5636-45CA-BF3A-BF6C989DCCDF}"/>
              </a:ext>
            </a:extLst>
          </p:cNvPr>
          <p:cNvGraphicFramePr>
            <a:graphicFrameLocks noGrp="1"/>
          </p:cNvGraphicFramePr>
          <p:nvPr/>
        </p:nvGraphicFramePr>
        <p:xfrm>
          <a:off x="7567613" y="4540250"/>
          <a:ext cx="2894012" cy="189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0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721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72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35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35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B0F467FA-BA11-4AD0-ADAD-1AC3A07E1273}"/>
              </a:ext>
            </a:extLst>
          </p:cNvPr>
          <p:cNvSpPr/>
          <p:nvPr/>
        </p:nvSpPr>
        <p:spPr>
          <a:xfrm>
            <a:off x="674061" y="117475"/>
            <a:ext cx="126355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calculer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55BA1D-95CD-4C79-BC35-9B824A548CA9}"/>
              </a:ext>
            </a:extLst>
          </p:cNvPr>
          <p:cNvSpPr/>
          <p:nvPr/>
        </p:nvSpPr>
        <p:spPr>
          <a:xfrm>
            <a:off x="112669" y="579328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08753A-E863-4CA2-86AF-6016E16D22AE}"/>
              </a:ext>
            </a:extLst>
          </p:cNvPr>
          <p:cNvSpPr/>
          <p:nvPr/>
        </p:nvSpPr>
        <p:spPr>
          <a:xfrm>
            <a:off x="102249" y="563456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15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F8708F7-7A44-4E63-9101-197AB00F6070}"/>
              </a:ext>
            </a:extLst>
          </p:cNvPr>
          <p:cNvSpPr/>
          <p:nvPr/>
        </p:nvSpPr>
        <p:spPr>
          <a:xfrm>
            <a:off x="1775520" y="1528625"/>
            <a:ext cx="8568952" cy="377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39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fin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4475</TotalTime>
  <Words>1691</Words>
  <Application>Microsoft Office PowerPoint</Application>
  <PresentationFormat>Grand écran</PresentationFormat>
  <Paragraphs>495</Paragraphs>
  <Slides>49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55" baseType="lpstr">
      <vt:lpstr>Arial</vt:lpstr>
      <vt:lpstr>Calibri</vt:lpstr>
      <vt:lpstr>Calibri Light</vt:lpstr>
      <vt:lpstr>Times New Roman</vt:lpstr>
      <vt:lpstr>Verdana</vt:lpstr>
      <vt:lpstr>Thème Office</vt:lpstr>
      <vt:lpstr>Présentation PowerPoint</vt:lpstr>
      <vt:lpstr>Présentation PowerPoint</vt:lpstr>
      <vt:lpstr>            Question 1 (30s)    </vt:lpstr>
      <vt:lpstr>            Question 2 (30s)    </vt:lpstr>
      <vt:lpstr>            Question 3 (30s)    </vt:lpstr>
      <vt:lpstr>            Question 4 (30s)    </vt:lpstr>
      <vt:lpstr>            Question 5 (30s)    </vt:lpstr>
      <vt:lpstr>            Question 6 (30s)    </vt:lpstr>
      <vt:lpstr>            Question 7 (30s)    </vt:lpstr>
      <vt:lpstr>            Question 8 (30s)    </vt:lpstr>
      <vt:lpstr>            Question 9 (30s)    </vt:lpstr>
      <vt:lpstr>            Question 10 (30s)    </vt:lpstr>
      <vt:lpstr>            Question 11 (30s)    </vt:lpstr>
      <vt:lpstr>            Question 12 (30s)    </vt:lpstr>
      <vt:lpstr>            Question 13 (30s)    </vt:lpstr>
      <vt:lpstr>            Question 14 (30s)    </vt:lpstr>
      <vt:lpstr>            Question 15 (30s)    </vt:lpstr>
      <vt:lpstr>            Question 16 (30s)    </vt:lpstr>
      <vt:lpstr>            Question 17 (30s)    </vt:lpstr>
      <vt:lpstr> Question 1 (2 min)    </vt:lpstr>
      <vt:lpstr>            Question 2 (30s)    </vt:lpstr>
      <vt:lpstr> Question 3 (2 min)    </vt:lpstr>
      <vt:lpstr> Question 4 (2 min)    </vt:lpstr>
      <vt:lpstr> Question 5 (2 min)    </vt:lpstr>
      <vt:lpstr>Présentation PowerPoint</vt:lpstr>
      <vt:lpstr>Présentation PowerPoint</vt:lpstr>
      <vt:lpstr>Présentation PowerPoint</vt:lpstr>
      <vt:lpstr>Présentation PowerPoint</vt:lpstr>
      <vt:lpstr>Question 3 (30s)</vt:lpstr>
      <vt:lpstr>   Question 4 (1min30s) </vt:lpstr>
      <vt:lpstr>Question 5 (1min)</vt:lpstr>
      <vt:lpstr>     Question 6 (1min)</vt:lpstr>
      <vt:lpstr>Présentation PowerPoint</vt:lpstr>
      <vt:lpstr>Question 7(30s)     </vt:lpstr>
      <vt:lpstr>   Question 8(30s) </vt:lpstr>
      <vt:lpstr>     Question 9 (45s)</vt:lpstr>
      <vt:lpstr>     Question 10 (2m)  </vt:lpstr>
      <vt:lpstr>Question 11(30s)</vt:lpstr>
      <vt:lpstr>Présentation PowerPoint</vt:lpstr>
      <vt:lpstr>       Question 12 (2min)  </vt:lpstr>
      <vt:lpstr>     Question 13(2min)</vt:lpstr>
      <vt:lpstr>     Question 14(4min)  </vt:lpstr>
      <vt:lpstr>Présentation PowerPoint</vt:lpstr>
      <vt:lpstr>          Question 15 (45s) </vt:lpstr>
      <vt:lpstr> </vt:lpstr>
      <vt:lpstr>Présentation PowerPoint</vt:lpstr>
      <vt:lpstr>     Question 17(3min)</vt:lpstr>
      <vt:lpstr>     Question  18 (3min)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Dia</dc:title>
  <dc:creator>yannick</dc:creator>
  <cp:lastModifiedBy>laurie</cp:lastModifiedBy>
  <cp:revision>213</cp:revision>
  <dcterms:created xsi:type="dcterms:W3CDTF">2015-11-05T13:42:22Z</dcterms:created>
  <dcterms:modified xsi:type="dcterms:W3CDTF">2020-09-06T22:24:03Z</dcterms:modified>
</cp:coreProperties>
</file>