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74" r:id="rId3"/>
    <p:sldId id="257" r:id="rId4"/>
    <p:sldId id="260" r:id="rId5"/>
    <p:sldId id="261" r:id="rId6"/>
    <p:sldId id="262" r:id="rId7"/>
    <p:sldId id="264" r:id="rId8"/>
    <p:sldId id="279" r:id="rId9"/>
    <p:sldId id="280" r:id="rId10"/>
    <p:sldId id="287" r:id="rId11"/>
    <p:sldId id="291" r:id="rId12"/>
    <p:sldId id="286" r:id="rId13"/>
    <p:sldId id="288" r:id="rId14"/>
    <p:sldId id="289" r:id="rId15"/>
    <p:sldId id="266" r:id="rId16"/>
    <p:sldId id="268" r:id="rId17"/>
    <p:sldId id="269" r:id="rId18"/>
    <p:sldId id="270" r:id="rId19"/>
    <p:sldId id="271" r:id="rId20"/>
    <p:sldId id="284" r:id="rId21"/>
    <p:sldId id="285" r:id="rId22"/>
    <p:sldId id="292" r:id="rId2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86287" autoAdjust="0"/>
  </p:normalViewPr>
  <p:slideViewPr>
    <p:cSldViewPr>
      <p:cViewPr varScale="1">
        <p:scale>
          <a:sx n="96" d="100"/>
          <a:sy n="96" d="100"/>
        </p:scale>
        <p:origin x="976" y="168"/>
      </p:cViewPr>
      <p:guideLst>
        <p:guide orient="horz" pos="2160"/>
        <p:guide pos="2880"/>
      </p:guideLst>
    </p:cSldViewPr>
  </p:slideViewPr>
  <p:outlineViewPr>
    <p:cViewPr>
      <p:scale>
        <a:sx n="33" d="100"/>
        <a:sy n="33" d="100"/>
      </p:scale>
      <p:origin x="54"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86EDC263-E119-46D9-8D32-53460C041EB9}" type="datetimeFigureOut">
              <a:rPr lang="fr-FR" smtClean="0"/>
              <a:t>01/10/2020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7513BCD-B7D1-4D03-87AA-3139B76BB51A}" type="slidenum">
              <a:rPr lang="fr-FR" smtClean="0"/>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86EDC263-E119-46D9-8D32-53460C041EB9}" type="datetimeFigureOut">
              <a:rPr lang="fr-FR" smtClean="0"/>
              <a:t>01/10/2020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7513BCD-B7D1-4D03-87AA-3139B76BB51A}" type="slidenum">
              <a:rPr lang="fr-FR" smtClean="0"/>
              <a:t>‹N°›</a:t>
            </a:fld>
            <a:endParaRPr lang="fr-FR"/>
          </a:p>
        </p:txBody>
      </p:sp>
      <p:sp>
        <p:nvSpPr>
          <p:cNvPr id="7" name="Title 6"/>
          <p:cNvSpPr>
            <a:spLocks noGrp="1"/>
          </p:cNvSpPr>
          <p:nvPr>
            <p:ph type="title"/>
          </p:nvPr>
        </p:nvSpPr>
        <p:spPr/>
        <p:txBody>
          <a:bodyPr/>
          <a:lstStyle/>
          <a:p>
            <a:r>
              <a:rPr lang="fr-FR"/>
              <a:t>Modifiez le style du titre</a:t>
            </a:r>
            <a:endParaRPr lang="en-US"/>
          </a:p>
        </p:txBody>
      </p:sp>
    </p:spTree>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fr-FR"/>
              <a:t>Modifiez le style du titre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86EDC263-E119-46D9-8D32-53460C041EB9}" type="datetimeFigureOut">
              <a:rPr lang="fr-FR" smtClean="0"/>
              <a:t>01/10/2020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7513BCD-B7D1-4D03-87AA-3139B76BB51A}" type="slidenum">
              <a:rPr lang="fr-FR" smtClean="0"/>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5" name="Date Placeholder 4"/>
          <p:cNvSpPr>
            <a:spLocks noGrp="1"/>
          </p:cNvSpPr>
          <p:nvPr>
            <p:ph type="dt" sz="half" idx="10"/>
          </p:nvPr>
        </p:nvSpPr>
        <p:spPr/>
        <p:txBody>
          <a:bodyPr/>
          <a:lstStyle/>
          <a:p>
            <a:fld id="{86EDC263-E119-46D9-8D32-53460C041EB9}" type="datetimeFigureOut">
              <a:rPr lang="fr-FR" smtClean="0"/>
              <a:t>01/10/2020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7513BCD-B7D1-4D03-87AA-3139B76BB51A}" type="slidenum">
              <a:rPr lang="fr-FR" smtClean="0"/>
              <a:t>‹N°›</a:t>
            </a:fld>
            <a:endParaRPr lang="fr-FR"/>
          </a:p>
        </p:txBody>
      </p:sp>
      <p:sp>
        <p:nvSpPr>
          <p:cNvPr id="9" name="Content Placeholder 8"/>
          <p:cNvSpPr>
            <a:spLocks noGrp="1"/>
          </p:cNvSpPr>
          <p:nvPr>
            <p:ph sz="quarter" idx="13"/>
          </p:nvPr>
        </p:nvSpPr>
        <p:spPr>
          <a:xfrm>
            <a:off x="676655" y="2679192"/>
            <a:ext cx="3822192" cy="34472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86EDC263-E119-46D9-8D32-53460C041EB9}" type="datetimeFigureOut">
              <a:rPr lang="fr-FR" smtClean="0"/>
              <a:t>01/10/2020</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87513BCD-B7D1-4D03-87AA-3139B76BB51A}" type="slidenum">
              <a:rPr lang="fr-FR" smtClean="0"/>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86EDC263-E119-46D9-8D32-53460C041EB9}" type="datetimeFigureOut">
              <a:rPr lang="fr-FR" smtClean="0"/>
              <a:t>01/10/2020</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87513BCD-B7D1-4D03-87AA-3139B76BB51A}" type="slidenum">
              <a:rPr lang="fr-FR" smtClean="0"/>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86EDC263-E119-46D9-8D32-53460C041EB9}" type="datetimeFigureOut">
              <a:rPr lang="fr-FR" smtClean="0"/>
              <a:t>01/10/2020</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87513BCD-B7D1-4D03-87AA-3139B76BB51A}" type="slidenum">
              <a:rPr lang="fr-FR" smtClean="0"/>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86EDC263-E119-46D9-8D32-53460C041EB9}" type="datetimeFigureOut">
              <a:rPr lang="fr-FR" smtClean="0"/>
              <a:t>01/10/2020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7513BCD-B7D1-4D03-87AA-3139B76BB51A}" type="slidenum">
              <a:rPr lang="fr-FR" smtClean="0"/>
              <a:t>‹N°›</a:t>
            </a:fld>
            <a:endParaRPr lang="fr-F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fr-FR"/>
              <a:t>Modifiez le style du titre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fr-FR"/>
              <a:t>Modifiez le style du titre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86EDC263-E119-46D9-8D32-53460C041EB9}" type="datetimeFigureOut">
              <a:rPr lang="fr-FR" smtClean="0"/>
              <a:t>01/10/2020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7513BCD-B7D1-4D03-87AA-3139B76BB51A}" type="slidenum">
              <a:rPr lang="fr-FR" smtClean="0"/>
              <a:t>‹N°›</a:t>
            </a:fld>
            <a:endParaRPr lang="fr-F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86EDC263-E119-46D9-8D32-53460C041EB9}" type="datetimeFigureOut">
              <a:rPr lang="fr-FR" smtClean="0"/>
              <a:t>01/10/2020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7513BCD-B7D1-4D03-87AA-3139B76BB51A}" type="slidenum">
              <a:rPr lang="fr-FR" smtClean="0"/>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6EDC263-E119-46D9-8D32-53460C041EB9}" type="datetimeFigureOut">
              <a:rPr lang="fr-FR" smtClean="0"/>
              <a:t>01/10/2020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7513BCD-B7D1-4D03-87AA-3139B76BB51A}" type="slidenum">
              <a:rPr lang="fr-FR" smtClean="0"/>
              <a:t>‹N°›</a:t>
            </a:fld>
            <a:endParaRPr lang="fr-F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86EDC263-E119-46D9-8D32-53460C041EB9}" type="datetimeFigureOut">
              <a:rPr lang="fr-FR" smtClean="0"/>
              <a:t>01/10/2020</a:t>
            </a:fld>
            <a:endParaRPr lang="fr-F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fr-F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87513BCD-B7D1-4D03-87AA-3139B76BB51A}" type="slidenum">
              <a:rPr lang="fr-FR" smtClean="0"/>
              <a:t>‹N°›</a:t>
            </a:fld>
            <a:endParaRPr lang="fr-F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BIENVENUE  !</a:t>
            </a:r>
          </a:p>
        </p:txBody>
      </p:sp>
      <p:sp>
        <p:nvSpPr>
          <p:cNvPr id="3" name="Sous-titre 2"/>
          <p:cNvSpPr>
            <a:spLocks noGrp="1"/>
          </p:cNvSpPr>
          <p:nvPr>
            <p:ph sz="quarter" idx="4294967295"/>
          </p:nvPr>
        </p:nvSpPr>
        <p:spPr>
          <a:xfrm>
            <a:off x="683568" y="2348880"/>
            <a:ext cx="3062288" cy="1617662"/>
          </a:xfrm>
        </p:spPr>
        <p:txBody>
          <a:bodyPr/>
          <a:lstStyle/>
          <a:p>
            <a:r>
              <a:rPr lang="fr-FR" dirty="0"/>
              <a:t>Classes Préparatoires aux Grandes Ecoles  Littéraires</a:t>
            </a: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40" y="3068960"/>
            <a:ext cx="3456384" cy="2304256"/>
          </a:xfrm>
          <a:prstGeom prst="rect">
            <a:avLst/>
          </a:prstGeom>
        </p:spPr>
      </p:pic>
    </p:spTree>
    <p:extLst>
      <p:ext uri="{BB962C8B-B14F-4D97-AF65-F5344CB8AC3E}">
        <p14:creationId xmlns:p14="http://schemas.microsoft.com/office/powerpoint/2010/main" val="729392310"/>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Box 2">
            <a:extLst>
              <a:ext uri="{FF2B5EF4-FFF2-40B4-BE49-F238E27FC236}">
                <a16:creationId xmlns:a16="http://schemas.microsoft.com/office/drawing/2014/main" id="{CA7DF906-5D88-AA4A-AD7E-856F81B8AEFD}"/>
              </a:ext>
            </a:extLst>
          </p:cNvPr>
          <p:cNvSpPr txBox="1">
            <a:spLocks noChangeArrowheads="1"/>
          </p:cNvSpPr>
          <p:nvPr/>
        </p:nvSpPr>
        <p:spPr bwMode="auto">
          <a:xfrm>
            <a:off x="669925" y="1746250"/>
            <a:ext cx="795655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fr-FR" sz="3600" dirty="0"/>
              <a:t>LA CPGE LITTERAIRE</a:t>
            </a:r>
          </a:p>
          <a:p>
            <a:pPr algn="ctr" eaLnBrk="1" hangingPunct="1">
              <a:spcBef>
                <a:spcPct val="0"/>
              </a:spcBef>
              <a:buFontTx/>
              <a:buNone/>
            </a:pPr>
            <a:r>
              <a:rPr lang="en-US" altLang="fr-FR" sz="3600" dirty="0"/>
              <a:t> AU LYCEE BELLEVUE </a:t>
            </a:r>
          </a:p>
          <a:p>
            <a:pPr algn="ctr" eaLnBrk="1" hangingPunct="1">
              <a:spcBef>
                <a:spcPct val="0"/>
              </a:spcBef>
              <a:buFontTx/>
              <a:buNone/>
            </a:pPr>
            <a:endParaRPr lang="en-US" altLang="fr-FR" sz="3600" dirty="0"/>
          </a:p>
          <a:p>
            <a:pPr algn="ctr" eaLnBrk="1" hangingPunct="1">
              <a:spcBef>
                <a:spcPct val="0"/>
              </a:spcBef>
              <a:buFontTx/>
              <a:buNone/>
            </a:pPr>
            <a:endParaRPr lang="en-US" altLang="fr-FR" sz="3600" dirty="0"/>
          </a:p>
          <a:p>
            <a:pPr eaLnBrk="1" hangingPunct="1">
              <a:spcBef>
                <a:spcPct val="0"/>
              </a:spcBef>
              <a:buFontTx/>
              <a:buNone/>
            </a:pPr>
            <a:endParaRPr lang="en-US" altLang="fr-FR" sz="3600" dirty="0"/>
          </a:p>
          <a:p>
            <a:pPr eaLnBrk="1" hangingPunct="1">
              <a:spcBef>
                <a:spcPct val="0"/>
              </a:spcBef>
              <a:buFontTx/>
              <a:buNone/>
            </a:pPr>
            <a:endParaRPr lang="en-US" altLang="fr-FR" sz="3600" dirty="0"/>
          </a:p>
        </p:txBody>
      </p:sp>
      <p:pic>
        <p:nvPicPr>
          <p:cNvPr id="14338" name="Picture 4" descr="200387787-001.png">
            <a:extLst>
              <a:ext uri="{FF2B5EF4-FFF2-40B4-BE49-F238E27FC236}">
                <a16:creationId xmlns:a16="http://schemas.microsoft.com/office/drawing/2014/main" id="{1EF53C49-F051-3343-97CE-339F19374C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55688" y="2908300"/>
            <a:ext cx="1679575"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5" descr="77498164.png">
            <a:extLst>
              <a:ext uri="{FF2B5EF4-FFF2-40B4-BE49-F238E27FC236}">
                <a16:creationId xmlns:a16="http://schemas.microsoft.com/office/drawing/2014/main" id="{AE9CDD47-628E-3D43-B87A-FD09014EA29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70338" y="2874963"/>
            <a:ext cx="1778000" cy="308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6" descr="74590920.png">
            <a:extLst>
              <a:ext uri="{FF2B5EF4-FFF2-40B4-BE49-F238E27FC236}">
                <a16:creationId xmlns:a16="http://schemas.microsoft.com/office/drawing/2014/main" id="{AFFE2119-86FF-0C4A-A0F2-FE3147D6928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53275" y="2690813"/>
            <a:ext cx="1990725" cy="334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7581186"/>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half" idx="2"/>
          </p:nvPr>
        </p:nvSpPr>
        <p:spPr>
          <a:xfrm>
            <a:off x="1691680" y="1700808"/>
            <a:ext cx="5688632" cy="3744416"/>
          </a:xfrm>
        </p:spPr>
        <p:txBody>
          <a:bodyPr>
            <a:noAutofit/>
          </a:bodyPr>
          <a:lstStyle/>
          <a:p>
            <a:r>
              <a:rPr lang="fr-FR" sz="4000" dirty="0"/>
              <a:t>La Classe Préparatoire Littéraire du Lycée de Bellevue propose une quarantaine de places en première année </a:t>
            </a:r>
          </a:p>
        </p:txBody>
      </p:sp>
    </p:spTree>
    <p:extLst>
      <p:ext uri="{BB962C8B-B14F-4D97-AF65-F5344CB8AC3E}">
        <p14:creationId xmlns:p14="http://schemas.microsoft.com/office/powerpoint/2010/main" val="3139140607"/>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normAutofit/>
          </a:bodyPr>
          <a:lstStyle/>
          <a:p>
            <a:r>
              <a:rPr lang="fr-FR" dirty="0"/>
              <a:t>Faire votre prépa littéraire…</a:t>
            </a:r>
          </a:p>
        </p:txBody>
      </p:sp>
      <p:sp>
        <p:nvSpPr>
          <p:cNvPr id="4" name="Espace réservé du texte 3"/>
          <p:cNvSpPr>
            <a:spLocks noGrp="1"/>
          </p:cNvSpPr>
          <p:nvPr>
            <p:ph type="body" sz="half" idx="4294967295"/>
          </p:nvPr>
        </p:nvSpPr>
        <p:spPr>
          <a:xfrm>
            <a:off x="179512" y="3717032"/>
            <a:ext cx="8064500" cy="4691062"/>
          </a:xfrm>
        </p:spPr>
        <p:txBody>
          <a:bodyPr>
            <a:normAutofit/>
          </a:bodyPr>
          <a:lstStyle/>
          <a:p>
            <a:r>
              <a:rPr lang="fr-FR" dirty="0"/>
              <a:t>C’est vous engager sur au moins deux années après votre bac pour une formation généraliste de haut niveau avec de bonnes chances de réussite à différents concours</a:t>
            </a:r>
            <a:r>
              <a:rPr lang="fr-FR" i="1" dirty="0"/>
              <a:t>.</a:t>
            </a:r>
            <a:endParaRPr lang="fr-FR" dirty="0"/>
          </a:p>
        </p:txBody>
      </p:sp>
    </p:spTree>
    <p:extLst>
      <p:ext uri="{BB962C8B-B14F-4D97-AF65-F5344CB8AC3E}">
        <p14:creationId xmlns:p14="http://schemas.microsoft.com/office/powerpoint/2010/main" val="1471962945"/>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611560" y="2348880"/>
            <a:ext cx="5400600" cy="3649041"/>
          </a:xfrm>
        </p:spPr>
        <p:txBody>
          <a:bodyPr>
            <a:noAutofit/>
          </a:bodyPr>
          <a:lstStyle/>
          <a:p>
            <a:r>
              <a:rPr lang="fr-FR" sz="2000" dirty="0"/>
              <a:t>C’est aussi bénéficier d’un partenariat  avec l’Université des Antilles et de la Guyane, ainsi qu’avec l’Université d’Aix –Marseille et l’université de Laval au Québec tout en faisant ses études en CPGE au Lycée de Bellevue</a:t>
            </a:r>
          </a:p>
          <a:p>
            <a:r>
              <a:rPr lang="fr-FR" sz="2000" dirty="0"/>
              <a:t>Sur proposition de l’équipe pédagogique, les équivalences L1 et L2 sont attribuées. Depuis la rentrée universitaire de 2009, les étudiants qui «cubent» au Lycée de Bellevue peuvent aussi bénéficier de l’équivalence partielle (80%)de la  L3 </a:t>
            </a:r>
          </a:p>
          <a:p>
            <a:endParaRPr lang="fr-FR" sz="2000" dirty="0"/>
          </a:p>
        </p:txBody>
      </p:sp>
      <p:pic>
        <p:nvPicPr>
          <p:cNvPr id="5" name="Espace réservé du conten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38896" y="1609132"/>
            <a:ext cx="3322712" cy="829563"/>
          </a:xfrm>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1496" y="4197697"/>
            <a:ext cx="1800225" cy="1800225"/>
          </a:xfrm>
          <a:prstGeom prst="rect">
            <a:avLst/>
          </a:prstGeom>
        </p:spPr>
      </p:pic>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296" y="836712"/>
            <a:ext cx="980597" cy="1475234"/>
          </a:xfrm>
          <a:prstGeom prst="rect">
            <a:avLst/>
          </a:prstGeom>
        </p:spPr>
      </p:pic>
    </p:spTree>
    <p:extLst>
      <p:ext uri="{BB962C8B-B14F-4D97-AF65-F5344CB8AC3E}">
        <p14:creationId xmlns:p14="http://schemas.microsoft.com/office/powerpoint/2010/main" val="476824782"/>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772816"/>
            <a:ext cx="7856172" cy="1606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979712" y="4005064"/>
            <a:ext cx="4572000" cy="1477328"/>
          </a:xfrm>
          <a:prstGeom prst="rect">
            <a:avLst/>
          </a:prstGeom>
        </p:spPr>
        <p:txBody>
          <a:bodyPr>
            <a:spAutoFit/>
          </a:bodyPr>
          <a:lstStyle/>
          <a:p>
            <a:r>
              <a:rPr lang="fr-FR" dirty="0"/>
              <a:t>Une prépa littéraire permet de travailler pendant deux ans un ensemble cohérent de matières littéraires : lettres, philosophie, histoire, géographie, langues anciennes et langues vivantes.</a:t>
            </a:r>
          </a:p>
        </p:txBody>
      </p:sp>
    </p:spTree>
    <p:extLst>
      <p:ext uri="{BB962C8B-B14F-4D97-AF65-F5344CB8AC3E}">
        <p14:creationId xmlns:p14="http://schemas.microsoft.com/office/powerpoint/2010/main" val="2454985485"/>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467544" y="3038872"/>
            <a:ext cx="8398569" cy="2304256"/>
          </a:xfrm>
        </p:spPr>
        <p:txBody>
          <a:bodyPr>
            <a:normAutofit/>
          </a:bodyPr>
          <a:lstStyle/>
          <a:p>
            <a:r>
              <a:rPr lang="fr-FR" dirty="0"/>
              <a:t>Avoir suivi une filière L, S, ou ES et faire acte de candidature en CPGE.</a:t>
            </a:r>
          </a:p>
          <a:p>
            <a:r>
              <a:rPr lang="fr-FR" dirty="0"/>
              <a:t>Etre un élève de bon niveau </a:t>
            </a:r>
            <a:r>
              <a:rPr lang="fr-FR" dirty="0">
                <a:solidFill>
                  <a:srgbClr val="FF0000"/>
                </a:solidFill>
              </a:rPr>
              <a:t>sans faiblesses dans les matières littéraires de lycée.</a:t>
            </a:r>
          </a:p>
          <a:p>
            <a:r>
              <a:rPr lang="fr-FR" dirty="0">
                <a:solidFill>
                  <a:srgbClr val="FF0000"/>
                </a:solidFill>
              </a:rPr>
              <a:t>Accepter une </a:t>
            </a:r>
            <a:r>
              <a:rPr lang="fr-FR" dirty="0"/>
              <a:t>charge de travail importante durant au moins deux années de préparation aux concours.</a:t>
            </a:r>
          </a:p>
          <a:p>
            <a:r>
              <a:rPr lang="fr-FR" dirty="0"/>
              <a:t>Envisager de nouvelles méthodes de travail plus performantes et peut être quelques échecs passagers</a:t>
            </a:r>
          </a:p>
          <a:p>
            <a:endParaRPr lang="fr-FR"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628800"/>
            <a:ext cx="4847969" cy="1175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7457541"/>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Box 1">
            <a:extLst>
              <a:ext uri="{FF2B5EF4-FFF2-40B4-BE49-F238E27FC236}">
                <a16:creationId xmlns:a16="http://schemas.microsoft.com/office/drawing/2014/main" id="{B5837428-7453-BD47-A118-3F2D26457576}"/>
              </a:ext>
            </a:extLst>
          </p:cNvPr>
          <p:cNvSpPr txBox="1">
            <a:spLocks noChangeArrowheads="1"/>
          </p:cNvSpPr>
          <p:nvPr/>
        </p:nvSpPr>
        <p:spPr bwMode="auto">
          <a:xfrm>
            <a:off x="773113" y="2797175"/>
            <a:ext cx="7658100"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4000" b="1" i="1" baseline="30000" dirty="0"/>
              <a:t>La seconde année, appelée khâgne, est consacrée à la préparation des concours.</a:t>
            </a:r>
          </a:p>
          <a:p>
            <a:pPr eaLnBrk="1" hangingPunct="1">
              <a:spcBef>
                <a:spcPct val="0"/>
              </a:spcBef>
              <a:buFontTx/>
              <a:buNone/>
            </a:pPr>
            <a:r>
              <a:rPr lang="fr-FR" altLang="fr-FR" sz="4000" b="1" i="1" baseline="30000" dirty="0"/>
              <a:t>La pluridisciplinarité y est maintenue avec toutefois une spécialisation accrue dans la discipline choisie par l’étudiant.</a:t>
            </a:r>
          </a:p>
          <a:p>
            <a:pPr eaLnBrk="1" hangingPunct="1">
              <a:spcBef>
                <a:spcPct val="0"/>
              </a:spcBef>
              <a:buFontTx/>
              <a:buNone/>
            </a:pPr>
            <a:r>
              <a:rPr lang="fr-FR" altLang="fr-FR" sz="4000" b="1" i="1" baseline="30000" dirty="0"/>
              <a:t>Cette 2ème année de CPGE donne</a:t>
            </a:r>
            <a:r>
              <a:rPr lang="fr-FR" altLang="fr-FR" sz="4000" b="1" i="1" dirty="0"/>
              <a:t> </a:t>
            </a:r>
            <a:r>
              <a:rPr lang="fr-FR" altLang="fr-FR" sz="4000" b="1" i="1" baseline="30000" dirty="0"/>
              <a:t>l’équivalence de la 2ème année de Licence universitaire (L2)</a:t>
            </a:r>
            <a:r>
              <a:rPr lang="en-US" altLang="fr-FR" sz="4000" b="1" i="1" baseline="30000" dirty="0"/>
              <a:t>.</a:t>
            </a:r>
            <a:endParaRPr lang="en-US" altLang="fr-FR" sz="4000" i="1" dirty="0"/>
          </a:p>
        </p:txBody>
      </p:sp>
      <p:sp>
        <p:nvSpPr>
          <p:cNvPr id="3" name="TextBox 2">
            <a:extLst>
              <a:ext uri="{FF2B5EF4-FFF2-40B4-BE49-F238E27FC236}">
                <a16:creationId xmlns:a16="http://schemas.microsoft.com/office/drawing/2014/main" id="{E7D9001F-8F9E-BC41-8254-D095D1D0BD04}"/>
              </a:ext>
            </a:extLst>
          </p:cNvPr>
          <p:cNvSpPr txBox="1"/>
          <p:nvPr/>
        </p:nvSpPr>
        <p:spPr>
          <a:xfrm>
            <a:off x="1325351" y="1049060"/>
            <a:ext cx="5761594" cy="913070"/>
          </a:xfrm>
          <a:prstGeom prst="rect">
            <a:avLst/>
          </a:prstGeom>
          <a:noFill/>
        </p:spPr>
        <p:txBody>
          <a:bodyPr>
            <a:spAutoFit/>
          </a:bodyPr>
          <a:lstStyle/>
          <a:p>
            <a:pPr algn="just" eaLnBrk="1" hangingPunct="1">
              <a:defRPr/>
            </a:pPr>
            <a:r>
              <a:rPr lang="fr-FR" sz="4000" b="1" i="1" baseline="300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libri" charset="0"/>
                <a:ea typeface="MS PGothic" charset="0"/>
                <a:cs typeface="MS PGothic" charset="0"/>
              </a:rPr>
              <a:t>La deuxième année de Lettres Supérieures : la Khâgne</a:t>
            </a:r>
            <a:r>
              <a:rPr lang="en-US" b="1" baseline="300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libri" charset="0"/>
                <a:ea typeface="MS PGothic" charset="0"/>
                <a:cs typeface="MS PGothic" charset="0"/>
              </a:rPr>
              <a:t>.</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libri" charset="0"/>
              <a:ea typeface="MS PGothic" charset="0"/>
              <a:cs typeface="MS PGothic" charset="0"/>
            </a:endParaRPr>
          </a:p>
        </p:txBody>
      </p:sp>
    </p:spTree>
    <p:extLst>
      <p:ext uri="{BB962C8B-B14F-4D97-AF65-F5344CB8AC3E}">
        <p14:creationId xmlns:p14="http://schemas.microsoft.com/office/powerpoint/2010/main" val="3971076935"/>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158335-D551-CC42-A2AE-896C65795B47}"/>
              </a:ext>
            </a:extLst>
          </p:cNvPr>
          <p:cNvSpPr txBox="1"/>
          <p:nvPr/>
        </p:nvSpPr>
        <p:spPr>
          <a:xfrm flipH="1">
            <a:off x="755576" y="2852936"/>
            <a:ext cx="7992889" cy="1528624"/>
          </a:xfrm>
          <a:prstGeom prst="rect">
            <a:avLst/>
          </a:prstGeom>
          <a:gradFill>
            <a:gsLst>
              <a:gs pos="0">
                <a:schemeClr val="bg1"/>
              </a:gs>
              <a:gs pos="100000">
                <a:schemeClr val="bg1"/>
              </a:gs>
            </a:gsLst>
          </a:gradFill>
        </p:spPr>
        <p:style>
          <a:lnRef idx="0">
            <a:schemeClr val="accent4"/>
          </a:lnRef>
          <a:fillRef idx="3">
            <a:schemeClr val="accent4"/>
          </a:fillRef>
          <a:effectRef idx="3">
            <a:schemeClr val="accent4"/>
          </a:effectRef>
          <a:fontRef idx="minor">
            <a:schemeClr val="lt1"/>
          </a:fontRef>
        </p:style>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just" eaLnBrk="1" hangingPunct="1">
              <a:defRPr/>
            </a:pPr>
            <a:r>
              <a:rPr lang="fr-FR" altLang="fr-FR" sz="4000" baseline="30000" dirty="0"/>
              <a:t>Ceux qui souhaitent faire une troisième année en CPGE, les étudiants qui « </a:t>
            </a:r>
            <a:r>
              <a:rPr lang="fr-FR" altLang="fr-FR" sz="4000" baseline="30000" dirty="0" err="1"/>
              <a:t>khûbent</a:t>
            </a:r>
            <a:r>
              <a:rPr lang="fr-FR" altLang="fr-FR" sz="4000" baseline="30000" dirty="0"/>
              <a:t> », obtiennent</a:t>
            </a:r>
            <a:r>
              <a:rPr lang="fr-FR" altLang="fr-FR" sz="4000" dirty="0"/>
              <a:t> </a:t>
            </a:r>
            <a:r>
              <a:rPr lang="fr-FR" altLang="fr-FR" sz="4000" baseline="30000" dirty="0"/>
              <a:t>l’équivalence de la L3. Ils peuvent alors entrer directement en Master!</a:t>
            </a:r>
          </a:p>
        </p:txBody>
      </p:sp>
    </p:spTree>
    <p:extLst>
      <p:ext uri="{BB962C8B-B14F-4D97-AF65-F5344CB8AC3E}">
        <p14:creationId xmlns:p14="http://schemas.microsoft.com/office/powerpoint/2010/main" val="1951029144"/>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2915816" y="404664"/>
            <a:ext cx="5903912" cy="113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323528" y="2420888"/>
            <a:ext cx="5403017" cy="405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6738957"/>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1" descr="les_cpge_litteraires_du_lycee_camille_jullian_po_2015 (glissé(e)s).pdf">
            <a:extLst>
              <a:ext uri="{FF2B5EF4-FFF2-40B4-BE49-F238E27FC236}">
                <a16:creationId xmlns:a16="http://schemas.microsoft.com/office/drawing/2014/main" id="{23EFCF0F-E53B-6044-B01C-1A05E267A71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3947896"/>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idx="1"/>
          </p:nvPr>
        </p:nvSpPr>
        <p:spPr>
          <a:xfrm>
            <a:off x="251520" y="2348880"/>
            <a:ext cx="3456384" cy="1800200"/>
          </a:xfrm>
        </p:spPr>
        <p:txBody>
          <a:bodyPr>
            <a:noAutofit/>
          </a:bodyPr>
          <a:lstStyle/>
          <a:p>
            <a:r>
              <a:rPr lang="fr-FR" sz="1600" dirty="0"/>
              <a:t>Au terme de ce cursus exigeant les étudiants disposent d’une solide formation générale et de méthodes de travail leur permettant de présenter un large éventail de concours</a:t>
            </a:r>
          </a:p>
        </p:txBody>
      </p:sp>
      <p:pic>
        <p:nvPicPr>
          <p:cNvPr id="5122"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tretch>
            <a:fillRect/>
          </a:stretch>
        </p:blipFill>
        <p:spPr bwMode="auto">
          <a:xfrm>
            <a:off x="2051720" y="260648"/>
            <a:ext cx="5984404" cy="1237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Grp="1" noChangeAspect="1" noChangeArrowheads="1"/>
          </p:cNvPicPr>
          <p:nvPr>
            <p:ph sz="quarter" idx="4"/>
          </p:nvPr>
        </p:nvPicPr>
        <p:blipFill>
          <a:blip r:embed="rId3" cstate="print">
            <a:extLst>
              <a:ext uri="{28A0092B-C50C-407E-A947-70E740481C1C}">
                <a14:useLocalDpi xmlns:a14="http://schemas.microsoft.com/office/drawing/2010/main" val="0"/>
              </a:ext>
            </a:extLst>
          </a:blip>
          <a:stretch>
            <a:fillRect/>
          </a:stretch>
        </p:blipFill>
        <p:spPr bwMode="auto">
          <a:xfrm>
            <a:off x="3563411" y="2492896"/>
            <a:ext cx="5100107" cy="3821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6868526"/>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p:txBody>
          <a:bodyPr>
            <a:normAutofit fontScale="92500"/>
          </a:bodyPr>
          <a:lstStyle/>
          <a:p>
            <a:r>
              <a:rPr lang="fr-FR" dirty="0"/>
              <a:t>ILS ONT LE PRIVILEGE D’AVOIR SUIVI UN CURSUS LITTERAIRE D’EXCELLENCE...</a:t>
            </a:r>
          </a:p>
          <a:p>
            <a:r>
              <a:rPr lang="fr-FR" dirty="0"/>
              <a:t>Qui leur apporte des compétences reconnues et appréciées par les professionnels</a:t>
            </a:r>
          </a:p>
          <a:p>
            <a:endParaRPr lang="fr-FR" dirty="0"/>
          </a:p>
        </p:txBody>
      </p:sp>
      <p:sp>
        <p:nvSpPr>
          <p:cNvPr id="2" name="Titre 1"/>
          <p:cNvSpPr>
            <a:spLocks noGrp="1"/>
          </p:cNvSpPr>
          <p:nvPr>
            <p:ph type="title"/>
          </p:nvPr>
        </p:nvSpPr>
        <p:spPr/>
        <p:txBody>
          <a:bodyPr>
            <a:normAutofit fontScale="90000"/>
          </a:bodyPr>
          <a:lstStyle/>
          <a:p>
            <a:r>
              <a:rPr lang="fr-FR" dirty="0"/>
              <a:t>Les étudiants des CPGE Littéraires présentent en effet un profil très intéressant !</a:t>
            </a: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651375" y="2269913"/>
            <a:ext cx="3905250" cy="2927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2266727"/>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187624" y="2420888"/>
            <a:ext cx="7283152" cy="144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Espace réservé du texte 3"/>
          <p:cNvSpPr>
            <a:spLocks noGrp="1"/>
          </p:cNvSpPr>
          <p:nvPr>
            <p:ph type="body" sz="half" idx="4294967295"/>
          </p:nvPr>
        </p:nvSpPr>
        <p:spPr>
          <a:xfrm>
            <a:off x="-16412" y="4221088"/>
            <a:ext cx="9251950" cy="2265115"/>
          </a:xfrm>
        </p:spPr>
        <p:txBody>
          <a:bodyPr>
            <a:normAutofit/>
          </a:bodyPr>
          <a:lstStyle/>
          <a:p>
            <a:r>
              <a:rPr lang="fr-FR" dirty="0"/>
              <a:t>Intégrer L’ hypokhâgne du Lycée de Bellevue , c’est ainsi privilégier :</a:t>
            </a:r>
          </a:p>
          <a:p>
            <a:r>
              <a:rPr lang="fr-FR" dirty="0"/>
              <a:t>Une formation de haut niveau proche de ses repères familiaux et sociaux</a:t>
            </a:r>
          </a:p>
          <a:p>
            <a:r>
              <a:rPr lang="fr-FR" dirty="0"/>
              <a:t>Une exigence de travail</a:t>
            </a:r>
          </a:p>
          <a:p>
            <a:r>
              <a:rPr lang="fr-FR" dirty="0"/>
              <a:t>Une réussite de ses études universitaires</a:t>
            </a:r>
          </a:p>
        </p:txBody>
      </p:sp>
    </p:spTree>
    <p:extLst>
      <p:ext uri="{BB962C8B-B14F-4D97-AF65-F5344CB8AC3E}">
        <p14:creationId xmlns:p14="http://schemas.microsoft.com/office/powerpoint/2010/main" val="1165350880"/>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1547664" y="3789040"/>
            <a:ext cx="6696744" cy="2757364"/>
          </a:xfrm>
        </p:spPr>
        <p:txBody>
          <a:bodyPr>
            <a:normAutofit/>
          </a:bodyPr>
          <a:lstStyle/>
          <a:p>
            <a:r>
              <a:rPr lang="fr-FR" b="1" dirty="0"/>
              <a:t>La première année</a:t>
            </a:r>
            <a:r>
              <a:rPr lang="fr-FR" dirty="0"/>
              <a:t>, appelée hypokhâgne, pose un socle de connaissances pluridisciplinaire à la mesure des exigences du supérieur et des concours ultérieurs. Elle permet la délivrance de la première année de licence(L1) dans une discipline choisie par l’étudiant et proposée dans le cursus Lettres et sciences humaines.</a:t>
            </a: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903" y="1988840"/>
            <a:ext cx="2849340" cy="1899560"/>
          </a:xfrm>
          <a:prstGeom prst="rect">
            <a:avLst/>
          </a:prstGeom>
        </p:spPr>
      </p:pic>
    </p:spTree>
    <p:extLst>
      <p:ext uri="{BB962C8B-B14F-4D97-AF65-F5344CB8AC3E}">
        <p14:creationId xmlns:p14="http://schemas.microsoft.com/office/powerpoint/2010/main" val="444384929"/>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87624" y="1828800"/>
            <a:ext cx="7368414" cy="4912568"/>
          </a:xfrm>
        </p:spPr>
        <p:txBody>
          <a:bodyPr>
            <a:normAutofit fontScale="70000" lnSpcReduction="20000"/>
          </a:bodyPr>
          <a:lstStyle/>
          <a:p>
            <a:r>
              <a:rPr lang="fr-FR" sz="3800" b="1" dirty="0"/>
              <a:t>Enseignements obligatoires (HK)</a:t>
            </a:r>
          </a:p>
          <a:p>
            <a:r>
              <a:rPr lang="fr-FR" sz="3800" b="1" i="1" dirty="0"/>
              <a:t>Horaires</a:t>
            </a:r>
          </a:p>
          <a:p>
            <a:r>
              <a:rPr lang="fr-FR" b="1" dirty="0"/>
              <a:t>Français</a:t>
            </a:r>
          </a:p>
          <a:p>
            <a:r>
              <a:rPr lang="fr-FR" dirty="0"/>
              <a:t>5 h</a:t>
            </a:r>
          </a:p>
          <a:p>
            <a:r>
              <a:rPr lang="fr-FR" b="1" dirty="0"/>
              <a:t>Histoire</a:t>
            </a:r>
          </a:p>
          <a:p>
            <a:r>
              <a:rPr lang="fr-FR" dirty="0"/>
              <a:t>5 h</a:t>
            </a:r>
            <a:endParaRPr lang="fr-FR" sz="3800" b="1" i="1" dirty="0"/>
          </a:p>
          <a:p>
            <a:r>
              <a:rPr lang="fr-FR" b="1" dirty="0"/>
              <a:t>Philosophie</a:t>
            </a:r>
          </a:p>
          <a:p>
            <a:r>
              <a:rPr lang="fr-FR" dirty="0"/>
              <a:t>4 h</a:t>
            </a:r>
          </a:p>
          <a:p>
            <a:r>
              <a:rPr lang="fr-FR" b="1" dirty="0"/>
              <a:t>Langue vivante étrangère A</a:t>
            </a:r>
          </a:p>
          <a:p>
            <a:r>
              <a:rPr lang="fr-FR" dirty="0"/>
              <a:t> Anglais, Espagnol, </a:t>
            </a:r>
          </a:p>
          <a:p>
            <a:r>
              <a:rPr lang="fr-FR" dirty="0"/>
              <a:t>4 h</a:t>
            </a:r>
          </a:p>
          <a:p>
            <a:r>
              <a:rPr lang="fr-FR" b="1" dirty="0"/>
              <a:t>Géographie</a:t>
            </a:r>
          </a:p>
          <a:p>
            <a:r>
              <a:rPr lang="fr-FR" dirty="0"/>
              <a:t>2 h</a:t>
            </a:r>
          </a:p>
          <a:p>
            <a:r>
              <a:rPr lang="fr-FR" b="1" dirty="0"/>
              <a:t>Langue et culture de l’Antiquité</a:t>
            </a:r>
          </a:p>
          <a:p>
            <a:pPr marL="400050" lvl="1" indent="0">
              <a:buNone/>
            </a:pPr>
            <a:r>
              <a:rPr lang="fr-FR" dirty="0"/>
              <a:t>    3 h</a:t>
            </a:r>
          </a:p>
          <a:p>
            <a:r>
              <a:rPr lang="fr-FR" b="1" dirty="0"/>
              <a:t>Langue vivante étrangère B</a:t>
            </a:r>
          </a:p>
          <a:p>
            <a:r>
              <a:rPr lang="fr-FR" dirty="0"/>
              <a:t>Allemand, Anglais, Espagnol</a:t>
            </a:r>
          </a:p>
          <a:p>
            <a:r>
              <a:rPr lang="fr-FR" dirty="0"/>
              <a:t>2h</a:t>
            </a:r>
          </a:p>
          <a:p>
            <a:r>
              <a:rPr lang="fr-FR" b="1" dirty="0"/>
              <a:t>Education physique et sportive</a:t>
            </a:r>
          </a:p>
          <a:p>
            <a:pPr marL="0" indent="0">
              <a:buNone/>
            </a:pPr>
            <a:endParaRPr lang="fr-FR" dirty="0"/>
          </a:p>
        </p:txBody>
      </p:sp>
    </p:spTree>
    <p:extLst>
      <p:ext uri="{BB962C8B-B14F-4D97-AF65-F5344CB8AC3E}">
        <p14:creationId xmlns:p14="http://schemas.microsoft.com/office/powerpoint/2010/main" val="3169158572"/>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idx="1"/>
          </p:nvPr>
        </p:nvSpPr>
        <p:spPr/>
        <p:txBody>
          <a:bodyPr>
            <a:normAutofit fontScale="70000" lnSpcReduction="20000"/>
          </a:bodyPr>
          <a:lstStyle/>
          <a:p>
            <a:r>
              <a:rPr lang="fr-FR" b="1" dirty="0"/>
              <a:t>Enseignements complémentaires</a:t>
            </a:r>
          </a:p>
          <a:p>
            <a:r>
              <a:rPr lang="fr-FR" dirty="0"/>
              <a:t>en HK au Lycée de Bellevue</a:t>
            </a:r>
          </a:p>
          <a:p>
            <a:r>
              <a:rPr lang="fr-FR" dirty="0"/>
              <a:t>Une option au moins est obligatoire pour tous les étudiants. Elle sera complétée par une ou deux options supplémentaires. Ces choix dépendent d’une part, de la discipline de spécialité, et d’autre part, du projet personnel de l’étudiant.</a:t>
            </a:r>
          </a:p>
          <a:p>
            <a:r>
              <a:rPr lang="fr-FR" b="1" dirty="0"/>
              <a:t>Horaires</a:t>
            </a:r>
          </a:p>
          <a:p>
            <a:r>
              <a:rPr lang="fr-FR" dirty="0"/>
              <a:t>Module de spécialité latin</a:t>
            </a:r>
          </a:p>
          <a:p>
            <a:r>
              <a:rPr lang="fr-FR" dirty="0"/>
              <a:t>2 h</a:t>
            </a:r>
          </a:p>
          <a:p>
            <a:r>
              <a:rPr lang="fr-FR" dirty="0"/>
              <a:t>Géographie</a:t>
            </a:r>
          </a:p>
          <a:p>
            <a:r>
              <a:rPr lang="fr-FR" dirty="0"/>
              <a:t>2 h</a:t>
            </a:r>
          </a:p>
          <a:p>
            <a:r>
              <a:rPr lang="fr-FR" dirty="0"/>
              <a:t>Langue vivante étrangère B</a:t>
            </a:r>
          </a:p>
          <a:p>
            <a:r>
              <a:rPr lang="fr-FR" dirty="0"/>
              <a:t>2h</a:t>
            </a:r>
          </a:p>
          <a:p>
            <a:endParaRPr lang="fr-FR" dirty="0"/>
          </a:p>
        </p:txBody>
      </p:sp>
      <p:sp>
        <p:nvSpPr>
          <p:cNvPr id="2" name="Titre 1"/>
          <p:cNvSpPr>
            <a:spLocks noGrp="1"/>
          </p:cNvSpPr>
          <p:nvPr>
            <p:ph type="title"/>
          </p:nvPr>
        </p:nvSpPr>
        <p:spPr>
          <a:xfrm>
            <a:off x="467544" y="548680"/>
            <a:ext cx="8229600" cy="1252728"/>
          </a:xfrm>
        </p:spPr>
        <p:txBody>
          <a:bodyPr>
            <a:noAutofit/>
          </a:bodyPr>
          <a:lstStyle/>
          <a:p>
            <a:r>
              <a:rPr lang="fr-FR" sz="3200" dirty="0"/>
              <a:t>VOUS DEVEZ AUSSI CHOISIR AU MOINS UN ENSEIGNEMENT COMPLEMENTAIRE.</a:t>
            </a:r>
            <a:br>
              <a:rPr lang="fr-FR" sz="3200" dirty="0"/>
            </a:br>
            <a:endParaRPr lang="fr-FR" sz="3200" dirty="0"/>
          </a:p>
        </p:txBody>
      </p:sp>
    </p:spTree>
    <p:extLst>
      <p:ext uri="{BB962C8B-B14F-4D97-AF65-F5344CB8AC3E}">
        <p14:creationId xmlns:p14="http://schemas.microsoft.com/office/powerpoint/2010/main" val="1766164054"/>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r>
              <a:rPr lang="fr-FR" b="1" dirty="0"/>
              <a:t>Une meilleure préparation en vue d’un cursus IEP.</a:t>
            </a:r>
          </a:p>
          <a:p>
            <a:r>
              <a:rPr lang="fr-FR" dirty="0"/>
              <a:t>3h facultatives  dont :</a:t>
            </a:r>
          </a:p>
          <a:p>
            <a:r>
              <a:rPr lang="fr-FR" dirty="0"/>
              <a:t>Culture générale 1h/</a:t>
            </a:r>
            <a:r>
              <a:rPr lang="fr-FR" dirty="0" err="1"/>
              <a:t>sem</a:t>
            </a:r>
            <a:endParaRPr lang="fr-FR" dirty="0"/>
          </a:p>
          <a:p>
            <a:r>
              <a:rPr lang="fr-FR" dirty="0"/>
              <a:t>Histoire 1h/</a:t>
            </a:r>
            <a:r>
              <a:rPr lang="fr-FR" dirty="0" err="1"/>
              <a:t>sem</a:t>
            </a:r>
            <a:endParaRPr lang="fr-FR" dirty="0"/>
          </a:p>
          <a:p>
            <a:r>
              <a:rPr lang="fr-FR" dirty="0"/>
              <a:t>Géographie 1h/</a:t>
            </a:r>
            <a:r>
              <a:rPr lang="fr-FR" dirty="0" err="1"/>
              <a:t>sem</a:t>
            </a:r>
            <a:endParaRPr lang="fr-FR" dirty="0"/>
          </a:p>
        </p:txBody>
      </p:sp>
      <p:sp>
        <p:nvSpPr>
          <p:cNvPr id="2" name="Titre 1"/>
          <p:cNvSpPr>
            <a:spLocks noGrp="1"/>
          </p:cNvSpPr>
          <p:nvPr>
            <p:ph type="title"/>
          </p:nvPr>
        </p:nvSpPr>
        <p:spPr/>
        <p:txBody>
          <a:bodyPr>
            <a:noAutofit/>
          </a:bodyPr>
          <a:lstStyle/>
          <a:p>
            <a:r>
              <a:rPr lang="fr-FR" sz="4000" b="1" dirty="0"/>
              <a:t>Une aide méthodologique complémentaire</a:t>
            </a:r>
          </a:p>
        </p:txBody>
      </p:sp>
      <p:pic>
        <p:nvPicPr>
          <p:cNvPr id="5124" name="Picture 4" descr="C:\Users\BMG\Desktop\doc en attente\sce po b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414175">
            <a:off x="5526539" y="3505383"/>
            <a:ext cx="2190750" cy="219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799335"/>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323528" y="2348880"/>
            <a:ext cx="8496300" cy="3240360"/>
          </a:xfrm>
        </p:spPr>
        <p:txBody>
          <a:bodyPr>
            <a:normAutofit/>
          </a:bodyPr>
          <a:lstStyle/>
          <a:p>
            <a:r>
              <a:rPr lang="fr-FR" dirty="0"/>
              <a:t>La seconde année, appelée khâgne, est consacrée à la préparation des concours. La pluridisciplinarité y est maintenue avec toutefois une spécialisation accrue dans la discipline choisie par l’étudiant. Cette 2ème année de CPGE permet la délivrance de la 2</a:t>
            </a:r>
            <a:r>
              <a:rPr lang="fr-FR" baseline="30000" dirty="0"/>
              <a:t>ème</a:t>
            </a:r>
            <a:r>
              <a:rPr lang="fr-FR" dirty="0"/>
              <a:t> année de Licence(L2).</a:t>
            </a:r>
          </a:p>
        </p:txBody>
      </p:sp>
    </p:spTree>
    <p:extLst>
      <p:ext uri="{BB962C8B-B14F-4D97-AF65-F5344CB8AC3E}">
        <p14:creationId xmlns:p14="http://schemas.microsoft.com/office/powerpoint/2010/main" val="950314368"/>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395536" y="332656"/>
            <a:ext cx="8229600" cy="720080"/>
          </a:xfrm>
        </p:spPr>
        <p:txBody>
          <a:bodyPr>
            <a:normAutofit fontScale="90000"/>
          </a:bodyPr>
          <a:lstStyle/>
          <a:p>
            <a:r>
              <a:rPr lang="fr-FR" dirty="0"/>
              <a:t>Des </a:t>
            </a:r>
            <a:r>
              <a:rPr lang="fr-FR"/>
              <a:t>résultats !</a:t>
            </a:r>
            <a:br>
              <a:rPr lang="fr-FR" dirty="0"/>
            </a:br>
            <a:endParaRPr lang="fr-FR" sz="2200" dirty="0"/>
          </a:p>
        </p:txBody>
      </p:sp>
      <p:pic>
        <p:nvPicPr>
          <p:cNvPr id="5" name="Espace réservé du contenu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50825" y="2283808"/>
            <a:ext cx="8066088" cy="3690560"/>
          </a:xfrm>
        </p:spPr>
      </p:pic>
      <p:sp>
        <p:nvSpPr>
          <p:cNvPr id="2" name="Espace réservé du contenu 1"/>
          <p:cNvSpPr>
            <a:spLocks noGrp="1"/>
          </p:cNvSpPr>
          <p:nvPr>
            <p:ph sz="quarter" idx="14"/>
          </p:nvPr>
        </p:nvSpPr>
        <p:spPr>
          <a:xfrm>
            <a:off x="5220072" y="1844824"/>
            <a:ext cx="3462152" cy="5013176"/>
          </a:xfrm>
        </p:spPr>
        <p:txBody>
          <a:bodyPr>
            <a:noAutofit/>
          </a:bodyPr>
          <a:lstStyle/>
          <a:p>
            <a:pPr algn="ctr"/>
            <a:endParaRPr lang="fr-FR" sz="1200" dirty="0"/>
          </a:p>
          <a:p>
            <a:pPr marL="0" indent="0">
              <a:buNone/>
            </a:pPr>
            <a:endParaRPr lang="fr-FR" sz="1200" b="1" dirty="0"/>
          </a:p>
          <a:p>
            <a:endParaRPr lang="fr-FR" sz="1200" dirty="0"/>
          </a:p>
          <a:p>
            <a:endParaRPr lang="fr-FR" sz="1200" dirty="0"/>
          </a:p>
          <a:p>
            <a:endParaRPr lang="fr-FR" sz="1200" dirty="0"/>
          </a:p>
          <a:p>
            <a:endParaRPr lang="fr-FR" sz="1200" dirty="0"/>
          </a:p>
          <a:p>
            <a:endParaRPr lang="fr-FR" sz="1200" dirty="0"/>
          </a:p>
        </p:txBody>
      </p:sp>
    </p:spTree>
    <p:extLst>
      <p:ext uri="{BB962C8B-B14F-4D97-AF65-F5344CB8AC3E}">
        <p14:creationId xmlns:p14="http://schemas.microsoft.com/office/powerpoint/2010/main" val="1765077438"/>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622744085"/>
              </p:ext>
            </p:extLst>
          </p:nvPr>
        </p:nvGraphicFramePr>
        <p:xfrm>
          <a:off x="1331639" y="2204864"/>
          <a:ext cx="6912770" cy="2448272"/>
        </p:xfrm>
        <a:graphic>
          <a:graphicData uri="http://schemas.openxmlformats.org/drawingml/2006/table">
            <a:tbl>
              <a:tblPr firstRow="1" firstCol="1" lastRow="1" lastCol="1" bandRow="1" bandCol="1"/>
              <a:tblGrid>
                <a:gridCol w="2303756">
                  <a:extLst>
                    <a:ext uri="{9D8B030D-6E8A-4147-A177-3AD203B41FA5}">
                      <a16:colId xmlns:a16="http://schemas.microsoft.com/office/drawing/2014/main" val="20000"/>
                    </a:ext>
                  </a:extLst>
                </a:gridCol>
                <a:gridCol w="2304507">
                  <a:extLst>
                    <a:ext uri="{9D8B030D-6E8A-4147-A177-3AD203B41FA5}">
                      <a16:colId xmlns:a16="http://schemas.microsoft.com/office/drawing/2014/main" val="20001"/>
                    </a:ext>
                  </a:extLst>
                </a:gridCol>
                <a:gridCol w="2304507">
                  <a:extLst>
                    <a:ext uri="{9D8B030D-6E8A-4147-A177-3AD203B41FA5}">
                      <a16:colId xmlns:a16="http://schemas.microsoft.com/office/drawing/2014/main" val="20002"/>
                    </a:ext>
                  </a:extLst>
                </a:gridCol>
              </a:tblGrid>
              <a:tr h="816091">
                <a:tc>
                  <a:txBody>
                    <a:bodyPr/>
                    <a:lstStyle/>
                    <a:p>
                      <a:pPr algn="ctr">
                        <a:spcAft>
                          <a:spcPts val="0"/>
                        </a:spcAft>
                      </a:pPr>
                      <a:r>
                        <a:rPr lang="fr-FR" sz="1200" b="1" u="none" strike="noStrike" dirty="0">
                          <a:effectLst/>
                          <a:latin typeface="Times New Roman"/>
                          <a:ea typeface="Times New Roman"/>
                        </a:rPr>
                        <a:t> </a:t>
                      </a:r>
                      <a:endParaRPr lang="fr-FR"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fr-FR" sz="1200" b="1">
                          <a:effectLst/>
                          <a:latin typeface="Times New Roman"/>
                          <a:ea typeface="Times New Roman"/>
                        </a:rPr>
                        <a:t>Admis dans un IEP</a:t>
                      </a:r>
                      <a:endParaRPr lang="fr-FR" sz="1200">
                        <a:effectLst/>
                        <a:latin typeface="Times New Roman"/>
                        <a:ea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fr-FR" sz="1200" b="1" dirty="0">
                          <a:effectLst/>
                          <a:latin typeface="Times New Roman"/>
                          <a:ea typeface="Times New Roman"/>
                        </a:rPr>
                        <a:t>Admis dans une E</a:t>
                      </a:r>
                      <a:r>
                        <a:rPr lang="fr-FR" sz="1200" b="1" baseline="0" dirty="0">
                          <a:effectLst/>
                          <a:latin typeface="Times New Roman"/>
                          <a:ea typeface="Times New Roman"/>
                        </a:rPr>
                        <a:t> Management</a:t>
                      </a:r>
                      <a:endParaRPr lang="fr-FR" sz="1200" dirty="0">
                        <a:effectLst/>
                        <a:latin typeface="Times New Roman"/>
                        <a:ea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0"/>
                  </a:ext>
                </a:extLst>
              </a:tr>
              <a:tr h="1632181">
                <a:tc>
                  <a:txBody>
                    <a:bodyPr/>
                    <a:lstStyle/>
                    <a:p>
                      <a:pPr algn="ctr">
                        <a:spcAft>
                          <a:spcPts val="0"/>
                        </a:spcAft>
                      </a:pPr>
                      <a:r>
                        <a:rPr lang="fr-FR" sz="1200" b="1" dirty="0">
                          <a:effectLst/>
                          <a:latin typeface="Times New Roman"/>
                          <a:ea typeface="Times New Roman"/>
                        </a:rPr>
                        <a:t>CPGE Littéraire</a:t>
                      </a:r>
                      <a:endParaRPr lang="fr-FR" sz="1200" dirty="0">
                        <a:effectLst/>
                        <a:latin typeface="Times New Roman"/>
                        <a:ea typeface="Times New Roman"/>
                      </a:endParaRPr>
                    </a:p>
                    <a:p>
                      <a:pPr algn="ctr">
                        <a:spcAft>
                          <a:spcPts val="0"/>
                        </a:spcAft>
                      </a:pPr>
                      <a:r>
                        <a:rPr lang="fr-FR" sz="1200" b="1" dirty="0">
                          <a:effectLst/>
                          <a:latin typeface="Times New Roman"/>
                          <a:ea typeface="Times New Roman"/>
                        </a:rPr>
                        <a:t>depuis 1996</a:t>
                      </a:r>
                      <a:endParaRPr lang="fr-FR" sz="12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200" dirty="0">
                          <a:effectLst/>
                          <a:latin typeface="Times New Roman"/>
                          <a:ea typeface="Times New Roman"/>
                        </a:rPr>
                        <a:t>55</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200" dirty="0">
                          <a:effectLst/>
                          <a:latin typeface="Times New Roman"/>
                          <a:ea typeface="Times New Roman"/>
                        </a:rPr>
                        <a:t>32</a:t>
                      </a: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833070790"/>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53A1E38-F1D0-E34B-9EFC-2F29D66A274E}"/>
              </a:ext>
            </a:extLst>
          </p:cNvPr>
          <p:cNvSpPr txBox="1"/>
          <p:nvPr/>
        </p:nvSpPr>
        <p:spPr>
          <a:xfrm>
            <a:off x="517525" y="554038"/>
            <a:ext cx="8240713" cy="4462760"/>
          </a:xfrm>
          <a:prstGeom prst="rect">
            <a:avLst/>
          </a:prstGeom>
          <a:noFill/>
        </p:spPr>
        <p:txBody>
          <a:bodyPr>
            <a:spAutoFit/>
          </a:bodyPr>
          <a:lstStyle/>
          <a:p>
            <a:pPr algn="ctr" eaLnBrk="1" hangingPunct="1">
              <a:defRPr/>
            </a:pPr>
            <a:endParaRPr lang="fr-FR" dirty="0"/>
          </a:p>
          <a:p>
            <a:pPr algn="ctr" eaLnBrk="1" hangingPunct="1">
              <a:defRPr/>
            </a:pPr>
            <a:endParaRPr lang="fr-FR" sz="2400" b="1" normalizeH="1" dirty="0">
              <a:latin typeface="+mn-lt"/>
            </a:endParaRPr>
          </a:p>
          <a:p>
            <a:pPr algn="ctr" eaLnBrk="1" hangingPunct="1">
              <a:defRPr/>
            </a:pPr>
            <a:r>
              <a:rPr lang="fr-FR" sz="2800" normalizeH="1" dirty="0">
                <a:cs typeface="Calibri" panose="020F0502020204030204" pitchFamily="34" charset="0"/>
              </a:rPr>
              <a:t>LE PLUS DE LA CPGE DE BELLEVUE</a:t>
            </a:r>
          </a:p>
          <a:p>
            <a:pPr algn="ctr" eaLnBrk="1" hangingPunct="1">
              <a:defRPr/>
            </a:pPr>
            <a:r>
              <a:rPr lang="fr-FR" sz="2800" normalizeH="1" dirty="0">
                <a:cs typeface="Calibri" panose="020F0502020204030204" pitchFamily="34" charset="0"/>
              </a:rPr>
              <a:t>DES ACTIONS PÉRI-PÉDAGOGIQUES</a:t>
            </a:r>
          </a:p>
          <a:p>
            <a:pPr marL="571500" indent="-571500" eaLnBrk="1" hangingPunct="1">
              <a:buFont typeface="Wingdings" pitchFamily="2" charset="2"/>
              <a:buChar char="§"/>
              <a:defRPr/>
            </a:pPr>
            <a:endParaRPr lang="fr-FR" sz="2800" normalizeH="1" dirty="0">
              <a:cs typeface="Calibri" panose="020F0502020204030204" pitchFamily="34" charset="0"/>
            </a:endParaRPr>
          </a:p>
          <a:p>
            <a:pPr marL="571500" indent="-571500" eaLnBrk="1" hangingPunct="1">
              <a:buFont typeface="Wingdings" pitchFamily="2" charset="2"/>
              <a:buChar char="v"/>
              <a:defRPr/>
            </a:pPr>
            <a:r>
              <a:rPr lang="fr-FR" sz="2800" normalizeH="1" dirty="0">
                <a:cs typeface="Calibri" panose="020F0502020204030204" pitchFamily="34" charset="0"/>
              </a:rPr>
              <a:t>UN CINÉ-PHILO</a:t>
            </a:r>
          </a:p>
          <a:p>
            <a:pPr marL="571500" indent="-571500" eaLnBrk="1" hangingPunct="1">
              <a:buFont typeface="Wingdings" pitchFamily="2" charset="2"/>
              <a:buChar char="v"/>
              <a:defRPr/>
            </a:pPr>
            <a:r>
              <a:rPr lang="fr-FR" sz="2800" normalizeH="1" dirty="0">
                <a:cs typeface="Calibri" panose="020F0502020204030204" pitchFamily="34" charset="0"/>
              </a:rPr>
              <a:t>DES JOURNÉES ACADÉMIQUES DE LA PHILOSOPHIE</a:t>
            </a:r>
          </a:p>
          <a:p>
            <a:pPr marL="571500" indent="-571500" eaLnBrk="1" hangingPunct="1">
              <a:buFont typeface="Wingdings" pitchFamily="2" charset="2"/>
              <a:buChar char="v"/>
              <a:defRPr/>
            </a:pPr>
            <a:r>
              <a:rPr lang="fr-FR" sz="2800" normalizeH="1" dirty="0">
                <a:cs typeface="Calibri" panose="020F0502020204030204" pitchFamily="34" charset="0"/>
              </a:rPr>
              <a:t>DES COURS DE PHILO DÉCENTRALISÉS ET OUVERTS À TOUS</a:t>
            </a:r>
          </a:p>
          <a:p>
            <a:pPr eaLnBrk="1" hangingPunct="1">
              <a:defRPr/>
            </a:pPr>
            <a:endParaRPr lang="fr-FR" dirty="0"/>
          </a:p>
        </p:txBody>
      </p:sp>
    </p:spTree>
    <p:extLst>
      <p:ext uri="{BB962C8B-B14F-4D97-AF65-F5344CB8AC3E}">
        <p14:creationId xmlns:p14="http://schemas.microsoft.com/office/powerpoint/2010/main" val="2351628771"/>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agues">
  <a:themeElements>
    <a:clrScheme name="Personnalisé 2">
      <a:dk1>
        <a:srgbClr val="000000"/>
      </a:dk1>
      <a:lt1>
        <a:srgbClr val="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Vagues">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agues">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532</TotalTime>
  <Words>732</Words>
  <Application>Microsoft Macintosh PowerPoint</Application>
  <PresentationFormat>Affichage à l'écran (4:3)</PresentationFormat>
  <Paragraphs>88</Paragraphs>
  <Slides>22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22</vt:i4>
      </vt:variant>
    </vt:vector>
  </HeadingPairs>
  <TitlesOfParts>
    <vt:vector size="28" baseType="lpstr">
      <vt:lpstr>Calibri</vt:lpstr>
      <vt:lpstr>Candara</vt:lpstr>
      <vt:lpstr>Symbol</vt:lpstr>
      <vt:lpstr>Times New Roman</vt:lpstr>
      <vt:lpstr>Wingdings</vt:lpstr>
      <vt:lpstr>Vagues</vt:lpstr>
      <vt:lpstr>BIENVENUE  !</vt:lpstr>
      <vt:lpstr>Présentation PowerPoint</vt:lpstr>
      <vt:lpstr>Présentation PowerPoint</vt:lpstr>
      <vt:lpstr>Faire votre prépa littéraire…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Les étudiants des CPGE Littéraires présentent en effet un profil très intéressant !</vt:lpstr>
      <vt:lpstr>Présentation PowerPoint</vt:lpstr>
      <vt:lpstr>Présentation PowerPoint</vt:lpstr>
      <vt:lpstr>Présentation PowerPoint</vt:lpstr>
      <vt:lpstr>VOUS DEVEZ AUSSI CHOISIR AU MOINS UN ENSEIGNEMENT COMPLEMENTAIRE. </vt:lpstr>
      <vt:lpstr>Une aide méthodologique complémentaire</vt:lpstr>
      <vt:lpstr>Présentation PowerPoint</vt:lpstr>
      <vt:lpstr>Des résultats ! </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Bienvenue au Lycée de Bellevue</dc:title>
  <dc:creator>BMG</dc:creator>
  <cp:lastModifiedBy>pigleragnes@gmail.com</cp:lastModifiedBy>
  <cp:revision>73</cp:revision>
  <dcterms:created xsi:type="dcterms:W3CDTF">2011-02-18T12:20:25Z</dcterms:created>
  <dcterms:modified xsi:type="dcterms:W3CDTF">2020-10-01T14:42:23Z</dcterms:modified>
</cp:coreProperties>
</file>