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89212" y="850557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Baccalauréat Professionnel </a:t>
            </a:r>
            <a:br>
              <a:rPr lang="fr-FR" dirty="0" smtClean="0">
                <a:solidFill>
                  <a:srgbClr val="002060"/>
                </a:solidFill>
              </a:rPr>
            </a:br>
            <a:r>
              <a:rPr lang="fr-FR" dirty="0" smtClean="0">
                <a:solidFill>
                  <a:srgbClr val="002060"/>
                </a:solidFill>
              </a:rPr>
              <a:t>PCEPC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Procédés de la Chimie de L’Eau et des Papiers Cartons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567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399" cy="668981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Note d’opportunité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425146"/>
            <a:ext cx="8915400" cy="4486076"/>
          </a:xfrm>
        </p:spPr>
        <p:txBody>
          <a:bodyPr/>
          <a:lstStyle/>
          <a:p>
            <a:pPr marL="0" indent="0" algn="just">
              <a:buNone/>
            </a:pPr>
            <a:r>
              <a:rPr lang="fr-FR" dirty="0" smtClean="0"/>
              <a:t>L’économie martiniquaise repose essentiellement sur le secteur tertiaire. Le secteur primaire (agriculture, pêche…) et l’industrie en retrait, sont des secteurs en mutation où beaucoup reste à faire.</a:t>
            </a:r>
          </a:p>
          <a:p>
            <a:pPr marL="0" indent="0" algn="just">
              <a:buNone/>
            </a:pPr>
            <a:r>
              <a:rPr lang="fr-FR" dirty="0" smtClean="0"/>
              <a:t>C’est la volonté au Lpo Joseph Pernock de participer au développement de ces deux secteurs d’activité en proposant une carte de formation adaptée au contexte local</a:t>
            </a:r>
          </a:p>
          <a:p>
            <a:pPr marL="0" indent="0" algn="just">
              <a:buNone/>
            </a:pPr>
            <a:r>
              <a:rPr lang="fr-FR" dirty="0" smtClean="0"/>
              <a:t>Formation gravitant autour de l’agriculture : maintenance véhicule agricole, transformation des produits agricoles…</a:t>
            </a:r>
          </a:p>
          <a:p>
            <a:pPr marL="0" indent="0" algn="just">
              <a:buNone/>
            </a:pPr>
            <a:r>
              <a:rPr lang="fr-FR" dirty="0" smtClean="0"/>
              <a:t>Bac Pro PCEPC :</a:t>
            </a:r>
          </a:p>
          <a:p>
            <a:pPr marL="0" indent="0" algn="just">
              <a:buNone/>
            </a:pPr>
            <a:r>
              <a:rPr lang="fr-FR" dirty="0" smtClean="0"/>
              <a:t>-former des apprenants dans but alimenter les entreprises locales voire internationales</a:t>
            </a:r>
          </a:p>
          <a:p>
            <a:pPr marL="0" indent="0" algn="just">
              <a:buNone/>
            </a:pPr>
            <a:r>
              <a:rPr lang="fr-FR" dirty="0" smtClean="0"/>
              <a:t>-Fluidité des parcours, lien entre le CAP AQE et le BTS ME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91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30264" y="189346"/>
            <a:ext cx="6488497" cy="1052945"/>
          </a:xfrm>
        </p:spPr>
        <p:txBody>
          <a:bodyPr>
            <a:noAutofit/>
          </a:bodyPr>
          <a:lstStyle/>
          <a:p>
            <a:pPr algn="ctr"/>
            <a:r>
              <a:rPr lang="fr-FR" sz="2800" dirty="0" smtClean="0"/>
              <a:t>Répartition sectorielle des industries martiniquaises</a:t>
            </a:r>
            <a:endParaRPr lang="fr-FR" sz="28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t="7131"/>
          <a:stretch/>
        </p:blipFill>
        <p:spPr>
          <a:xfrm>
            <a:off x="1630265" y="1242291"/>
            <a:ext cx="6488497" cy="53478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599055" y="1597891"/>
            <a:ext cx="29833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u="sng" dirty="0" smtClean="0"/>
              <a:t>Remarques</a:t>
            </a:r>
            <a:r>
              <a:rPr lang="fr-FR" dirty="0" smtClean="0"/>
              <a:t> :</a:t>
            </a:r>
          </a:p>
          <a:p>
            <a:endParaRPr lang="fr-FR" dirty="0"/>
          </a:p>
          <a:p>
            <a:r>
              <a:rPr lang="fr-FR" dirty="0"/>
              <a:t>Secteur des industries chimiques  secteur clé de l’économie </a:t>
            </a:r>
            <a:r>
              <a:rPr lang="fr-FR" dirty="0" smtClean="0"/>
              <a:t>française</a:t>
            </a:r>
          </a:p>
          <a:p>
            <a:r>
              <a:rPr lang="fr-FR" dirty="0" smtClean="0"/>
              <a:t>France : </a:t>
            </a:r>
          </a:p>
          <a:p>
            <a:r>
              <a:rPr lang="fr-FR" dirty="0" smtClean="0"/>
              <a:t>- 2</a:t>
            </a:r>
            <a:r>
              <a:rPr lang="fr-FR" baseline="30000" dirty="0" smtClean="0"/>
              <a:t>ième</a:t>
            </a:r>
            <a:r>
              <a:rPr lang="fr-FR" dirty="0" smtClean="0"/>
              <a:t> pays européen producteur </a:t>
            </a:r>
            <a:r>
              <a:rPr lang="fr-FR" dirty="0"/>
              <a:t>de produits </a:t>
            </a:r>
            <a:r>
              <a:rPr lang="fr-FR" dirty="0" smtClean="0"/>
              <a:t>chimiques, </a:t>
            </a:r>
          </a:p>
          <a:p>
            <a:r>
              <a:rPr lang="fr-FR" dirty="0" smtClean="0"/>
              <a:t>- 5</a:t>
            </a:r>
            <a:r>
              <a:rPr lang="fr-FR" baseline="30000" dirty="0" smtClean="0"/>
              <a:t>ième</a:t>
            </a:r>
            <a:r>
              <a:rPr lang="fr-FR" dirty="0" smtClean="0"/>
              <a:t> mondial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49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24476" y="416647"/>
            <a:ext cx="8086869" cy="493712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</a:rPr>
              <a:t>Champs professionnels du diplôme</a:t>
            </a:r>
            <a:endParaRPr lang="fr-FR" sz="3200" b="1" dirty="0">
              <a:solidFill>
                <a:srgbClr val="00206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476" y="1311236"/>
            <a:ext cx="8086869" cy="510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3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90981" y="90053"/>
            <a:ext cx="9056977" cy="566738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</a:rPr>
              <a:t>Présentation du métier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887084" y="1025236"/>
            <a:ext cx="9056977" cy="5458691"/>
          </a:xfrm>
        </p:spPr>
        <p:txBody>
          <a:bodyPr>
            <a:noAutofit/>
          </a:bodyPr>
          <a:lstStyle/>
          <a:p>
            <a:pPr algn="just"/>
            <a:r>
              <a:rPr lang="fr-FR" sz="2000" dirty="0"/>
              <a:t>Le titulaire </a:t>
            </a:r>
            <a:r>
              <a:rPr lang="fr-FR" sz="2000" dirty="0" smtClean="0"/>
              <a:t>du Bac Pro PCEPC : </a:t>
            </a:r>
          </a:p>
          <a:p>
            <a:pPr algn="just"/>
            <a:r>
              <a:rPr lang="fr-FR" sz="2000" b="1" dirty="0" smtClean="0"/>
              <a:t>opérateur de fabrication </a:t>
            </a:r>
            <a:r>
              <a:rPr lang="fr-FR" sz="2000" dirty="0" smtClean="0"/>
              <a:t>: transformation ou traitement de la matière </a:t>
            </a:r>
          </a:p>
          <a:p>
            <a:pPr algn="just"/>
            <a:endParaRPr lang="fr-FR" sz="2000" b="1" dirty="0" smtClean="0"/>
          </a:p>
          <a:p>
            <a:pPr algn="just"/>
            <a:endParaRPr lang="fr-FR" sz="2000" b="1" dirty="0"/>
          </a:p>
          <a:p>
            <a:pPr algn="just"/>
            <a:endParaRPr lang="fr-FR" sz="2000" b="1" dirty="0" smtClean="0"/>
          </a:p>
          <a:p>
            <a:pPr algn="just"/>
            <a:endParaRPr lang="fr-FR" sz="2000" b="1" dirty="0"/>
          </a:p>
          <a:p>
            <a:pPr algn="just"/>
            <a:endParaRPr lang="fr-FR" sz="2000" b="1" dirty="0" smtClean="0"/>
          </a:p>
          <a:p>
            <a:pPr algn="just"/>
            <a:endParaRPr lang="fr-FR" sz="2000" b="1" dirty="0"/>
          </a:p>
          <a:p>
            <a:pPr algn="just"/>
            <a:endParaRPr lang="fr-FR" sz="2000" b="1" dirty="0" smtClean="0"/>
          </a:p>
          <a:p>
            <a:pPr algn="just"/>
            <a:r>
              <a:rPr lang="fr-FR" sz="2000" b="1" dirty="0" smtClean="0"/>
              <a:t>autonome</a:t>
            </a:r>
            <a:r>
              <a:rPr lang="fr-FR" sz="2000" dirty="0" smtClean="0"/>
              <a:t> </a:t>
            </a:r>
            <a:r>
              <a:rPr lang="fr-FR" sz="2000" dirty="0"/>
              <a:t>au sein d’une équipe, </a:t>
            </a:r>
            <a:endParaRPr lang="fr-FR" sz="2000" dirty="0" smtClean="0"/>
          </a:p>
          <a:p>
            <a:pPr algn="just"/>
            <a:r>
              <a:rPr lang="fr-FR" sz="2000" b="1" dirty="0" smtClean="0"/>
              <a:t>sous </a:t>
            </a:r>
            <a:r>
              <a:rPr lang="fr-FR" sz="2000" b="1" dirty="0"/>
              <a:t>la responsabilité d’un agent de </a:t>
            </a:r>
            <a:r>
              <a:rPr lang="fr-FR" sz="2000" b="1" dirty="0" smtClean="0"/>
              <a:t>maîtrise, </a:t>
            </a:r>
          </a:p>
          <a:p>
            <a:pPr algn="just"/>
            <a:r>
              <a:rPr lang="fr-FR" sz="2000" dirty="0" smtClean="0"/>
              <a:t>dans </a:t>
            </a:r>
            <a:r>
              <a:rPr lang="fr-FR" sz="2000" dirty="0"/>
              <a:t>le </a:t>
            </a:r>
            <a:r>
              <a:rPr lang="fr-FR" sz="2000" b="1" dirty="0"/>
              <a:t>respect</a:t>
            </a:r>
            <a:r>
              <a:rPr lang="fr-FR" sz="2000" dirty="0"/>
              <a:t> des procédures et des </a:t>
            </a:r>
            <a:r>
              <a:rPr lang="fr-FR" sz="2000" b="1" dirty="0"/>
              <a:t>règles d’hygiène</a:t>
            </a:r>
            <a:r>
              <a:rPr lang="fr-FR" sz="2000" dirty="0"/>
              <a:t>, de </a:t>
            </a:r>
            <a:r>
              <a:rPr lang="fr-FR" sz="2000" b="1" dirty="0"/>
              <a:t>sécurit</a:t>
            </a:r>
            <a:r>
              <a:rPr lang="fr-FR" sz="2000" dirty="0"/>
              <a:t>é et </a:t>
            </a:r>
            <a:r>
              <a:rPr lang="fr-FR" sz="2000" dirty="0" smtClean="0"/>
              <a:t>d’</a:t>
            </a:r>
            <a:r>
              <a:rPr lang="fr-FR" sz="2000" b="1" dirty="0" smtClean="0"/>
              <a:t>environnement</a:t>
            </a:r>
          </a:p>
          <a:p>
            <a:pPr algn="just"/>
            <a:endParaRPr lang="fr-FR" sz="2000" b="1" dirty="0"/>
          </a:p>
          <a:p>
            <a:pPr algn="just"/>
            <a:endParaRPr lang="fr-FR" sz="2000" b="1" dirty="0" smtClean="0"/>
          </a:p>
          <a:p>
            <a:pPr algn="just"/>
            <a:endParaRPr lang="fr-FR" sz="2000" b="1" dirty="0"/>
          </a:p>
          <a:p>
            <a:pPr algn="just"/>
            <a:endParaRPr lang="fr-FR" sz="2000" b="1" dirty="0" smtClean="0"/>
          </a:p>
          <a:p>
            <a:pPr algn="just"/>
            <a:endParaRPr lang="fr-FR" sz="2000" b="1" dirty="0" smtClean="0"/>
          </a:p>
          <a:p>
            <a:r>
              <a:rPr lang="fr-FR" sz="2000" dirty="0" smtClean="0"/>
              <a:t>. </a:t>
            </a:r>
            <a:endParaRPr lang="fr-FR" sz="2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530" y="1973118"/>
            <a:ext cx="7595052" cy="282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83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6944" y="191654"/>
            <a:ext cx="9056978" cy="566738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</a:rPr>
              <a:t>Compétences globales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244436" y="1173216"/>
            <a:ext cx="9056977" cy="3703782"/>
          </a:xfrm>
        </p:spPr>
        <p:txBody>
          <a:bodyPr>
            <a:noAutofit/>
          </a:bodyPr>
          <a:lstStyle/>
          <a:p>
            <a:pPr marL="342900" indent="-342900" algn="just">
              <a:buFontTx/>
              <a:buChar char="-"/>
            </a:pPr>
            <a:r>
              <a:rPr lang="fr-FR" sz="2000" dirty="0" smtClean="0"/>
              <a:t>Assurer </a:t>
            </a:r>
            <a:r>
              <a:rPr lang="fr-FR" sz="2000" dirty="0"/>
              <a:t>le démarrage et l’arrêt du poste ; </a:t>
            </a:r>
            <a:endParaRPr lang="fr-FR" sz="2000" dirty="0" smtClean="0"/>
          </a:p>
          <a:p>
            <a:pPr marL="342900" indent="-342900" algn="just">
              <a:buFontTx/>
              <a:buChar char="-"/>
            </a:pPr>
            <a:r>
              <a:rPr lang="fr-FR" sz="2000" dirty="0" smtClean="0"/>
              <a:t>Conduire </a:t>
            </a:r>
            <a:r>
              <a:rPr lang="fr-FR" sz="2000" dirty="0"/>
              <a:t>et surveiller des installations ; </a:t>
            </a:r>
            <a:endParaRPr lang="fr-FR" sz="2000" dirty="0" smtClean="0"/>
          </a:p>
          <a:p>
            <a:pPr marL="342900" indent="-342900" algn="just">
              <a:buFontTx/>
              <a:buChar char="-"/>
            </a:pPr>
            <a:r>
              <a:rPr lang="fr-FR" sz="2000" dirty="0" smtClean="0"/>
              <a:t>Réaliser et interpréter des analyses physico-chimiques ou biologiques</a:t>
            </a:r>
          </a:p>
          <a:p>
            <a:pPr marL="342900" indent="-342900" algn="just">
              <a:buFontTx/>
              <a:buChar char="-"/>
            </a:pPr>
            <a:r>
              <a:rPr lang="fr-FR" sz="2000" dirty="0" smtClean="0"/>
              <a:t>Participer à la maintenance des installations et des réseaux</a:t>
            </a:r>
          </a:p>
          <a:p>
            <a:pPr marL="342900" indent="-342900" algn="just">
              <a:buFontTx/>
              <a:buChar char="-"/>
            </a:pPr>
            <a:r>
              <a:rPr lang="fr-FR" sz="2000" dirty="0" smtClean="0"/>
              <a:t>Diagnostiquer un dysfonctionnement; </a:t>
            </a:r>
          </a:p>
          <a:p>
            <a:pPr marL="342900" indent="-342900" algn="just">
              <a:buFontTx/>
              <a:buChar char="-"/>
            </a:pPr>
            <a:r>
              <a:rPr lang="fr-FR" sz="2000" dirty="0" smtClean="0"/>
              <a:t>Identifier </a:t>
            </a:r>
            <a:r>
              <a:rPr lang="fr-FR" sz="2000" dirty="0"/>
              <a:t>et évaluer des risques ; </a:t>
            </a:r>
            <a:endParaRPr lang="fr-FR" sz="2000" dirty="0" smtClean="0"/>
          </a:p>
          <a:p>
            <a:pPr marL="342900" indent="-342900" algn="just">
              <a:buFontTx/>
              <a:buChar char="-"/>
            </a:pPr>
            <a:r>
              <a:rPr lang="fr-FR" sz="2000" dirty="0" smtClean="0"/>
              <a:t>Echanger et traiter les informations</a:t>
            </a:r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892" y="4456266"/>
            <a:ext cx="4110241" cy="1671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7589" y="3050600"/>
            <a:ext cx="1937183" cy="3024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8747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3135313" y="192088"/>
            <a:ext cx="9056687" cy="566737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</a:rPr>
              <a:t>Contenu de la formation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51652" y="1129668"/>
            <a:ext cx="97403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u="sng" dirty="0"/>
              <a:t>Recrutement</a:t>
            </a:r>
            <a:r>
              <a:rPr lang="fr-FR" dirty="0"/>
              <a:t> : </a:t>
            </a:r>
            <a:r>
              <a:rPr lang="fr-FR" dirty="0" smtClean="0"/>
              <a:t>12 </a:t>
            </a:r>
            <a:r>
              <a:rPr lang="fr-FR" dirty="0"/>
              <a:t>élèves recrutés parmi les élèves sortants de la classe de </a:t>
            </a:r>
            <a:r>
              <a:rPr lang="fr-FR" dirty="0" smtClean="0"/>
              <a:t>3</a:t>
            </a:r>
            <a:r>
              <a:rPr lang="fr-FR" baseline="30000" dirty="0" smtClean="0"/>
              <a:t>ième</a:t>
            </a:r>
            <a:r>
              <a:rPr lang="fr-FR" dirty="0" smtClean="0"/>
              <a:t>.</a:t>
            </a:r>
            <a:endParaRPr lang="fr-FR" dirty="0"/>
          </a:p>
          <a:p>
            <a:endParaRPr lang="fr-FR" dirty="0"/>
          </a:p>
          <a:p>
            <a:r>
              <a:rPr lang="fr-FR" i="1" u="sng" dirty="0" smtClean="0"/>
              <a:t>Durée </a:t>
            </a:r>
            <a:r>
              <a:rPr lang="fr-FR" i="1" u="sng" dirty="0"/>
              <a:t>d’études</a:t>
            </a:r>
            <a:r>
              <a:rPr lang="fr-FR" i="1" dirty="0"/>
              <a:t> </a:t>
            </a:r>
            <a:r>
              <a:rPr lang="fr-FR" dirty="0"/>
              <a:t>: 3 </a:t>
            </a:r>
            <a:r>
              <a:rPr lang="fr-FR" dirty="0" smtClean="0"/>
              <a:t>ans</a:t>
            </a:r>
            <a:endParaRPr lang="fr-FR" dirty="0"/>
          </a:p>
          <a:p>
            <a:endParaRPr lang="fr-FR" dirty="0" smtClean="0"/>
          </a:p>
          <a:p>
            <a:r>
              <a:rPr lang="fr-FR" i="1" u="sng" dirty="0" smtClean="0"/>
              <a:t>Enseignement </a:t>
            </a:r>
            <a:r>
              <a:rPr lang="fr-FR" i="1" u="sng" dirty="0"/>
              <a:t>général</a:t>
            </a:r>
            <a:r>
              <a:rPr lang="fr-FR" i="1" dirty="0"/>
              <a:t> </a:t>
            </a:r>
            <a:r>
              <a:rPr lang="fr-FR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Français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Anglais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Economie gestion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Mathématiques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Physique-Chimie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u="sng" dirty="0" smtClean="0"/>
              <a:t>Enseignement </a:t>
            </a:r>
            <a:r>
              <a:rPr lang="fr-FR" u="sng" dirty="0"/>
              <a:t>professionnel </a:t>
            </a:r>
            <a:r>
              <a:rPr lang="fr-FR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Procédés et produits : chimie, biologie,  microbiologie, traitement des eaux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Génie </a:t>
            </a:r>
            <a:r>
              <a:rPr lang="fr-FR" dirty="0"/>
              <a:t>des procédés </a:t>
            </a:r>
            <a:r>
              <a:rPr lang="fr-FR" dirty="0" smtClean="0"/>
              <a:t>: étude des opérations unitaires de transfert de chaleur, de séparation, de cristallisation, de séchage…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Maintenance des installations et des réseaux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Etude </a:t>
            </a:r>
            <a:r>
              <a:rPr lang="fr-FR" dirty="0"/>
              <a:t>des systèmes automatisés régulés</a:t>
            </a:r>
          </a:p>
        </p:txBody>
      </p:sp>
    </p:spTree>
    <p:extLst>
      <p:ext uri="{BB962C8B-B14F-4D97-AF65-F5344CB8AC3E}">
        <p14:creationId xmlns:p14="http://schemas.microsoft.com/office/powerpoint/2010/main" val="32692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74997" y="2077018"/>
            <a:ext cx="93933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Le titulaire du Bac Pro PCEPC</a:t>
            </a:r>
          </a:p>
          <a:p>
            <a:pPr algn="just"/>
            <a:r>
              <a:rPr lang="fr-FR" b="1" dirty="0" smtClean="0"/>
              <a:t>Doit </a:t>
            </a:r>
            <a:r>
              <a:rPr lang="fr-FR" b="1" dirty="0"/>
              <a:t>connaitre les procédés</a:t>
            </a:r>
            <a:r>
              <a:rPr lang="fr-FR" dirty="0"/>
              <a:t>, </a:t>
            </a:r>
            <a:r>
              <a:rPr lang="fr-FR" b="1" dirty="0"/>
              <a:t>les produits</a:t>
            </a:r>
            <a:r>
              <a:rPr lang="fr-FR" dirty="0"/>
              <a:t>, </a:t>
            </a:r>
            <a:r>
              <a:rPr lang="fr-FR" b="1" dirty="0"/>
              <a:t>les équipements</a:t>
            </a:r>
            <a:r>
              <a:rPr lang="fr-FR" dirty="0"/>
              <a:t> et </a:t>
            </a:r>
            <a:r>
              <a:rPr lang="fr-FR" b="1" dirty="0"/>
              <a:t>les installations</a:t>
            </a:r>
            <a:r>
              <a:rPr lang="fr-FR" dirty="0"/>
              <a:t>. </a:t>
            </a:r>
            <a:endParaRPr lang="fr-FR" dirty="0" smtClean="0"/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Il </a:t>
            </a:r>
            <a:r>
              <a:rPr lang="fr-FR" dirty="0"/>
              <a:t>utilise l’outil informatique. </a:t>
            </a:r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b="1" dirty="0"/>
              <a:t>Possède des connaissances scientifiques, techniques et méthodologiques</a:t>
            </a:r>
            <a:r>
              <a:rPr lang="fr-FR" dirty="0"/>
              <a:t> relatives tant aux procédés qu’aux matériels mis en œuvre et à leur fonctionnement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135313" y="192088"/>
            <a:ext cx="9056687" cy="5667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b="1" dirty="0" smtClean="0">
                <a:solidFill>
                  <a:srgbClr val="002060"/>
                </a:solidFill>
              </a:rPr>
              <a:t>Conclusion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833921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628</TotalTime>
  <Words>379</Words>
  <Application>Microsoft Office PowerPoint</Application>
  <PresentationFormat>Grand écran</PresentationFormat>
  <Paragraphs>70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Brin</vt:lpstr>
      <vt:lpstr>Baccalauréat Professionnel  PCEPC</vt:lpstr>
      <vt:lpstr>Note d’opportunité</vt:lpstr>
      <vt:lpstr>Présentation PowerPoint</vt:lpstr>
      <vt:lpstr>Présentation PowerPoint</vt:lpstr>
      <vt:lpstr>Présentation du métier</vt:lpstr>
      <vt:lpstr>Compétences globales</vt:lpstr>
      <vt:lpstr>Contenu de la formation</vt:lpstr>
      <vt:lpstr>Présentation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Baccalauréat Professionnel  PCEPC</dc:title>
  <dc:creator>Fabrice</dc:creator>
  <cp:lastModifiedBy>Fabrice</cp:lastModifiedBy>
  <cp:revision>24</cp:revision>
  <dcterms:created xsi:type="dcterms:W3CDTF">2016-03-17T01:25:24Z</dcterms:created>
  <dcterms:modified xsi:type="dcterms:W3CDTF">2016-03-17T19:21:31Z</dcterms:modified>
</cp:coreProperties>
</file>