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5" r:id="rId3"/>
    <p:sldId id="277" r:id="rId4"/>
    <p:sldId id="278" r:id="rId5"/>
    <p:sldId id="282" r:id="rId6"/>
    <p:sldId id="284" r:id="rId7"/>
    <p:sldId id="285" r:id="rId8"/>
    <p:sldId id="286" r:id="rId9"/>
    <p:sldId id="287" r:id="rId10"/>
    <p:sldId id="288" r:id="rId11"/>
    <p:sldId id="301" r:id="rId12"/>
    <p:sldId id="289" r:id="rId13"/>
    <p:sldId id="290" r:id="rId14"/>
    <p:sldId id="291" r:id="rId15"/>
    <p:sldId id="292" r:id="rId16"/>
    <p:sldId id="299" r:id="rId17"/>
    <p:sldId id="295" r:id="rId18"/>
    <p:sldId id="294" r:id="rId19"/>
    <p:sldId id="293" r:id="rId20"/>
    <p:sldId id="262" r:id="rId21"/>
    <p:sldId id="263" r:id="rId22"/>
  </p:sldIdLst>
  <p:sldSz cx="10080625" cy="7559675"/>
  <p:notesSz cx="6797675" cy="9928225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009900"/>
    <a:srgbClr val="D60093"/>
    <a:srgbClr val="660066"/>
    <a:srgbClr val="6600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2708" autoAdjust="0"/>
  </p:normalViewPr>
  <p:slideViewPr>
    <p:cSldViewPr>
      <p:cViewPr varScale="1">
        <p:scale>
          <a:sx n="66" d="100"/>
          <a:sy n="66" d="100"/>
        </p:scale>
        <p:origin x="-1098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74"/>
        <p:guide pos="19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27" cy="4963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179" y="0"/>
            <a:ext cx="2944927" cy="4963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D699C04-660A-41B6-9EF2-1A10C7F6776F}" type="datetimeFigureOut">
              <a:rPr lang="fr-FR"/>
              <a:pPr>
                <a:defRPr/>
              </a:pPr>
              <a:t>04/09/2015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262"/>
            <a:ext cx="2944927" cy="4963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179" y="9430262"/>
            <a:ext cx="2944927" cy="4963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FC9CC61-A00D-4771-BF73-8342770A86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921670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09663" y="954088"/>
            <a:ext cx="4578350" cy="34353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52320" y="4723295"/>
            <a:ext cx="4699317" cy="3813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 smtClean="0"/>
          </a:p>
        </p:txBody>
      </p:sp>
    </p:spTree>
    <p:extLst>
      <p:ext uri="{BB962C8B-B14F-4D97-AF65-F5344CB8AC3E}">
        <p14:creationId xmlns="" xmlns:p14="http://schemas.microsoft.com/office/powerpoint/2010/main" val="20806111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1913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71913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71913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71913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71913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320" y="4723296"/>
            <a:ext cx="4699317" cy="381553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781" tIns="41390" rIns="82781" bIns="41390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320" y="4723296"/>
            <a:ext cx="4699317" cy="381553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781" tIns="41390" rIns="82781" bIns="41390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320" y="4723296"/>
            <a:ext cx="4699317" cy="381553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781" tIns="41390" rIns="82781" bIns="41390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320" y="4723296"/>
            <a:ext cx="4699317" cy="381553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781" tIns="41390" rIns="82781" bIns="41390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320" y="4723296"/>
            <a:ext cx="4699317" cy="381553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781" tIns="41390" rIns="82781" bIns="41390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320" y="4723296"/>
            <a:ext cx="4699317" cy="381553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781" tIns="41390" rIns="82781" bIns="41390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320" y="4723296"/>
            <a:ext cx="4699317" cy="381553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781" tIns="41390" rIns="82781" bIns="41390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320" y="4723296"/>
            <a:ext cx="4699317" cy="381553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781" tIns="41390" rIns="82781" bIns="41390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320" y="4723296"/>
            <a:ext cx="4699317" cy="381553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781" tIns="41390" rIns="82781" bIns="41390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320" y="4723296"/>
            <a:ext cx="4699317" cy="381553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781" tIns="41390" rIns="82781" bIns="41390" anchor="ctr"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656192357"/>
      </p:ext>
    </p:extLst>
  </p:cSld>
  <p:clrMapOvr>
    <a:masterClrMapping/>
  </p:clrMapOvr>
  <p:transition spd="med" advClick="0" advTm="1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925717626"/>
      </p:ext>
    </p:extLst>
  </p:cSld>
  <p:clrMapOvr>
    <a:masterClrMapping/>
  </p:clrMapOvr>
  <p:transition spd="med" advClick="0" advTm="1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3368313190"/>
      </p:ext>
    </p:extLst>
  </p:cSld>
  <p:clrMapOvr>
    <a:masterClrMapping/>
  </p:clrMapOvr>
  <p:transition spd="med" advClick="0" advTm="1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30275" y="2101850"/>
            <a:ext cx="4132263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14938" y="2101850"/>
            <a:ext cx="4132262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189414805"/>
      </p:ext>
    </p:extLst>
  </p:cSld>
  <p:clrMapOvr>
    <a:masterClrMapping/>
  </p:clrMapOvr>
  <p:transition spd="med" advClick="0" advTm="1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694153335"/>
      </p:ext>
    </p:extLst>
  </p:cSld>
  <p:clrMapOvr>
    <a:masterClrMapping/>
  </p:clrMapOvr>
  <p:transition spd="med" advClick="0" advTm="1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68747323"/>
      </p:ext>
    </p:extLst>
  </p:cSld>
  <p:clrMapOvr>
    <a:masterClrMapping/>
  </p:clrMapOvr>
  <p:transition spd="med" advClick="0" advTm="1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644930921"/>
      </p:ext>
    </p:extLst>
  </p:cSld>
  <p:clrMapOvr>
    <a:masterClrMapping/>
  </p:clrMapOvr>
  <p:transition spd="med" advClick="0" advTm="1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1979415954"/>
      </p:ext>
    </p:extLst>
  </p:cSld>
  <p:clrMapOvr>
    <a:masterClrMapping/>
  </p:clrMapOvr>
  <p:transition spd="med" advClick="0" advTm="1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242435755"/>
      </p:ext>
    </p:extLst>
  </p:cSld>
  <p:clrMapOvr>
    <a:masterClrMapping/>
  </p:clrMapOvr>
  <p:transition spd="med" advClick="0" advTm="1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59031664"/>
      </p:ext>
    </p:extLst>
  </p:cSld>
  <p:clrMapOvr>
    <a:masterClrMapping/>
  </p:clrMapOvr>
  <p:transition spd="med" advClick="0" advTm="1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97725" y="303213"/>
            <a:ext cx="2151063" cy="65595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741363" y="303213"/>
            <a:ext cx="6303962" cy="65595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564926254"/>
      </p:ext>
    </p:extLst>
  </p:cSld>
  <p:clrMapOvr>
    <a:masterClrMapping/>
  </p:clrMapOvr>
  <p:transition spd="med" advClick="0" advTm="15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1363" y="303213"/>
            <a:ext cx="8607425" cy="12604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698388993"/>
      </p:ext>
    </p:extLst>
  </p:cSld>
  <p:clrMapOvr>
    <a:masterClrMapping/>
  </p:clrMapOvr>
  <p:transition spd="med" advClick="0" advTm="15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 preserve="1">
  <p:cSld name="Titre. Texte et image de la bibliothè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1363" y="303213"/>
            <a:ext cx="8607425" cy="12604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930275" y="2101850"/>
            <a:ext cx="4132263" cy="476091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'image de la bibliothèque 3"/>
          <p:cNvSpPr>
            <a:spLocks noGrp="1"/>
          </p:cNvSpPr>
          <p:nvPr>
            <p:ph type="clipArt" sz="half" idx="2"/>
          </p:nvPr>
        </p:nvSpPr>
        <p:spPr>
          <a:xfrm>
            <a:off x="5214938" y="2101850"/>
            <a:ext cx="4132262" cy="4760913"/>
          </a:xfrm>
        </p:spPr>
        <p:txBody>
          <a:bodyPr/>
          <a:lstStyle/>
          <a:p>
            <a:pPr lvl="0"/>
            <a:endParaRPr lang="fr-FR" noProof="0" smtClean="0"/>
          </a:p>
        </p:txBody>
      </p:sp>
    </p:spTree>
    <p:extLst>
      <p:ext uri="{BB962C8B-B14F-4D97-AF65-F5344CB8AC3E}">
        <p14:creationId xmlns="" xmlns:p14="http://schemas.microsoft.com/office/powerpoint/2010/main" val="1092550090"/>
      </p:ext>
    </p:extLst>
  </p:cSld>
  <p:clrMapOvr>
    <a:masterClrMapping/>
  </p:clrMapOvr>
  <p:transition spd="med" advClick="0" advTm="15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741363" y="303213"/>
            <a:ext cx="8607425" cy="655955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42005275"/>
      </p:ext>
    </p:extLst>
  </p:cSld>
  <p:clrMapOvr>
    <a:masterClrMapping/>
  </p:clrMapOvr>
  <p:transition spd="med" advClick="0" advTm="15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1363" y="303213"/>
            <a:ext cx="8607425" cy="12604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30275" y="2101850"/>
            <a:ext cx="4132263" cy="476091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5214938" y="2101850"/>
            <a:ext cx="4132262" cy="23034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5214938" y="4557713"/>
            <a:ext cx="4132262" cy="230505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33623810"/>
      </p:ext>
    </p:extLst>
  </p:cSld>
  <p:clrMapOvr>
    <a:masterClrMapping/>
  </p:clrMapOvr>
  <p:transition spd="med" advClick="0" advTm="1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AutoShape 1"/>
          <p:cNvSpPr>
            <a:spLocks noChangeArrowheads="1"/>
          </p:cNvSpPr>
          <p:nvPr/>
        </p:nvSpPr>
        <p:spPr bwMode="auto">
          <a:xfrm>
            <a:off x="0" y="0"/>
            <a:ext cx="454025" cy="7559675"/>
          </a:xfrm>
          <a:prstGeom prst="roundRect">
            <a:avLst>
              <a:gd name="adj" fmla="val 347"/>
            </a:avLst>
          </a:pr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1363" y="303213"/>
            <a:ext cx="86074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texte-titre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2101850"/>
            <a:ext cx="8416925" cy="476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Cliquez pour éditer le format du plan de texte</a:t>
            </a:r>
          </a:p>
          <a:p>
            <a:pPr lvl="1"/>
            <a:r>
              <a:rPr lang="en-GB" altLang="fr-FR" smtClean="0"/>
              <a:t>Second niveau de plan</a:t>
            </a:r>
          </a:p>
          <a:p>
            <a:pPr lvl="2"/>
            <a:r>
              <a:rPr lang="en-GB" altLang="fr-FR" smtClean="0"/>
              <a:t>Troisième niveau de plan</a:t>
            </a:r>
          </a:p>
          <a:p>
            <a:pPr lvl="3"/>
            <a:r>
              <a:rPr lang="en-GB" altLang="fr-FR" smtClean="0"/>
              <a:t>Quatrième niveau de plan</a:t>
            </a:r>
          </a:p>
          <a:p>
            <a:pPr lvl="4"/>
            <a:r>
              <a:rPr lang="en-GB" altLang="fr-FR" smtClean="0"/>
              <a:t>Cinquième niveau de plan</a:t>
            </a:r>
          </a:p>
          <a:p>
            <a:pPr lvl="4"/>
            <a:r>
              <a:rPr lang="en-GB" altLang="fr-FR" smtClean="0"/>
              <a:t>Sixième niveau de plan</a:t>
            </a:r>
          </a:p>
          <a:p>
            <a:pPr lvl="4"/>
            <a:r>
              <a:rPr lang="en-GB" altLang="fr-FR" smtClean="0"/>
              <a:t>Septième niveau de plan</a:t>
            </a:r>
          </a:p>
          <a:p>
            <a:pPr lvl="4"/>
            <a:r>
              <a:rPr lang="en-GB" altLang="fr-FR" smtClean="0"/>
              <a:t>Huitième niveau de plan</a:t>
            </a:r>
          </a:p>
          <a:p>
            <a:pPr lvl="4"/>
            <a:r>
              <a:rPr lang="en-GB" altLang="fr-FR" smtClean="0"/>
              <a:t>Neuvième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</p:sldLayoutIdLst>
  <p:transition spd="med" advClick="0" advTm="15000"/>
  <p:txStyles>
    <p:titleStyle>
      <a:lvl1pPr marL="358775" indent="-358775" algn="ctr" defTabSz="719138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 b="1" i="1">
          <a:solidFill>
            <a:srgbClr val="99284C"/>
          </a:solidFill>
          <a:latin typeface="+mj-lt"/>
          <a:ea typeface="+mj-ea"/>
          <a:cs typeface="+mj-cs"/>
        </a:defRPr>
      </a:lvl1pPr>
      <a:lvl2pPr marL="358775" indent="-358775" algn="ctr" defTabSz="719138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 b="1" i="1">
          <a:solidFill>
            <a:srgbClr val="99284C"/>
          </a:solidFill>
          <a:latin typeface="Arial" charset="0"/>
        </a:defRPr>
      </a:lvl2pPr>
      <a:lvl3pPr marL="358775" indent="-358775" algn="ctr" defTabSz="719138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 b="1" i="1">
          <a:solidFill>
            <a:srgbClr val="99284C"/>
          </a:solidFill>
          <a:latin typeface="Arial" charset="0"/>
        </a:defRPr>
      </a:lvl3pPr>
      <a:lvl4pPr marL="358775" indent="-358775" algn="ctr" defTabSz="719138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 b="1" i="1">
          <a:solidFill>
            <a:srgbClr val="99284C"/>
          </a:solidFill>
          <a:latin typeface="Arial" charset="0"/>
        </a:defRPr>
      </a:lvl4pPr>
      <a:lvl5pPr marL="358775" indent="-358775" algn="ctr" defTabSz="719138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 b="1" i="1">
          <a:solidFill>
            <a:srgbClr val="99284C"/>
          </a:solidFill>
          <a:latin typeface="Arial" charset="0"/>
        </a:defRPr>
      </a:lvl5pPr>
      <a:lvl6pPr marL="1536700" indent="-358775" algn="l" defTabSz="719138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</a:defRPr>
      </a:lvl6pPr>
      <a:lvl7pPr marL="1993900" indent="-358775" algn="l" defTabSz="719138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</a:defRPr>
      </a:lvl7pPr>
      <a:lvl8pPr marL="2451100" indent="-358775" algn="l" defTabSz="719138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</a:defRPr>
      </a:lvl8pPr>
      <a:lvl9pPr marL="2908300" indent="-358775" algn="l" defTabSz="719138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</a:defRPr>
      </a:lvl9pPr>
    </p:titleStyle>
    <p:bodyStyle>
      <a:lvl1pPr marL="503238" indent="-431800" algn="l" defTabSz="719138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99284C"/>
        </a:buClr>
        <a:buSzPct val="75000"/>
        <a:buFont typeface="StarSymbol" charset="0"/>
        <a:buChar char=""/>
        <a:defRPr sz="3200">
          <a:solidFill>
            <a:srgbClr val="333333"/>
          </a:solidFill>
          <a:latin typeface="+mn-lt"/>
          <a:ea typeface="+mn-ea"/>
          <a:cs typeface="+mn-cs"/>
        </a:defRPr>
      </a:lvl1pPr>
      <a:lvl2pPr marL="790575" indent="-431800" algn="l" defTabSz="719138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99284C"/>
        </a:buClr>
        <a:buSzPct val="75000"/>
        <a:buFont typeface="StarSymbol" charset="0"/>
        <a:buChar char=""/>
        <a:defRPr sz="2800">
          <a:solidFill>
            <a:srgbClr val="333333"/>
          </a:solidFill>
          <a:latin typeface="+mn-lt"/>
        </a:defRPr>
      </a:lvl2pPr>
      <a:lvl3pPr marL="1079500" indent="-431800" algn="l" defTabSz="719138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99284C"/>
        </a:buClr>
        <a:buSzPct val="75000"/>
        <a:buFont typeface="StarSymbol" charset="0"/>
        <a:buChar char=""/>
        <a:defRPr sz="2400">
          <a:solidFill>
            <a:srgbClr val="333333"/>
          </a:solidFill>
          <a:latin typeface="+mn-lt"/>
        </a:defRPr>
      </a:lvl3pPr>
      <a:lvl4pPr marL="1366838" indent="-431800" algn="l" defTabSz="719138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99284C"/>
        </a:buClr>
        <a:buSzPct val="75000"/>
        <a:buFont typeface="StarSymbol" charset="0"/>
        <a:buChar char=""/>
        <a:defRPr sz="2000">
          <a:solidFill>
            <a:srgbClr val="333333"/>
          </a:solidFill>
          <a:latin typeface="+mn-lt"/>
        </a:defRPr>
      </a:lvl4pPr>
      <a:lvl5pPr marL="1655763" indent="-431800" algn="l" defTabSz="719138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99284C"/>
        </a:buClr>
        <a:buSzPct val="75000"/>
        <a:buFont typeface="StarSymbol" charset="0"/>
        <a:buChar char=""/>
        <a:defRPr sz="2000">
          <a:solidFill>
            <a:srgbClr val="333333"/>
          </a:solidFill>
          <a:latin typeface="+mn-lt"/>
        </a:defRPr>
      </a:lvl5pPr>
      <a:lvl6pPr marL="2112963" indent="-431800" algn="l" defTabSz="71913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99284C"/>
        </a:buClr>
        <a:buSzPct val="75000"/>
        <a:buFont typeface="StarSymbol" charset="0"/>
        <a:buChar char=""/>
        <a:defRPr sz="2000">
          <a:solidFill>
            <a:srgbClr val="333333"/>
          </a:solidFill>
          <a:latin typeface="+mn-lt"/>
        </a:defRPr>
      </a:lvl6pPr>
      <a:lvl7pPr marL="2570163" indent="-431800" algn="l" defTabSz="71913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99284C"/>
        </a:buClr>
        <a:buSzPct val="75000"/>
        <a:buFont typeface="StarSymbol" charset="0"/>
        <a:buChar char=""/>
        <a:defRPr sz="2000">
          <a:solidFill>
            <a:srgbClr val="333333"/>
          </a:solidFill>
          <a:latin typeface="+mn-lt"/>
        </a:defRPr>
      </a:lvl7pPr>
      <a:lvl8pPr marL="3027363" indent="-431800" algn="l" defTabSz="71913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99284C"/>
        </a:buClr>
        <a:buSzPct val="75000"/>
        <a:buFont typeface="StarSymbol" charset="0"/>
        <a:buChar char=""/>
        <a:defRPr sz="2000">
          <a:solidFill>
            <a:srgbClr val="333333"/>
          </a:solidFill>
          <a:latin typeface="+mn-lt"/>
        </a:defRPr>
      </a:lvl8pPr>
      <a:lvl9pPr marL="3484563" indent="-431800" algn="l" defTabSz="71913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99284C"/>
        </a:buClr>
        <a:buSzPct val="75000"/>
        <a:buFont typeface="StarSymbol" charset="0"/>
        <a:buChar char=""/>
        <a:defRPr sz="2000">
          <a:solidFill>
            <a:srgbClr val="333333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Office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1" y="2123653"/>
            <a:ext cx="10080624" cy="2376264"/>
          </a:xfrm>
        </p:spPr>
        <p:txBody>
          <a:bodyPr/>
          <a:lstStyle/>
          <a:p>
            <a:pPr marL="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GB" sz="60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BTS MSE</a:t>
            </a:r>
            <a:r>
              <a:rPr lang="en-GB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Métiers des Services à </a:t>
            </a:r>
            <a:r>
              <a:rPr lang="en-GB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l’Environnement</a:t>
            </a:r>
            <a:endParaRPr lang="en-GB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46050" y="7235825"/>
            <a:ext cx="97186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fr-FR" sz="1200" dirty="0">
                <a:solidFill>
                  <a:schemeClr val="tx1"/>
                </a:solidFill>
              </a:rPr>
              <a:t>LPR Dumas JEAN-JOSEPH									    BTS MSE </a:t>
            </a:r>
            <a:r>
              <a:rPr lang="en-GB" altLang="fr-FR" sz="1200" dirty="0" smtClean="0">
                <a:solidFill>
                  <a:schemeClr val="tx1"/>
                </a:solidFill>
              </a:rPr>
              <a:t>2015-2016</a:t>
            </a:r>
            <a:endParaRPr lang="en-GB" altLang="fr-FR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146050" y="7235825"/>
            <a:ext cx="9718675" cy="17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fr-FR" sz="1200" dirty="0">
                <a:solidFill>
                  <a:schemeClr val="tx1"/>
                </a:solidFill>
              </a:rPr>
              <a:t>LPR Dumas JEAN-JOSEPH									   </a:t>
            </a:r>
            <a:r>
              <a:rPr lang="en-GB" altLang="fr-FR" sz="1200" dirty="0" smtClean="0">
                <a:solidFill>
                  <a:schemeClr val="tx1"/>
                </a:solidFill>
              </a:rPr>
              <a:t>BTS </a:t>
            </a:r>
            <a:r>
              <a:rPr lang="en-GB" altLang="fr-FR" sz="1200" dirty="0">
                <a:solidFill>
                  <a:schemeClr val="tx1"/>
                </a:solidFill>
              </a:rPr>
              <a:t>MSE </a:t>
            </a:r>
            <a:r>
              <a:rPr lang="en-GB" altLang="fr-FR" sz="1200" dirty="0" smtClean="0">
                <a:solidFill>
                  <a:schemeClr val="tx1"/>
                </a:solidFill>
              </a:rPr>
              <a:t>2015-2016</a:t>
            </a:r>
            <a:endParaRPr lang="en-GB" altLang="fr-FR" sz="1200" dirty="0">
              <a:solidFill>
                <a:schemeClr val="tx1"/>
              </a:solidFill>
            </a:endParaRPr>
          </a:p>
        </p:txBody>
      </p:sp>
      <p:sp>
        <p:nvSpPr>
          <p:cNvPr id="7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303213"/>
            <a:ext cx="8609012" cy="1263650"/>
          </a:xfrm>
        </p:spPr>
        <p:txBody>
          <a:bodyPr/>
          <a:lstStyle/>
          <a:p>
            <a:pPr marL="215900" indent="-21590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fr-FR" smtClean="0">
                <a:solidFill>
                  <a:srgbClr val="00B050"/>
                </a:solidFill>
                <a:latin typeface="Comic Sans MS" pitchFamily="66" charset="0"/>
              </a:rPr>
              <a:t>Objectif du BTS MSE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47700" y="1779588"/>
            <a:ext cx="8667750" cy="4764087"/>
          </a:xfrm>
          <a:prstGeom prst="rect">
            <a:avLst/>
          </a:prstGeom>
        </p:spPr>
        <p:txBody>
          <a:bodyPr/>
          <a:lstStyle/>
          <a:p>
            <a:pPr marL="180000" indent="-431800" algn="just" defTabSz="719138" eaLnBrk="1">
              <a:lnSpc>
                <a:spcPct val="93000"/>
              </a:lnSpc>
              <a:spcAft>
                <a:spcPts val="1425"/>
              </a:spcAft>
              <a:buClr>
                <a:srgbClr val="99284C"/>
              </a:buClr>
              <a:buSzPct val="7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fr-FR" sz="4000" kern="0" dirty="0">
                <a:solidFill>
                  <a:srgbClr val="333333"/>
                </a:solidFill>
                <a:latin typeface="+mn-lt"/>
              </a:rPr>
              <a:t>	Le technicien supérieur « Métiers des Services à l’Environnement </a:t>
            </a:r>
            <a:r>
              <a:rPr lang="fr-FR" sz="4000" kern="0" dirty="0">
                <a:solidFill>
                  <a:srgbClr val="333333"/>
                </a:solidFill>
                <a:latin typeface="+mn-lt"/>
                <a:cs typeface="Arial" charset="0"/>
              </a:rPr>
              <a:t>»</a:t>
            </a:r>
            <a:r>
              <a:rPr lang="fr-FR" sz="4000" kern="0" dirty="0">
                <a:solidFill>
                  <a:srgbClr val="333333"/>
                </a:solidFill>
                <a:latin typeface="+mn-lt"/>
              </a:rPr>
              <a:t> est un </a:t>
            </a:r>
            <a:r>
              <a:rPr lang="fr-FR" sz="4000" kern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spécialiste de </a:t>
            </a:r>
            <a:r>
              <a:rPr lang="fr-FR" sz="40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l’organisation</a:t>
            </a:r>
            <a:r>
              <a:rPr lang="fr-FR" sz="4000" kern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4000" kern="0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4000" kern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 la </a:t>
            </a:r>
            <a:r>
              <a:rPr lang="fr-FR" sz="40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réalisation</a:t>
            </a:r>
            <a:r>
              <a:rPr lang="fr-FR" sz="4000" kern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4000" kern="0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et du </a:t>
            </a:r>
            <a:r>
              <a:rPr lang="fr-FR" sz="4000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contrôle</a:t>
            </a:r>
            <a:r>
              <a:rPr lang="fr-FR" sz="4000" kern="0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de </a:t>
            </a:r>
            <a:r>
              <a:rPr lang="fr-FR" sz="4000" kern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prestations de services dans les domaines de l’entretien du cadre de vie et de l’environnement</a:t>
            </a:r>
            <a:r>
              <a:rPr lang="fr-FR" sz="4000" kern="0" dirty="0">
                <a:solidFill>
                  <a:srgbClr val="333333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146050" y="7235825"/>
            <a:ext cx="97186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fr-FR" sz="1200" dirty="0">
                <a:solidFill>
                  <a:schemeClr val="tx1"/>
                </a:solidFill>
              </a:rPr>
              <a:t>LPR Dumas JEAN-JOSEPH									    BTS MSE </a:t>
            </a:r>
            <a:r>
              <a:rPr lang="en-GB" altLang="fr-FR" sz="1200" dirty="0" smtClean="0">
                <a:solidFill>
                  <a:schemeClr val="tx1"/>
                </a:solidFill>
              </a:rPr>
              <a:t>2015-2016</a:t>
            </a:r>
            <a:endParaRPr lang="en-GB" altLang="fr-FR" sz="1200" dirty="0">
              <a:solidFill>
                <a:schemeClr val="tx1"/>
              </a:solidFill>
            </a:endParaRPr>
          </a:p>
        </p:txBody>
      </p:sp>
      <p:sp>
        <p:nvSpPr>
          <p:cNvPr id="6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303213"/>
            <a:ext cx="8609012" cy="1263650"/>
          </a:xfrm>
        </p:spPr>
        <p:txBody>
          <a:bodyPr/>
          <a:lstStyle/>
          <a:p>
            <a:pPr marL="215900" indent="-21590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fr-FR" smtClean="0">
                <a:solidFill>
                  <a:srgbClr val="00B050"/>
                </a:solidFill>
                <a:latin typeface="Comic Sans MS" pitchFamily="66" charset="0"/>
              </a:rPr>
              <a:t>Concerne qui?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355725" y="2670175"/>
            <a:ext cx="8418513" cy="614363"/>
          </a:xfrm>
          <a:prstGeom prst="rect">
            <a:avLst/>
          </a:prstGeom>
        </p:spPr>
        <p:txBody>
          <a:bodyPr/>
          <a:lstStyle/>
          <a:p>
            <a:pPr marL="503238" indent="-431800" defTabSz="719138" eaLnBrk="1">
              <a:lnSpc>
                <a:spcPct val="93000"/>
              </a:lnSpc>
              <a:spcAft>
                <a:spcPts val="1425"/>
              </a:spcAft>
              <a:buClr>
                <a:srgbClr val="99284C"/>
              </a:buClr>
              <a:buSzPct val="7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GB" sz="3200" kern="0" dirty="0">
                <a:solidFill>
                  <a:srgbClr val="333333"/>
                </a:solidFill>
                <a:latin typeface="+mn-lt"/>
              </a:rPr>
              <a:t>Les </a:t>
            </a:r>
            <a:r>
              <a:rPr lang="en-GB" sz="3200" kern="0" dirty="0" err="1">
                <a:solidFill>
                  <a:srgbClr val="333333"/>
                </a:solidFill>
                <a:latin typeface="+mn-lt"/>
              </a:rPr>
              <a:t>élèves</a:t>
            </a:r>
            <a:r>
              <a:rPr lang="en-GB" sz="3200" kern="0" dirty="0">
                <a:solidFill>
                  <a:srgbClr val="333333"/>
                </a:solidFill>
                <a:latin typeface="+mn-lt"/>
              </a:rPr>
              <a:t> </a:t>
            </a:r>
            <a:r>
              <a:rPr lang="en-GB" sz="3200" kern="0" dirty="0" err="1">
                <a:solidFill>
                  <a:srgbClr val="333333"/>
                </a:solidFill>
                <a:latin typeface="+mn-lt"/>
              </a:rPr>
              <a:t>issus</a:t>
            </a:r>
            <a:r>
              <a:rPr lang="en-GB" sz="3200" kern="0" dirty="0">
                <a:solidFill>
                  <a:srgbClr val="333333"/>
                </a:solidFill>
                <a:latin typeface="+mn-lt"/>
              </a:rPr>
              <a:t> de …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1155700" y="3384550"/>
            <a:ext cx="709295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079500" lvl="2" indent="-431800" eaLnBrk="1">
              <a:lnSpc>
                <a:spcPct val="93000"/>
              </a:lnSpc>
              <a:spcAft>
                <a:spcPts val="850"/>
              </a:spcAft>
              <a:buClr>
                <a:srgbClr val="00B050"/>
              </a:buClr>
              <a:buSzPct val="75000"/>
              <a:buFont typeface="Wingdings" pitchFamily="2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fr-FR" dirty="0">
                <a:solidFill>
                  <a:srgbClr val="333333"/>
                </a:solidFill>
                <a:latin typeface="Arial" charset="0"/>
              </a:rPr>
              <a:t>Bac professionnel Hygiène - Environnement</a:t>
            </a:r>
          </a:p>
          <a:p>
            <a:pPr marL="1079500" lvl="2" indent="-431800" eaLnBrk="1">
              <a:lnSpc>
                <a:spcPct val="93000"/>
              </a:lnSpc>
              <a:spcAft>
                <a:spcPts val="850"/>
              </a:spcAft>
              <a:buClr>
                <a:srgbClr val="00B050"/>
              </a:buClr>
              <a:buSzPct val="75000"/>
              <a:buFont typeface="Wingdings" pitchFamily="2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fr-FR" dirty="0">
                <a:solidFill>
                  <a:srgbClr val="333333"/>
                </a:solidFill>
                <a:latin typeface="Arial" charset="0"/>
              </a:rPr>
              <a:t>Bac scientifique </a:t>
            </a:r>
          </a:p>
          <a:p>
            <a:pPr marL="1079500" lvl="2" indent="-431800" eaLnBrk="1">
              <a:lnSpc>
                <a:spcPct val="93000"/>
              </a:lnSpc>
              <a:spcAft>
                <a:spcPts val="850"/>
              </a:spcAft>
              <a:buClr>
                <a:srgbClr val="00B050"/>
              </a:buClr>
              <a:buSzPct val="75000"/>
              <a:buFont typeface="Wingdings" pitchFamily="2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fr-FR" dirty="0">
                <a:solidFill>
                  <a:srgbClr val="333333"/>
                </a:solidFill>
                <a:latin typeface="Arial" charset="0"/>
              </a:rPr>
              <a:t>Bac technologique</a:t>
            </a:r>
          </a:p>
          <a:p>
            <a:pPr marL="1428750" lvl="2" indent="-431800" eaLnBrk="1">
              <a:lnSpc>
                <a:spcPct val="93000"/>
              </a:lnSpc>
              <a:spcAft>
                <a:spcPts val="850"/>
              </a:spcAft>
              <a:buClr>
                <a:srgbClr val="00B050"/>
              </a:buClr>
              <a:buSzPct val="7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fr-FR" dirty="0">
                <a:solidFill>
                  <a:srgbClr val="333333"/>
                </a:solidFill>
                <a:latin typeface="Arial" charset="0"/>
              </a:rPr>
              <a:t>Bac STL </a:t>
            </a:r>
            <a:r>
              <a:rPr lang="fr-FR" sz="1200" i="1" dirty="0">
                <a:solidFill>
                  <a:srgbClr val="333333"/>
                </a:solidFill>
                <a:latin typeface="Arial" charset="0"/>
              </a:rPr>
              <a:t>(Sciences et Technologies de Laboratoire)</a:t>
            </a:r>
            <a:endParaRPr lang="fr-FR" dirty="0">
              <a:solidFill>
                <a:srgbClr val="333333"/>
              </a:solidFill>
              <a:latin typeface="Arial" charset="0"/>
            </a:endParaRPr>
          </a:p>
          <a:p>
            <a:pPr marL="1428750" lvl="2" indent="-431800" eaLnBrk="1">
              <a:lnSpc>
                <a:spcPct val="93000"/>
              </a:lnSpc>
              <a:spcAft>
                <a:spcPts val="850"/>
              </a:spcAft>
              <a:buClr>
                <a:srgbClr val="00B050"/>
              </a:buClr>
              <a:buSzPct val="7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fr-FR" dirty="0">
                <a:solidFill>
                  <a:srgbClr val="333333"/>
                </a:solidFill>
                <a:latin typeface="Arial" charset="0"/>
              </a:rPr>
              <a:t>Bac STI </a:t>
            </a:r>
            <a:r>
              <a:rPr lang="fr-FR" sz="1200" i="1" dirty="0">
                <a:solidFill>
                  <a:srgbClr val="333333"/>
                </a:solidFill>
                <a:latin typeface="Arial" charset="0"/>
              </a:rPr>
              <a:t>(Sciences et Technologies Industrielles)</a:t>
            </a:r>
          </a:p>
          <a:p>
            <a:pPr marL="1079500" lvl="2" indent="-431800" eaLnBrk="1">
              <a:lnSpc>
                <a:spcPct val="93000"/>
              </a:lnSpc>
              <a:spcAft>
                <a:spcPts val="850"/>
              </a:spcAft>
              <a:buClr>
                <a:srgbClr val="00B050"/>
              </a:buClr>
              <a:buSzPct val="75000"/>
              <a:buFont typeface="Wingdings" pitchFamily="2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fr-FR" dirty="0">
                <a:solidFill>
                  <a:srgbClr val="333333"/>
                </a:solidFill>
                <a:latin typeface="Arial" charset="0"/>
              </a:rPr>
              <a:t>autres...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3"/>
          <p:cNvSpPr txBox="1">
            <a:spLocks noChangeArrowheads="1"/>
          </p:cNvSpPr>
          <p:nvPr/>
        </p:nvSpPr>
        <p:spPr bwMode="auto">
          <a:xfrm>
            <a:off x="146050" y="7235825"/>
            <a:ext cx="97186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fr-FR" sz="1200" dirty="0">
                <a:solidFill>
                  <a:schemeClr val="tx1"/>
                </a:solidFill>
              </a:rPr>
              <a:t>LPR Dumas JEAN-JOSEPH									    BTS MSE </a:t>
            </a:r>
            <a:r>
              <a:rPr lang="en-GB" altLang="fr-FR" sz="1200" dirty="0" smtClean="0">
                <a:solidFill>
                  <a:schemeClr val="tx1"/>
                </a:solidFill>
              </a:rPr>
              <a:t>2015-2016</a:t>
            </a:r>
            <a:endParaRPr lang="en-GB" altLang="fr-FR" sz="1200" dirty="0">
              <a:solidFill>
                <a:schemeClr val="tx1"/>
              </a:solidFill>
            </a:endParaRPr>
          </a:p>
        </p:txBody>
      </p:sp>
      <p:sp>
        <p:nvSpPr>
          <p:cNvPr id="8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303213"/>
            <a:ext cx="8609012" cy="1263650"/>
          </a:xfrm>
        </p:spPr>
        <p:txBody>
          <a:bodyPr/>
          <a:lstStyle/>
          <a:p>
            <a:pPr marL="215900" indent="-21590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fr-FR" smtClean="0">
                <a:solidFill>
                  <a:srgbClr val="00B050"/>
                </a:solidFill>
                <a:latin typeface="Comic Sans MS" pitchFamily="66" charset="0"/>
              </a:rPr>
              <a:t>COMMENT ?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79425" y="1565275"/>
            <a:ext cx="8418513" cy="4764088"/>
          </a:xfrm>
          <a:prstGeom prst="rect">
            <a:avLst/>
          </a:prstGeom>
        </p:spPr>
        <p:txBody>
          <a:bodyPr/>
          <a:lstStyle/>
          <a:p>
            <a:pPr marL="503238" indent="-431800" defTabSz="719138" eaLnBrk="1">
              <a:lnSpc>
                <a:spcPct val="93000"/>
              </a:lnSpc>
              <a:spcAft>
                <a:spcPts val="1425"/>
              </a:spcAft>
              <a:buClr>
                <a:srgbClr val="99284C"/>
              </a:buClr>
              <a:buSzPct val="7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fr-FR" sz="3200" kern="0" dirty="0">
                <a:solidFill>
                  <a:srgbClr val="333333"/>
                </a:solidFill>
                <a:latin typeface="+mn-lt"/>
              </a:rPr>
              <a:t>30 heures d'enseignements hebdomadaires </a:t>
            </a:r>
          </a:p>
          <a:p>
            <a:pPr marL="1079500" lvl="2" indent="-431800" defTabSz="719138" eaLnBrk="1">
              <a:lnSpc>
                <a:spcPct val="93000"/>
              </a:lnSpc>
              <a:spcAft>
                <a:spcPts val="850"/>
              </a:spcAft>
              <a:buClr>
                <a:srgbClr val="00B050"/>
              </a:buClr>
              <a:buSzPct val="75000"/>
              <a:buFont typeface="Wingdings" pitchFamily="2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fr-FR" kern="0" dirty="0">
                <a:solidFill>
                  <a:srgbClr val="333333"/>
                </a:solidFill>
                <a:latin typeface="+mn-lt"/>
              </a:rPr>
              <a:t>des cours théoriques, des TD  et des TP </a:t>
            </a:r>
          </a:p>
          <a:p>
            <a:pPr marL="1079500" lvl="2" indent="-431800" defTabSz="719138" eaLnBrk="1">
              <a:lnSpc>
                <a:spcPct val="93000"/>
              </a:lnSpc>
              <a:spcAft>
                <a:spcPts val="850"/>
              </a:spcAft>
              <a:buClr>
                <a:srgbClr val="00B050"/>
              </a:buClr>
              <a:buSzPct val="75000"/>
              <a:buFont typeface="Wingdings" pitchFamily="2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fr-FR" kern="0" dirty="0">
                <a:solidFill>
                  <a:srgbClr val="333333"/>
                </a:solidFill>
                <a:latin typeface="+mn-lt"/>
              </a:rPr>
              <a:t>des visites de sites</a:t>
            </a:r>
          </a:p>
          <a:p>
            <a:pPr marL="503238" indent="-431800" defTabSz="719138" eaLnBrk="1">
              <a:lnSpc>
                <a:spcPct val="93000"/>
              </a:lnSpc>
              <a:spcAft>
                <a:spcPts val="1425"/>
              </a:spcAft>
              <a:buClr>
                <a:srgbClr val="99284C"/>
              </a:buClr>
              <a:buSzPct val="7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fr-FR" sz="2000" kern="0" dirty="0">
              <a:solidFill>
                <a:srgbClr val="333333"/>
              </a:solidFill>
              <a:latin typeface="+mn-lt"/>
            </a:endParaRPr>
          </a:p>
          <a:p>
            <a:pPr marL="503238" indent="-431800" defTabSz="719138" eaLnBrk="1">
              <a:lnSpc>
                <a:spcPct val="93000"/>
              </a:lnSpc>
              <a:spcAft>
                <a:spcPts val="1425"/>
              </a:spcAft>
              <a:buClr>
                <a:srgbClr val="99284C"/>
              </a:buClr>
              <a:buSzPct val="7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fr-FR" sz="3200" kern="0" dirty="0">
                <a:solidFill>
                  <a:srgbClr val="333333"/>
                </a:solidFill>
                <a:latin typeface="+mn-lt"/>
              </a:rPr>
              <a:t>12 à 13 semaines de stages en entreprise</a:t>
            </a:r>
          </a:p>
          <a:p>
            <a:pPr marL="1079500" lvl="2" indent="-431800" defTabSz="719138" eaLnBrk="1">
              <a:lnSpc>
                <a:spcPct val="93000"/>
              </a:lnSpc>
              <a:spcAft>
                <a:spcPts val="850"/>
              </a:spcAft>
              <a:buClr>
                <a:srgbClr val="00B050"/>
              </a:buClr>
              <a:buSzPct val="75000"/>
              <a:buFont typeface="Wingdings" pitchFamily="2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fr-FR" sz="2000" i="1" kern="0" dirty="0">
                <a:solidFill>
                  <a:srgbClr val="333333"/>
                </a:solidFill>
                <a:latin typeface="+mn-lt"/>
              </a:rPr>
              <a:t>1</a:t>
            </a:r>
            <a:r>
              <a:rPr lang="fr-FR" sz="2000" i="1" kern="0" baseline="30000" dirty="0">
                <a:solidFill>
                  <a:srgbClr val="333333"/>
                </a:solidFill>
                <a:latin typeface="+mn-lt"/>
              </a:rPr>
              <a:t>ère</a:t>
            </a:r>
            <a:r>
              <a:rPr lang="fr-FR" sz="2000" i="1" kern="0" dirty="0">
                <a:solidFill>
                  <a:srgbClr val="333333"/>
                </a:solidFill>
                <a:latin typeface="+mn-lt"/>
              </a:rPr>
              <a:t> année</a:t>
            </a:r>
            <a:r>
              <a:rPr lang="fr-FR" kern="0" dirty="0">
                <a:solidFill>
                  <a:srgbClr val="333333"/>
                </a:solidFill>
                <a:latin typeface="+mn-lt"/>
              </a:rPr>
              <a:t> : deux stages de 2 à 3 semaines</a:t>
            </a:r>
          </a:p>
          <a:p>
            <a:pPr marL="1079500" lvl="2" indent="-431800" defTabSz="719138" eaLnBrk="1">
              <a:lnSpc>
                <a:spcPct val="93000"/>
              </a:lnSpc>
              <a:spcAft>
                <a:spcPts val="850"/>
              </a:spcAft>
              <a:buClr>
                <a:srgbClr val="00B050"/>
              </a:buClr>
              <a:buSzPct val="75000"/>
              <a:buFont typeface="Wingdings" pitchFamily="2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fr-FR" sz="2000" i="1" kern="0" dirty="0">
                <a:solidFill>
                  <a:srgbClr val="333333"/>
                </a:solidFill>
                <a:latin typeface="+mn-lt"/>
              </a:rPr>
              <a:t>2</a:t>
            </a:r>
            <a:r>
              <a:rPr lang="fr-FR" sz="2000" i="1" kern="0" baseline="30000" dirty="0">
                <a:solidFill>
                  <a:srgbClr val="333333"/>
                </a:solidFill>
                <a:latin typeface="+mn-lt"/>
              </a:rPr>
              <a:t>ème</a:t>
            </a:r>
            <a:r>
              <a:rPr lang="fr-FR" sz="2000" i="1" kern="0" dirty="0">
                <a:solidFill>
                  <a:srgbClr val="333333"/>
                </a:solidFill>
                <a:latin typeface="+mn-lt"/>
              </a:rPr>
              <a:t> année</a:t>
            </a:r>
            <a:r>
              <a:rPr lang="fr-FR" kern="0" dirty="0">
                <a:solidFill>
                  <a:srgbClr val="333333"/>
                </a:solidFill>
                <a:latin typeface="+mn-lt"/>
              </a:rPr>
              <a:t> : un stage  de 6 à 8 semaines</a:t>
            </a:r>
          </a:p>
          <a:p>
            <a:pPr marL="503238" indent="-431800" defTabSz="719138" eaLnBrk="1">
              <a:lnSpc>
                <a:spcPct val="93000"/>
              </a:lnSpc>
              <a:spcAft>
                <a:spcPts val="1425"/>
              </a:spcAft>
              <a:buClr>
                <a:srgbClr val="99284C"/>
              </a:buClr>
              <a:buSzPct val="7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fr-FR" sz="3200" kern="0" dirty="0">
              <a:solidFill>
                <a:srgbClr val="333333"/>
              </a:solidFill>
              <a:latin typeface="+mn-lt"/>
            </a:endParaRPr>
          </a:p>
        </p:txBody>
      </p:sp>
      <p:pic>
        <p:nvPicPr>
          <p:cNvPr id="12" name="Picture 6" descr="pe0184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367338"/>
            <a:ext cx="4583113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1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3"/>
          <p:cNvSpPr txBox="1">
            <a:spLocks noChangeArrowheads="1"/>
          </p:cNvSpPr>
          <p:nvPr/>
        </p:nvSpPr>
        <p:spPr bwMode="auto">
          <a:xfrm>
            <a:off x="146050" y="7235825"/>
            <a:ext cx="97186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fr-FR" sz="1200" dirty="0">
                <a:solidFill>
                  <a:schemeClr val="tx1"/>
                </a:solidFill>
              </a:rPr>
              <a:t>LPR Dumas JEAN-JOSEPH									    BTS MSE </a:t>
            </a:r>
            <a:r>
              <a:rPr lang="en-GB" altLang="fr-FR" sz="1200" dirty="0" smtClean="0">
                <a:solidFill>
                  <a:schemeClr val="tx1"/>
                </a:solidFill>
              </a:rPr>
              <a:t>2015-2016</a:t>
            </a:r>
            <a:endParaRPr lang="en-GB" altLang="fr-FR" sz="1200" dirty="0">
              <a:solidFill>
                <a:schemeClr val="tx1"/>
              </a:solidFill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2771775"/>
            <a:ext cx="9072562" cy="1366838"/>
          </a:xfrm>
        </p:spPr>
        <p:txBody>
          <a:bodyPr anchorCtr="1"/>
          <a:lstStyle/>
          <a:p>
            <a:pPr eaLnBrk="1">
              <a:defRPr/>
            </a:pPr>
            <a:r>
              <a:rPr lang="fr-FR" dirty="0" smtClean="0">
                <a:solidFill>
                  <a:srgbClr val="009900"/>
                </a:solidFill>
                <a:latin typeface="Comic Sans MS" pitchFamily="66" charset="0"/>
              </a:rPr>
              <a:t>LES SAVOIRS et SAVOIR- FAIRE</a:t>
            </a:r>
            <a:endParaRPr lang="fr-FR" b="0" dirty="0" smtClean="0">
              <a:solidFill>
                <a:srgbClr val="0099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spd="med" advTm="7000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pour une image  7"/>
          <p:cNvGraphicFramePr>
            <a:graphicFrameLocks noGrp="1"/>
          </p:cNvGraphicFramePr>
          <p:nvPr>
            <p:ph type="pic" idx="1"/>
          </p:nvPr>
        </p:nvGraphicFramePr>
        <p:xfrm>
          <a:off x="303213" y="2124075"/>
          <a:ext cx="3125788" cy="817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2894"/>
                <a:gridCol w="1562894"/>
              </a:tblGrid>
              <a:tr h="408782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</a:tr>
              <a:tr h="408782"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</a:tr>
            </a:tbl>
          </a:graphicData>
        </a:graphic>
      </p:graphicFrame>
      <p:sp>
        <p:nvSpPr>
          <p:cNvPr id="11271" name="Titre 4"/>
          <p:cNvSpPr>
            <a:spLocks noGrp="1"/>
          </p:cNvSpPr>
          <p:nvPr>
            <p:ph type="title"/>
          </p:nvPr>
        </p:nvSpPr>
        <p:spPr>
          <a:xfrm>
            <a:off x="304800" y="252413"/>
            <a:ext cx="3125788" cy="1427162"/>
          </a:xfrm>
        </p:spPr>
        <p:txBody>
          <a:bodyPr/>
          <a:lstStyle/>
          <a:p>
            <a:pPr algn="ctr" eaLnBrk="1" hangingPunct="1"/>
            <a:r>
              <a:rPr lang="fr-FR" altLang="fr-FR" sz="2800" smtClean="0">
                <a:solidFill>
                  <a:srgbClr val="00B050"/>
                </a:solidFill>
                <a:cs typeface="Tunga" pitchFamily="34" charset="0"/>
              </a:rPr>
              <a:t>Connaissance des milieux professionnels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304800" y="1949450"/>
          <a:ext cx="3243263" cy="930275"/>
        </p:xfrm>
        <a:graphic>
          <a:graphicData uri="http://schemas.openxmlformats.org/drawingml/2006/table">
            <a:tbl>
              <a:tblPr/>
              <a:tblGrid>
                <a:gridCol w="1622507"/>
                <a:gridCol w="1620756"/>
              </a:tblGrid>
              <a:tr h="520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Première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Deuxième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4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3 (2+1+0)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MS PGothic" pitchFamily="34" charset="-128"/>
                      </a:endParaRP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83" name="Rectangle 9"/>
          <p:cNvSpPr>
            <a:spLocks noChangeArrowheads="1"/>
          </p:cNvSpPr>
          <p:nvPr/>
        </p:nvSpPr>
        <p:spPr bwMode="auto">
          <a:xfrm>
            <a:off x="3990975" y="252413"/>
            <a:ext cx="23050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1800" b="1">
                <a:solidFill>
                  <a:schemeClr val="tx1"/>
                </a:solidFill>
                <a:latin typeface="Candara" pitchFamily="34" charset="0"/>
              </a:rPr>
              <a:t>Définitions générales</a:t>
            </a:r>
            <a:endParaRPr lang="fr-FR" altLang="fr-FR" sz="180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1284" name="Rectangle 10"/>
          <p:cNvSpPr>
            <a:spLocks noChangeArrowheads="1"/>
          </p:cNvSpPr>
          <p:nvPr/>
        </p:nvSpPr>
        <p:spPr bwMode="auto">
          <a:xfrm>
            <a:off x="3990975" y="687388"/>
            <a:ext cx="6089650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1800" b="1">
                <a:solidFill>
                  <a:schemeClr val="tx1"/>
                </a:solidFill>
                <a:latin typeface="Candara" pitchFamily="34" charset="0"/>
              </a:rPr>
              <a:t>Organisation administrative de la France ; les  pouvoirs publics </a:t>
            </a:r>
            <a:r>
              <a:rPr lang="fr-FR" altLang="fr-FR" sz="1800">
                <a:solidFill>
                  <a:schemeClr val="tx1"/>
                </a:solidFill>
                <a:latin typeface="Candara" pitchFamily="34" charset="0"/>
              </a:rPr>
              <a:t> </a:t>
            </a:r>
          </a:p>
        </p:txBody>
      </p:sp>
      <p:sp>
        <p:nvSpPr>
          <p:cNvPr id="11285" name="Rectangle 11"/>
          <p:cNvSpPr>
            <a:spLocks noChangeArrowheads="1"/>
          </p:cNvSpPr>
          <p:nvPr/>
        </p:nvSpPr>
        <p:spPr bwMode="auto">
          <a:xfrm>
            <a:off x="3990975" y="1476375"/>
            <a:ext cx="2117725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1800" b="1">
                <a:solidFill>
                  <a:schemeClr val="tx1"/>
                </a:solidFill>
                <a:latin typeface="Candara" pitchFamily="34" charset="0"/>
              </a:rPr>
              <a:t>Les services publics</a:t>
            </a:r>
            <a:endParaRPr lang="fr-FR" altLang="fr-FR" sz="180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1286" name="Rectangle 12"/>
          <p:cNvSpPr>
            <a:spLocks noChangeArrowheads="1"/>
          </p:cNvSpPr>
          <p:nvPr/>
        </p:nvSpPr>
        <p:spPr bwMode="auto">
          <a:xfrm>
            <a:off x="3998913" y="1949450"/>
            <a:ext cx="6081712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1800" b="1">
                <a:solidFill>
                  <a:schemeClr val="tx1"/>
                </a:solidFill>
                <a:latin typeface="Candara" pitchFamily="34" charset="0"/>
              </a:rPr>
              <a:t>Employeurs, salariés et leurs représentations</a:t>
            </a:r>
            <a:r>
              <a:rPr lang="fr-FR" altLang="fr-FR" sz="1800">
                <a:solidFill>
                  <a:schemeClr val="tx1"/>
                </a:solidFill>
                <a:latin typeface="Candara" pitchFamily="34" charset="0"/>
              </a:rPr>
              <a:t> </a:t>
            </a:r>
          </a:p>
        </p:txBody>
      </p:sp>
      <p:sp>
        <p:nvSpPr>
          <p:cNvPr id="11287" name="Rectangle 13"/>
          <p:cNvSpPr>
            <a:spLocks noChangeArrowheads="1"/>
          </p:cNvSpPr>
          <p:nvPr/>
        </p:nvSpPr>
        <p:spPr bwMode="auto">
          <a:xfrm>
            <a:off x="3998913" y="2478088"/>
            <a:ext cx="17399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1800" b="1">
                <a:solidFill>
                  <a:schemeClr val="tx1"/>
                </a:solidFill>
                <a:latin typeface="Candara" pitchFamily="34" charset="0"/>
              </a:rPr>
              <a:t>Droit du travail </a:t>
            </a:r>
            <a:endParaRPr lang="fr-FR" altLang="fr-FR" sz="180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1288" name="Rectangle 14"/>
          <p:cNvSpPr>
            <a:spLocks noChangeArrowheads="1"/>
          </p:cNvSpPr>
          <p:nvPr/>
        </p:nvSpPr>
        <p:spPr bwMode="auto">
          <a:xfrm>
            <a:off x="3998913" y="2943225"/>
            <a:ext cx="6081712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1800" b="1" dirty="0">
                <a:solidFill>
                  <a:schemeClr val="tx1"/>
                </a:solidFill>
                <a:latin typeface="Candara" pitchFamily="34" charset="0"/>
              </a:rPr>
              <a:t>Relation individuelle de travail ; le contrat de travail  </a:t>
            </a:r>
            <a:endParaRPr lang="fr-FR" altLang="fr-FR" sz="1800" dirty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1289" name="Rectangle 16"/>
          <p:cNvSpPr>
            <a:spLocks noChangeArrowheads="1"/>
          </p:cNvSpPr>
          <p:nvPr/>
        </p:nvSpPr>
        <p:spPr bwMode="auto">
          <a:xfrm>
            <a:off x="3998913" y="3387725"/>
            <a:ext cx="3186112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1800" b="1">
                <a:solidFill>
                  <a:schemeClr val="tx1"/>
                </a:solidFill>
                <a:latin typeface="Candara" pitchFamily="34" charset="0"/>
              </a:rPr>
              <a:t>Relations collectives de travail</a:t>
            </a:r>
            <a:endParaRPr lang="fr-FR" altLang="fr-FR" sz="180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1290" name="Rectangle 17"/>
          <p:cNvSpPr>
            <a:spLocks noChangeArrowheads="1"/>
          </p:cNvSpPr>
          <p:nvPr/>
        </p:nvSpPr>
        <p:spPr bwMode="auto">
          <a:xfrm>
            <a:off x="3998913" y="3808413"/>
            <a:ext cx="6081712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1800" b="1">
                <a:solidFill>
                  <a:schemeClr val="tx1"/>
                </a:solidFill>
                <a:latin typeface="Candara" pitchFamily="34" charset="0"/>
              </a:rPr>
              <a:t>Application du droit du travail : contrôles et contentieux. </a:t>
            </a:r>
            <a:endParaRPr lang="fr-FR" altLang="fr-FR" sz="180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1291" name="Rectangle 18"/>
          <p:cNvSpPr>
            <a:spLocks noChangeArrowheads="1"/>
          </p:cNvSpPr>
          <p:nvPr/>
        </p:nvSpPr>
        <p:spPr bwMode="auto">
          <a:xfrm>
            <a:off x="3998913" y="4500563"/>
            <a:ext cx="6081712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1800" b="1">
                <a:solidFill>
                  <a:schemeClr val="tx1"/>
                </a:solidFill>
                <a:latin typeface="Candara" pitchFamily="34" charset="0"/>
              </a:rPr>
              <a:t>L’exercice des activités professionnelles dans une organisation ; la qualification professionnelle </a:t>
            </a:r>
            <a:endParaRPr lang="fr-FR" altLang="fr-FR" sz="180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1292" name="Rectangle 19"/>
          <p:cNvSpPr>
            <a:spLocks noChangeArrowheads="1"/>
          </p:cNvSpPr>
          <p:nvPr/>
        </p:nvSpPr>
        <p:spPr bwMode="auto">
          <a:xfrm>
            <a:off x="3998913" y="5364163"/>
            <a:ext cx="2166937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1800" b="1">
                <a:solidFill>
                  <a:schemeClr val="tx1"/>
                </a:solidFill>
                <a:latin typeface="Candara" pitchFamily="34" charset="0"/>
              </a:rPr>
              <a:t>Les marchés publics</a:t>
            </a:r>
            <a:endParaRPr lang="fr-FR" altLang="fr-FR" sz="180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1293" name="Rectangle 21"/>
          <p:cNvSpPr>
            <a:spLocks noChangeArrowheads="1"/>
          </p:cNvSpPr>
          <p:nvPr/>
        </p:nvSpPr>
        <p:spPr bwMode="auto">
          <a:xfrm>
            <a:off x="3998913" y="5967413"/>
            <a:ext cx="6081712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1800" b="1">
                <a:solidFill>
                  <a:schemeClr val="tx1"/>
                </a:solidFill>
                <a:latin typeface="Candara" pitchFamily="34" charset="0"/>
              </a:rPr>
              <a:t>Le marché de l’emploi : recrutement et recherche d’emploi</a:t>
            </a:r>
            <a:r>
              <a:rPr lang="fr-FR" altLang="fr-FR" sz="1800">
                <a:solidFill>
                  <a:schemeClr val="tx1"/>
                </a:solidFill>
                <a:latin typeface="Candara" pitchFamily="34" charset="0"/>
              </a:rPr>
              <a:t> </a:t>
            </a:r>
          </a:p>
        </p:txBody>
      </p:sp>
      <p:sp>
        <p:nvSpPr>
          <p:cNvPr id="11294" name="Rectangle 22"/>
          <p:cNvSpPr>
            <a:spLocks noChangeArrowheads="1"/>
          </p:cNvSpPr>
          <p:nvPr/>
        </p:nvSpPr>
        <p:spPr bwMode="auto">
          <a:xfrm>
            <a:off x="3998913" y="6681788"/>
            <a:ext cx="59690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1800" b="1">
                <a:solidFill>
                  <a:schemeClr val="tx1"/>
                </a:solidFill>
                <a:latin typeface="Candara" pitchFamily="34" charset="0"/>
              </a:rPr>
              <a:t>Normalisation, certification et activités des organisations</a:t>
            </a:r>
            <a:endParaRPr lang="fr-FR" altLang="fr-FR" sz="180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/>
      <p:bldP spid="11283" grpId="0"/>
      <p:bldP spid="11284" grpId="0"/>
      <p:bldP spid="11285" grpId="0"/>
      <p:bldP spid="11286" grpId="0"/>
      <p:bldP spid="11287" grpId="0"/>
      <p:bldP spid="11288" grpId="0"/>
      <p:bldP spid="11289" grpId="0"/>
      <p:bldP spid="11290" grpId="0"/>
      <p:bldP spid="11291" grpId="0"/>
      <p:bldP spid="11292" grpId="0"/>
      <p:bldP spid="11293" grpId="0"/>
      <p:bldP spid="1129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pour une image  7"/>
          <p:cNvGraphicFramePr>
            <a:graphicFrameLocks noGrp="1"/>
          </p:cNvGraphicFramePr>
          <p:nvPr>
            <p:ph type="pic" idx="1"/>
          </p:nvPr>
        </p:nvGraphicFramePr>
        <p:xfrm>
          <a:off x="303213" y="2124075"/>
          <a:ext cx="3125788" cy="817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2894"/>
                <a:gridCol w="1562894"/>
              </a:tblGrid>
              <a:tr h="408782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</a:tr>
              <a:tr h="408782"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</a:tr>
            </a:tbl>
          </a:graphicData>
        </a:graphic>
      </p:graphicFrame>
      <p:sp>
        <p:nvSpPr>
          <p:cNvPr id="12295" name="Titre 4"/>
          <p:cNvSpPr>
            <a:spLocks noGrp="1"/>
          </p:cNvSpPr>
          <p:nvPr>
            <p:ph type="title"/>
          </p:nvPr>
        </p:nvSpPr>
        <p:spPr>
          <a:xfrm>
            <a:off x="304800" y="252413"/>
            <a:ext cx="3222625" cy="1196975"/>
          </a:xfrm>
        </p:spPr>
        <p:txBody>
          <a:bodyPr/>
          <a:lstStyle/>
          <a:p>
            <a:pPr algn="ctr" eaLnBrk="1" hangingPunct="1"/>
            <a:r>
              <a:rPr lang="fr-FR" altLang="fr-FR" sz="2800" smtClean="0">
                <a:solidFill>
                  <a:srgbClr val="00B050"/>
                </a:solidFill>
                <a:cs typeface="Tunga" pitchFamily="34" charset="0"/>
              </a:rPr>
              <a:t>Technologies professionnelles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304800" y="1949450"/>
          <a:ext cx="3243263" cy="930275"/>
        </p:xfrm>
        <a:graphic>
          <a:graphicData uri="http://schemas.openxmlformats.org/drawingml/2006/table">
            <a:tbl>
              <a:tblPr/>
              <a:tblGrid>
                <a:gridCol w="1622507"/>
                <a:gridCol w="1620756"/>
              </a:tblGrid>
              <a:tr h="520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Première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Deuxième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4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8 (3+1+4)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6 (4+2+0)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6350" y="395288"/>
            <a:ext cx="5038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BE" altLang="fr-FR" sz="2000" b="1" dirty="0">
                <a:solidFill>
                  <a:schemeClr val="tx1"/>
                </a:solidFill>
                <a:latin typeface="Candara" pitchFamily="34" charset="0"/>
              </a:rPr>
              <a:t>Parties communes aux différents domaines</a:t>
            </a:r>
            <a:endParaRPr lang="fr-BE" altLang="fr-FR" sz="2000" dirty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887788" y="3648075"/>
            <a:ext cx="2582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fr-BE" altLang="fr-FR" sz="2000" b="1" dirty="0">
                <a:solidFill>
                  <a:schemeClr val="tx1"/>
                </a:solidFill>
                <a:latin typeface="Candara" pitchFamily="34" charset="0"/>
              </a:rPr>
              <a:t>Propreté et hygiène</a:t>
            </a:r>
            <a:endParaRPr lang="fr-BE" altLang="fr-FR" sz="2000" dirty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6350" y="4368800"/>
            <a:ext cx="4013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fr-BE" altLang="fr-FR" sz="2000" b="1">
                <a:solidFill>
                  <a:schemeClr val="tx1"/>
                </a:solidFill>
                <a:latin typeface="Candara" pitchFamily="34" charset="0"/>
              </a:rPr>
              <a:t>Nettoiement et propreté urbaine</a:t>
            </a:r>
            <a:endParaRPr lang="fr-BE" altLang="fr-FR" sz="200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816350" y="5016500"/>
            <a:ext cx="4098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fr-BE" altLang="fr-FR" sz="2000" b="1">
                <a:solidFill>
                  <a:schemeClr val="tx1"/>
                </a:solidFill>
                <a:latin typeface="Candara" pitchFamily="34" charset="0"/>
              </a:rPr>
              <a:t>Gestion et traitement des déchets</a:t>
            </a:r>
            <a:endParaRPr lang="fr-BE" altLang="fr-FR" sz="200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816350" y="5664200"/>
            <a:ext cx="52562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fr-BE" altLang="fr-FR" sz="2000" b="1">
                <a:solidFill>
                  <a:schemeClr val="tx1"/>
                </a:solidFill>
                <a:latin typeface="Candara" pitchFamily="34" charset="0"/>
              </a:rPr>
              <a:t>Assainissement, nettoyage industriel et hygiène immobilière</a:t>
            </a:r>
            <a:endParaRPr lang="fr-BE" altLang="fr-FR" sz="200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608513" y="900113"/>
            <a:ext cx="2473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BE" altLang="fr-FR" sz="1800" b="1">
                <a:solidFill>
                  <a:schemeClr val="tx1"/>
                </a:solidFill>
                <a:latin typeface="Candara" pitchFamily="34" charset="0"/>
              </a:rPr>
              <a:t>- Définition des besoins</a:t>
            </a:r>
            <a:endParaRPr lang="fr-BE" altLang="fr-FR" sz="180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608513" y="1474788"/>
            <a:ext cx="3163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BE" altLang="fr-FR" sz="1800" b="1">
                <a:solidFill>
                  <a:schemeClr val="tx1"/>
                </a:solidFill>
                <a:latin typeface="Candara" pitchFamily="34" charset="0"/>
              </a:rPr>
              <a:t>- Organisation de la prestation</a:t>
            </a:r>
            <a:endParaRPr lang="fr-BE" altLang="fr-FR" sz="180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679950" y="1979613"/>
            <a:ext cx="28622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BE" altLang="fr-FR" sz="1800" b="1">
                <a:solidFill>
                  <a:schemeClr val="tx1"/>
                </a:solidFill>
                <a:latin typeface="Candara" pitchFamily="34" charset="0"/>
              </a:rPr>
              <a:t>- Economie de la prestation</a:t>
            </a:r>
            <a:endParaRPr lang="fr-BE" altLang="fr-FR" sz="180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610100" y="2484438"/>
            <a:ext cx="51831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BE" altLang="fr-FR" sz="1800" b="1">
                <a:solidFill>
                  <a:schemeClr val="tx1"/>
                </a:solidFill>
                <a:latin typeface="Candara" pitchFamily="34" charset="0"/>
              </a:rPr>
              <a:t>- Prescriptions sécurité et amélioration des conditions de travail</a:t>
            </a:r>
            <a:endParaRPr lang="fr-BE" altLang="fr-FR" sz="180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/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pour une image  7"/>
          <p:cNvGraphicFramePr>
            <a:graphicFrameLocks noGrp="1"/>
          </p:cNvGraphicFramePr>
          <p:nvPr>
            <p:ph type="pic" idx="1"/>
          </p:nvPr>
        </p:nvGraphicFramePr>
        <p:xfrm>
          <a:off x="303213" y="2124075"/>
          <a:ext cx="3125788" cy="817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2894"/>
                <a:gridCol w="1562894"/>
              </a:tblGrid>
              <a:tr h="408782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</a:tr>
              <a:tr h="408782"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</a:tr>
            </a:tbl>
          </a:graphicData>
        </a:graphic>
      </p:graphicFrame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04800" y="334963"/>
            <a:ext cx="3295650" cy="1428750"/>
          </a:xfrm>
        </p:spPr>
        <p:txBody>
          <a:bodyPr>
            <a:normAutofit fontScale="90000"/>
          </a:bodyPr>
          <a:lstStyle/>
          <a:p>
            <a:pPr marL="0" algn="ctr" eaLnBrk="1" hangingPunct="1">
              <a:defRPr/>
            </a:pPr>
            <a:r>
              <a:rPr lang="fr-FR" sz="3100" dirty="0" smtClean="0">
                <a:solidFill>
                  <a:srgbClr val="00B050"/>
                </a:solidFill>
                <a:cs typeface="Tunga" pitchFamily="34" charset="0"/>
              </a:rPr>
              <a:t>Biologie, microbiologie </a:t>
            </a:r>
            <a:br>
              <a:rPr lang="fr-FR" sz="3100" dirty="0" smtClean="0">
                <a:solidFill>
                  <a:srgbClr val="00B050"/>
                </a:solidFill>
                <a:cs typeface="Tunga" pitchFamily="34" charset="0"/>
              </a:rPr>
            </a:br>
            <a:r>
              <a:rPr lang="fr-FR" sz="3100" dirty="0" smtClean="0">
                <a:solidFill>
                  <a:srgbClr val="00B050"/>
                </a:solidFill>
                <a:cs typeface="Tunga" pitchFamily="34" charset="0"/>
              </a:rPr>
              <a:t>et écologie appliquées</a:t>
            </a:r>
            <a:endParaRPr lang="fr-FR" sz="2400" dirty="0" smtClean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304800" y="1949450"/>
          <a:ext cx="3243263" cy="930275"/>
        </p:xfrm>
        <a:graphic>
          <a:graphicData uri="http://schemas.openxmlformats.org/drawingml/2006/table">
            <a:tbl>
              <a:tblPr/>
              <a:tblGrid>
                <a:gridCol w="1622507"/>
                <a:gridCol w="1620756"/>
              </a:tblGrid>
              <a:tr h="520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Première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Deuxième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4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5(2+1+2)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3 (3+0+0)</a:t>
                      </a:r>
                    </a:p>
                  </a:txBody>
                  <a:tcPr marL="100816" marR="100816" marT="50399" marB="5039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032250" y="1116013"/>
            <a:ext cx="37512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BE" altLang="fr-FR" b="1" dirty="0">
                <a:solidFill>
                  <a:schemeClr val="tx1"/>
                </a:solidFill>
                <a:latin typeface="Candara" pitchFamily="34" charset="0"/>
              </a:rPr>
              <a:t>Microorganismes (et virus)</a:t>
            </a:r>
            <a:endParaRPr lang="fr-BE" altLang="fr-FR" dirty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032250" y="2124075"/>
            <a:ext cx="50387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BE" altLang="fr-FR" b="1">
                <a:solidFill>
                  <a:schemeClr val="tx1"/>
                </a:solidFill>
                <a:latin typeface="Candara" pitchFamily="34" charset="0"/>
              </a:rPr>
              <a:t>Ecosystèmes et milieux naturels : air et atmosphère, sols, eaux</a:t>
            </a:r>
            <a:endParaRPr lang="fr-BE" altLang="fr-FR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103688" y="3419475"/>
            <a:ext cx="3208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BE" altLang="fr-FR" b="1">
                <a:solidFill>
                  <a:schemeClr val="tx1"/>
                </a:solidFill>
                <a:latin typeface="Candara" pitchFamily="34" charset="0"/>
              </a:rPr>
              <a:t>Pollutions et nuisances</a:t>
            </a:r>
            <a:endParaRPr lang="fr-BE" altLang="fr-FR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032250" y="4427538"/>
            <a:ext cx="50387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BE" altLang="fr-FR" b="1">
                <a:solidFill>
                  <a:schemeClr val="tx1"/>
                </a:solidFill>
                <a:latin typeface="Candara" pitchFamily="34" charset="0"/>
              </a:rPr>
              <a:t>Eléments de toxicologie et d’écotoxicologie</a:t>
            </a:r>
            <a:endParaRPr lang="fr-BE" altLang="fr-FR">
              <a:solidFill>
                <a:schemeClr val="tx1"/>
              </a:solidFill>
              <a:latin typeface="Candara" pitchFamily="34" charset="0"/>
            </a:endParaRPr>
          </a:p>
        </p:txBody>
      </p:sp>
      <p:pic>
        <p:nvPicPr>
          <p:cNvPr id="12" name="Image 5" descr="P101094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16" y="3460750"/>
            <a:ext cx="2398713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pour une image  7"/>
          <p:cNvGraphicFramePr>
            <a:graphicFrameLocks noGrp="1"/>
          </p:cNvGraphicFramePr>
          <p:nvPr>
            <p:ph type="pic" idx="1"/>
          </p:nvPr>
        </p:nvGraphicFramePr>
        <p:xfrm>
          <a:off x="303213" y="2124075"/>
          <a:ext cx="3125788" cy="817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2894"/>
                <a:gridCol w="1562894"/>
              </a:tblGrid>
              <a:tr h="408782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</a:tr>
              <a:tr h="408782"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</a:tr>
            </a:tbl>
          </a:graphicData>
        </a:graphic>
      </p:graphicFrame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03213" y="650875"/>
            <a:ext cx="3124200" cy="1111250"/>
          </a:xfrm>
        </p:spPr>
        <p:txBody>
          <a:bodyPr>
            <a:normAutofit fontScale="90000"/>
          </a:bodyPr>
          <a:lstStyle/>
          <a:p>
            <a:pPr marL="0" algn="ctr" eaLnBrk="1" hangingPunct="1">
              <a:defRPr/>
            </a:pPr>
            <a:r>
              <a:rPr lang="fr-FR" sz="3100" dirty="0" smtClean="0">
                <a:solidFill>
                  <a:srgbClr val="00B050"/>
                </a:solidFill>
                <a:cs typeface="Tunga" pitchFamily="34" charset="0"/>
              </a:rPr>
              <a:t>Sciences et technologies des systèmes</a:t>
            </a:r>
            <a:endParaRPr lang="fr-FR" sz="2400" dirty="0" smtClean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304800" y="1949450"/>
          <a:ext cx="3243263" cy="930275"/>
        </p:xfrm>
        <a:graphic>
          <a:graphicData uri="http://schemas.openxmlformats.org/drawingml/2006/table">
            <a:tbl>
              <a:tblPr/>
              <a:tblGrid>
                <a:gridCol w="1622507"/>
                <a:gridCol w="1620756"/>
              </a:tblGrid>
              <a:tr h="520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Première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Deuxième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4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5 (2+1+2)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4 (2+2+0)</a:t>
                      </a:r>
                    </a:p>
                  </a:txBody>
                  <a:tcPr marL="100816" marR="100816" marT="50399" marB="5039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176216" y="1043533"/>
            <a:ext cx="5032375" cy="453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50000"/>
              </a:spcBef>
            </a:pPr>
            <a:r>
              <a:rPr lang="fr-FR" altLang="fr-FR" sz="2000" b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fr-FR" altLang="fr-FR" b="1" dirty="0">
                <a:solidFill>
                  <a:schemeClr val="tx1"/>
                </a:solidFill>
                <a:latin typeface="Candara" pitchFamily="34" charset="0"/>
              </a:rPr>
              <a:t>Analyse fonctionnelle</a:t>
            </a:r>
          </a:p>
          <a:p>
            <a:pPr eaLnBrk="1" hangingPunct="1">
              <a:lnSpc>
                <a:spcPct val="200000"/>
              </a:lnSpc>
              <a:spcBef>
                <a:spcPct val="50000"/>
              </a:spcBef>
            </a:pPr>
            <a:r>
              <a:rPr lang="fr-FR" altLang="fr-FR" b="1" dirty="0">
                <a:solidFill>
                  <a:schemeClr val="tx1"/>
                </a:solidFill>
                <a:latin typeface="Candara" pitchFamily="34" charset="0"/>
              </a:rPr>
              <a:t> Construction mécanique</a:t>
            </a:r>
          </a:p>
          <a:p>
            <a:pPr eaLnBrk="1" hangingPunct="1">
              <a:lnSpc>
                <a:spcPct val="200000"/>
              </a:lnSpc>
              <a:spcBef>
                <a:spcPct val="50000"/>
              </a:spcBef>
            </a:pPr>
            <a:r>
              <a:rPr lang="fr-FR" altLang="fr-FR" b="1" dirty="0">
                <a:solidFill>
                  <a:schemeClr val="tx1"/>
                </a:solidFill>
                <a:latin typeface="Candara" pitchFamily="34" charset="0"/>
              </a:rPr>
              <a:t> Electrotechnique</a:t>
            </a:r>
          </a:p>
          <a:p>
            <a:pPr eaLnBrk="1" hangingPunct="1">
              <a:lnSpc>
                <a:spcPct val="200000"/>
              </a:lnSpc>
              <a:spcBef>
                <a:spcPct val="50000"/>
              </a:spcBef>
            </a:pPr>
            <a:r>
              <a:rPr lang="fr-FR" altLang="fr-FR" b="1" dirty="0">
                <a:solidFill>
                  <a:schemeClr val="tx1"/>
                </a:solidFill>
                <a:latin typeface="Candara" pitchFamily="34" charset="0"/>
              </a:rPr>
              <a:t> Automatisme </a:t>
            </a:r>
          </a:p>
          <a:p>
            <a:pPr eaLnBrk="1" hangingPunct="1">
              <a:lnSpc>
                <a:spcPct val="200000"/>
              </a:lnSpc>
              <a:spcBef>
                <a:spcPct val="50000"/>
              </a:spcBef>
            </a:pPr>
            <a:r>
              <a:rPr lang="fr-FR" altLang="fr-FR" b="1" dirty="0">
                <a:solidFill>
                  <a:schemeClr val="tx1"/>
                </a:solidFill>
                <a:latin typeface="Candara" pitchFamily="34" charset="0"/>
              </a:rPr>
              <a:t> Maintenance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24" y="3471677"/>
            <a:ext cx="2792412" cy="330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pour une image  7"/>
          <p:cNvGraphicFramePr>
            <a:graphicFrameLocks noGrp="1"/>
          </p:cNvGraphicFramePr>
          <p:nvPr>
            <p:ph type="pic" idx="1"/>
          </p:nvPr>
        </p:nvGraphicFramePr>
        <p:xfrm>
          <a:off x="303213" y="2124075"/>
          <a:ext cx="3125788" cy="817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2894"/>
                <a:gridCol w="1562894"/>
              </a:tblGrid>
              <a:tr h="408782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</a:tr>
              <a:tr h="408782"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</a:tr>
            </a:tbl>
          </a:graphicData>
        </a:graphic>
      </p:graphicFrame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04800" y="252413"/>
            <a:ext cx="3125788" cy="14271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2800" dirty="0" smtClean="0">
                <a:solidFill>
                  <a:srgbClr val="00B050"/>
                </a:solidFill>
                <a:cs typeface="Tunga" pitchFamily="34" charset="0"/>
              </a:rPr>
              <a:t>Sciences physiques et chimiques</a:t>
            </a:r>
            <a:r>
              <a:rPr lang="fr-FR" dirty="0">
                <a:latin typeface="Bookman Old Style"/>
                <a:cs typeface="Bookman Old Style"/>
              </a:rPr>
              <a:t/>
            </a:r>
            <a:br>
              <a:rPr lang="fr-FR" dirty="0">
                <a:latin typeface="Bookman Old Style"/>
                <a:cs typeface="Bookman Old Style"/>
              </a:rPr>
            </a:br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304800" y="1949450"/>
          <a:ext cx="3243263" cy="930275"/>
        </p:xfrm>
        <a:graphic>
          <a:graphicData uri="http://schemas.openxmlformats.org/drawingml/2006/table">
            <a:tbl>
              <a:tblPr/>
              <a:tblGrid>
                <a:gridCol w="1622507"/>
                <a:gridCol w="1620756"/>
              </a:tblGrid>
              <a:tr h="520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Première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Deuxième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4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2 (1+0+1)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2 (1+1+0)</a:t>
                      </a:r>
                    </a:p>
                  </a:txBody>
                  <a:tcPr marL="100816" marR="100816" marT="50399" marB="5039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176216" y="1043533"/>
            <a:ext cx="5032375" cy="361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50000"/>
              </a:spcBef>
            </a:pPr>
            <a:r>
              <a:rPr lang="fr-FR" altLang="fr-FR" sz="2000" b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fr-FR" altLang="fr-FR" b="1" dirty="0" smtClean="0">
                <a:solidFill>
                  <a:schemeClr val="tx1"/>
                </a:solidFill>
                <a:latin typeface="Candara" pitchFamily="34" charset="0"/>
              </a:rPr>
              <a:t>Mécanique des fluides</a:t>
            </a:r>
            <a:endParaRPr lang="fr-FR" altLang="fr-FR" b="1" dirty="0">
              <a:solidFill>
                <a:schemeClr val="tx1"/>
              </a:solidFill>
              <a:latin typeface="Candara" pitchFamily="34" charset="0"/>
            </a:endParaRPr>
          </a:p>
          <a:p>
            <a:pPr eaLnBrk="1" hangingPunct="1">
              <a:lnSpc>
                <a:spcPct val="200000"/>
              </a:lnSpc>
              <a:spcBef>
                <a:spcPct val="50000"/>
              </a:spcBef>
            </a:pPr>
            <a:r>
              <a:rPr lang="fr-FR" altLang="fr-FR" b="1" dirty="0">
                <a:solidFill>
                  <a:schemeClr val="tx1"/>
                </a:solidFill>
                <a:latin typeface="Candara" pitchFamily="34" charset="0"/>
              </a:rPr>
              <a:t> </a:t>
            </a:r>
            <a:r>
              <a:rPr lang="fr-FR" altLang="fr-FR" b="1" dirty="0" smtClean="0">
                <a:solidFill>
                  <a:schemeClr val="tx1"/>
                </a:solidFill>
                <a:latin typeface="Candara" pitchFamily="34" charset="0"/>
              </a:rPr>
              <a:t>Réactions et risques chimiques</a:t>
            </a:r>
            <a:endParaRPr lang="fr-FR" altLang="fr-FR" b="1" dirty="0">
              <a:solidFill>
                <a:schemeClr val="tx1"/>
              </a:solidFill>
              <a:latin typeface="Candara" pitchFamily="34" charset="0"/>
            </a:endParaRPr>
          </a:p>
          <a:p>
            <a:pPr eaLnBrk="1" hangingPunct="1">
              <a:lnSpc>
                <a:spcPct val="200000"/>
              </a:lnSpc>
              <a:spcBef>
                <a:spcPct val="50000"/>
              </a:spcBef>
            </a:pPr>
            <a:r>
              <a:rPr lang="fr-FR" altLang="fr-FR" b="1" dirty="0">
                <a:solidFill>
                  <a:schemeClr val="tx1"/>
                </a:solidFill>
                <a:latin typeface="Candara" pitchFamily="34" charset="0"/>
              </a:rPr>
              <a:t> </a:t>
            </a:r>
            <a:r>
              <a:rPr lang="fr-FR" altLang="fr-FR" b="1" dirty="0" smtClean="0">
                <a:solidFill>
                  <a:schemeClr val="tx1"/>
                </a:solidFill>
                <a:latin typeface="Candara" pitchFamily="34" charset="0"/>
              </a:rPr>
              <a:t>Chimie </a:t>
            </a:r>
            <a:r>
              <a:rPr lang="fr-FR" altLang="fr-FR" b="1" smtClean="0">
                <a:solidFill>
                  <a:schemeClr val="tx1"/>
                </a:solidFill>
                <a:latin typeface="Candara" pitchFamily="34" charset="0"/>
              </a:rPr>
              <a:t>minerale</a:t>
            </a:r>
            <a:r>
              <a:rPr lang="fr-FR" altLang="fr-FR" b="1" dirty="0" smtClean="0">
                <a:solidFill>
                  <a:schemeClr val="tx1"/>
                </a:solidFill>
                <a:latin typeface="Candara" pitchFamily="34" charset="0"/>
              </a:rPr>
              <a:t> et organique</a:t>
            </a:r>
            <a:endParaRPr lang="fr-FR" altLang="fr-FR" b="1" dirty="0">
              <a:solidFill>
                <a:schemeClr val="tx1"/>
              </a:solidFill>
              <a:latin typeface="Candara" pitchFamily="34" charset="0"/>
            </a:endParaRPr>
          </a:p>
          <a:p>
            <a:pPr eaLnBrk="1" hangingPunct="1">
              <a:lnSpc>
                <a:spcPct val="200000"/>
              </a:lnSpc>
              <a:spcBef>
                <a:spcPct val="50000"/>
              </a:spcBef>
            </a:pPr>
            <a:r>
              <a:rPr lang="fr-FR" altLang="fr-FR" b="1" dirty="0">
                <a:solidFill>
                  <a:schemeClr val="tx1"/>
                </a:solidFill>
                <a:latin typeface="Candara" pitchFamily="34" charset="0"/>
              </a:rPr>
              <a:t> </a:t>
            </a: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pour une image  7"/>
          <p:cNvGraphicFramePr>
            <a:graphicFrameLocks noGrp="1"/>
          </p:cNvGraphicFramePr>
          <p:nvPr>
            <p:ph type="pic" idx="1"/>
          </p:nvPr>
        </p:nvGraphicFramePr>
        <p:xfrm>
          <a:off x="303213" y="2124075"/>
          <a:ext cx="3125788" cy="817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2894"/>
                <a:gridCol w="1562894"/>
              </a:tblGrid>
              <a:tr h="408782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</a:tr>
              <a:tr h="408782"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</a:tr>
            </a:tbl>
          </a:graphicData>
        </a:graphic>
      </p:graphicFrame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215776" y="179437"/>
            <a:ext cx="3125788" cy="1427162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rgbClr val="009900"/>
                </a:solidFill>
                <a:latin typeface="Bookman Old Style"/>
                <a:cs typeface="Bookman Old Style"/>
              </a:rPr>
              <a:t>LANGUES VIVANTES</a:t>
            </a:r>
            <a:r>
              <a:rPr lang="fr-FR" dirty="0" smtClean="0">
                <a:latin typeface="Bookman Old Style"/>
                <a:cs typeface="Bookman Old Style"/>
              </a:rPr>
              <a:t/>
            </a:r>
            <a:br>
              <a:rPr lang="fr-FR" dirty="0" smtClean="0">
                <a:latin typeface="Bookman Old Style"/>
                <a:cs typeface="Bookman Old Style"/>
              </a:rPr>
            </a:br>
            <a:r>
              <a:rPr lang="fr-FR" dirty="0">
                <a:latin typeface="Bookman Old Style"/>
                <a:cs typeface="Bookman Old Style"/>
              </a:rPr>
              <a:t/>
            </a:r>
            <a:br>
              <a:rPr lang="fr-FR" dirty="0">
                <a:latin typeface="Bookman Old Style"/>
                <a:cs typeface="Bookman Old Style"/>
              </a:rPr>
            </a:br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304800" y="1949450"/>
          <a:ext cx="3243263" cy="930275"/>
        </p:xfrm>
        <a:graphic>
          <a:graphicData uri="http://schemas.openxmlformats.org/drawingml/2006/table">
            <a:tbl>
              <a:tblPr/>
              <a:tblGrid>
                <a:gridCol w="1622507"/>
                <a:gridCol w="1620756"/>
              </a:tblGrid>
              <a:tr h="520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Première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Deuxième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4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2 (2+0+0)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2 (2+0+0)</a:t>
                      </a:r>
                    </a:p>
                  </a:txBody>
                  <a:tcPr marL="100816" marR="100816" marT="50399" marB="5039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pour une image  7"/>
          <p:cNvGraphicFramePr>
            <a:graphicFrameLocks noGrp="1"/>
          </p:cNvGraphicFramePr>
          <p:nvPr>
            <p:ph type="pic" idx="1"/>
          </p:nvPr>
        </p:nvGraphicFramePr>
        <p:xfrm>
          <a:off x="303213" y="2124075"/>
          <a:ext cx="3125788" cy="817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2894"/>
                <a:gridCol w="1562894"/>
              </a:tblGrid>
              <a:tr h="408782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</a:tr>
              <a:tr h="408782"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</a:tr>
            </a:tbl>
          </a:graphicData>
        </a:graphic>
      </p:graphicFrame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03213" y="1920626"/>
            <a:ext cx="3124200" cy="142716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fr-FR" sz="3100" dirty="0" smtClean="0">
                <a:solidFill>
                  <a:srgbClr val="00B050"/>
                </a:solidFill>
                <a:cs typeface="Tunga" pitchFamily="34" charset="0"/>
              </a:rPr>
              <a:t>Système Qualité, Sécurité, Environnement</a:t>
            </a:r>
            <a:br>
              <a:rPr lang="fr-FR" sz="3100" dirty="0" smtClean="0">
                <a:solidFill>
                  <a:srgbClr val="00B050"/>
                </a:solidFill>
                <a:cs typeface="Tunga" pitchFamily="34" charset="0"/>
              </a:rPr>
            </a:br>
            <a:r>
              <a:rPr lang="fr-FR" sz="3100" dirty="0">
                <a:solidFill>
                  <a:srgbClr val="00B050"/>
                </a:solidFill>
                <a:cs typeface="Tunga" pitchFamily="34" charset="0"/>
              </a:rPr>
              <a:t/>
            </a:r>
            <a:br>
              <a:rPr lang="fr-FR" sz="3100" dirty="0">
                <a:solidFill>
                  <a:srgbClr val="00B050"/>
                </a:solidFill>
                <a:cs typeface="Tunga" pitchFamily="34" charset="0"/>
              </a:rPr>
            </a:br>
            <a:r>
              <a:rPr lang="fr-FR" sz="3100" dirty="0" smtClean="0">
                <a:solidFill>
                  <a:srgbClr val="00B050"/>
                </a:solidFill>
                <a:cs typeface="Tunga" pitchFamily="34" charset="0"/>
              </a:rPr>
              <a:t> Responsabilité sociétale et développement durable</a:t>
            </a:r>
            <a:endParaRPr lang="fr-FR" sz="2400" dirty="0" smtClean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303213" y="3419475"/>
          <a:ext cx="3243262" cy="930275"/>
        </p:xfrm>
        <a:graphic>
          <a:graphicData uri="http://schemas.openxmlformats.org/drawingml/2006/table">
            <a:tbl>
              <a:tblPr/>
              <a:tblGrid>
                <a:gridCol w="1622506"/>
                <a:gridCol w="1620756"/>
              </a:tblGrid>
              <a:tr h="520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Première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Deuxième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4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2 (1+1+0)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3 (2+1+0)</a:t>
                      </a:r>
                    </a:p>
                  </a:txBody>
                  <a:tcPr marL="100816" marR="100816" marT="50399" marB="5039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03" name="Rectangle 1"/>
          <p:cNvSpPr>
            <a:spLocks noChangeArrowheads="1"/>
          </p:cNvSpPr>
          <p:nvPr/>
        </p:nvSpPr>
        <p:spPr bwMode="auto">
          <a:xfrm>
            <a:off x="4038600" y="280988"/>
            <a:ext cx="5761038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b="1" dirty="0">
                <a:solidFill>
                  <a:schemeClr val="tx1"/>
                </a:solidFill>
              </a:rPr>
              <a:t>Système Qualité, Sécurité, Environnement</a:t>
            </a:r>
            <a:endParaRPr lang="fr-FR" altLang="fr-FR" dirty="0">
              <a:solidFill>
                <a:schemeClr val="tx1"/>
              </a:solidFill>
            </a:endParaRPr>
          </a:p>
        </p:txBody>
      </p:sp>
      <p:sp>
        <p:nvSpPr>
          <p:cNvPr id="16404" name="Rectangle 2"/>
          <p:cNvSpPr>
            <a:spLocks noChangeArrowheads="1"/>
          </p:cNvSpPr>
          <p:nvPr/>
        </p:nvSpPr>
        <p:spPr bwMode="auto">
          <a:xfrm>
            <a:off x="4038600" y="1677988"/>
            <a:ext cx="3783013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b="1">
                <a:solidFill>
                  <a:schemeClr val="tx1"/>
                </a:solidFill>
              </a:rPr>
              <a:t>Santé et sécurité au travail </a:t>
            </a:r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16405" name="Rectangle 3"/>
          <p:cNvSpPr>
            <a:spLocks noChangeArrowheads="1"/>
          </p:cNvSpPr>
          <p:nvPr/>
        </p:nvSpPr>
        <p:spPr bwMode="auto">
          <a:xfrm>
            <a:off x="4038600" y="4511675"/>
            <a:ext cx="4359275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b="1">
                <a:solidFill>
                  <a:schemeClr val="tx1"/>
                </a:solidFill>
              </a:rPr>
              <a:t>RSE et développement durable</a:t>
            </a:r>
            <a:r>
              <a:rPr lang="fr-FR" alt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6406" name="Rectangle 5"/>
          <p:cNvSpPr>
            <a:spLocks noChangeArrowheads="1"/>
          </p:cNvSpPr>
          <p:nvPr/>
        </p:nvSpPr>
        <p:spPr bwMode="auto">
          <a:xfrm>
            <a:off x="4367213" y="693738"/>
            <a:ext cx="53609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i="1">
                <a:solidFill>
                  <a:schemeClr val="tx1"/>
                </a:solidFill>
              </a:rPr>
              <a:t>Principes et démarches des systèmes QSE</a:t>
            </a:r>
          </a:p>
        </p:txBody>
      </p:sp>
      <p:sp>
        <p:nvSpPr>
          <p:cNvPr id="16407" name="Rectangle 6"/>
          <p:cNvSpPr>
            <a:spLocks noChangeArrowheads="1"/>
          </p:cNvSpPr>
          <p:nvPr/>
        </p:nvSpPr>
        <p:spPr bwMode="auto">
          <a:xfrm>
            <a:off x="4367213" y="1104900"/>
            <a:ext cx="455136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i="1">
                <a:solidFill>
                  <a:schemeClr val="tx1"/>
                </a:solidFill>
              </a:rPr>
              <a:t>Outils et méthodes du système QSE</a:t>
            </a:r>
          </a:p>
        </p:txBody>
      </p:sp>
      <p:sp>
        <p:nvSpPr>
          <p:cNvPr id="16408" name="Rectangle 9"/>
          <p:cNvSpPr>
            <a:spLocks noChangeArrowheads="1"/>
          </p:cNvSpPr>
          <p:nvPr/>
        </p:nvSpPr>
        <p:spPr bwMode="auto">
          <a:xfrm>
            <a:off x="4367213" y="2166938"/>
            <a:ext cx="5040312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2000" i="1">
                <a:solidFill>
                  <a:schemeClr val="tx1"/>
                </a:solidFill>
              </a:rPr>
              <a:t>Repères historiques : de l’hygiène-sécurité à la santé mentale et physique des travailleurs</a:t>
            </a:r>
          </a:p>
        </p:txBody>
      </p:sp>
      <p:sp>
        <p:nvSpPr>
          <p:cNvPr id="16409" name="Rectangle 10"/>
          <p:cNvSpPr>
            <a:spLocks noChangeArrowheads="1"/>
          </p:cNvSpPr>
          <p:nvPr/>
        </p:nvSpPr>
        <p:spPr bwMode="auto">
          <a:xfrm>
            <a:off x="4367213" y="3078163"/>
            <a:ext cx="5541962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2000" i="1">
                <a:solidFill>
                  <a:schemeClr val="tx1"/>
                </a:solidFill>
              </a:rPr>
              <a:t>Organisation de la sécurité : textes,  acteurs de la santé  et de la sécurité au travail, démarche et méthodes  de prévention</a:t>
            </a:r>
          </a:p>
        </p:txBody>
      </p:sp>
      <p:sp>
        <p:nvSpPr>
          <p:cNvPr id="16410" name="Rectangle 11"/>
          <p:cNvSpPr>
            <a:spLocks noChangeArrowheads="1"/>
          </p:cNvSpPr>
          <p:nvPr/>
        </p:nvSpPr>
        <p:spPr bwMode="auto">
          <a:xfrm>
            <a:off x="4367213" y="5032375"/>
            <a:ext cx="5040312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2000" b="1">
                <a:solidFill>
                  <a:schemeClr val="tx1"/>
                </a:solidFill>
              </a:rPr>
              <a:t>. </a:t>
            </a:r>
            <a:r>
              <a:rPr lang="fr-FR" altLang="fr-FR" sz="2000" i="1">
                <a:solidFill>
                  <a:schemeClr val="tx1"/>
                </a:solidFill>
              </a:rPr>
              <a:t>Les enjeux du développement durable et leurs conséquences</a:t>
            </a:r>
          </a:p>
          <a:p>
            <a:r>
              <a:rPr lang="fr-FR" altLang="fr-FR" sz="2000" b="1">
                <a:solidFill>
                  <a:schemeClr val="tx1"/>
                </a:solidFill>
              </a:rPr>
              <a:t> </a:t>
            </a:r>
            <a:endParaRPr lang="fr-FR" altLang="fr-FR" sz="2000">
              <a:solidFill>
                <a:schemeClr val="tx1"/>
              </a:solidFill>
            </a:endParaRPr>
          </a:p>
        </p:txBody>
      </p:sp>
      <p:sp>
        <p:nvSpPr>
          <p:cNvPr id="16411" name="Rectangle 12"/>
          <p:cNvSpPr>
            <a:spLocks noChangeArrowheads="1"/>
          </p:cNvSpPr>
          <p:nvPr/>
        </p:nvSpPr>
        <p:spPr bwMode="auto">
          <a:xfrm>
            <a:off x="4367213" y="5694363"/>
            <a:ext cx="5040312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2000" b="1">
                <a:solidFill>
                  <a:schemeClr val="tx1"/>
                </a:solidFill>
              </a:rPr>
              <a:t>. </a:t>
            </a:r>
            <a:r>
              <a:rPr lang="fr-FR" altLang="fr-FR" sz="2000" i="1">
                <a:solidFill>
                  <a:schemeClr val="tx1"/>
                </a:solidFill>
              </a:rPr>
              <a:t>Développement durable : textes de référence </a:t>
            </a:r>
          </a:p>
        </p:txBody>
      </p:sp>
      <p:sp>
        <p:nvSpPr>
          <p:cNvPr id="16412" name="Rectangle 13"/>
          <p:cNvSpPr>
            <a:spLocks noChangeArrowheads="1"/>
          </p:cNvSpPr>
          <p:nvPr/>
        </p:nvSpPr>
        <p:spPr bwMode="auto">
          <a:xfrm>
            <a:off x="4367213" y="6102350"/>
            <a:ext cx="5541962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2000" i="1">
                <a:solidFill>
                  <a:schemeClr val="tx1"/>
                </a:solidFill>
              </a:rPr>
              <a:t>. Mise en œuvre d’une démarche développement durable dans une organisation : outils et méthodologie </a:t>
            </a: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403" grpId="0"/>
      <p:bldP spid="16404" grpId="0"/>
      <p:bldP spid="16405" grpId="0"/>
      <p:bldP spid="16406" grpId="0"/>
      <p:bldP spid="16407" grpId="0"/>
      <p:bldP spid="16408" grpId="0"/>
      <p:bldP spid="16409" grpId="0"/>
      <p:bldP spid="16410" grpId="0"/>
      <p:bldP spid="16411" grpId="0"/>
      <p:bldP spid="164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pour une image  7"/>
          <p:cNvGraphicFramePr>
            <a:graphicFrameLocks noGrp="1"/>
          </p:cNvGraphicFramePr>
          <p:nvPr>
            <p:ph type="pic" idx="1"/>
          </p:nvPr>
        </p:nvGraphicFramePr>
        <p:xfrm>
          <a:off x="303213" y="2124075"/>
          <a:ext cx="3125788" cy="817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2894"/>
                <a:gridCol w="1562894"/>
              </a:tblGrid>
              <a:tr h="408782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</a:tr>
              <a:tr h="408782"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303213" y="2413000"/>
          <a:ext cx="3243262" cy="930275"/>
        </p:xfrm>
        <a:graphic>
          <a:graphicData uri="http://schemas.openxmlformats.org/drawingml/2006/table">
            <a:tbl>
              <a:tblPr/>
              <a:tblGrid>
                <a:gridCol w="1622506"/>
                <a:gridCol w="1620756"/>
              </a:tblGrid>
              <a:tr h="520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Première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Deuxième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4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2 (1+1+0)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3 (2+1+0)</a:t>
                      </a:r>
                    </a:p>
                  </a:txBody>
                  <a:tcPr marL="100816" marR="100816" marT="50399" marB="5039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3213" y="431800"/>
            <a:ext cx="3124200" cy="1428750"/>
          </a:xfrm>
        </p:spPr>
        <p:txBody>
          <a:bodyPr>
            <a:normAutofit fontScale="90000"/>
          </a:bodyPr>
          <a:lstStyle/>
          <a:p>
            <a:pPr marL="0" algn="ctr" eaLnBrk="1" fontAlgn="auto" hangingPunct="1">
              <a:spcAft>
                <a:spcPts val="0"/>
              </a:spcAft>
              <a:defRPr/>
            </a:pPr>
            <a:r>
              <a:rPr lang="fr-FR" sz="2800" dirty="0" smtClean="0">
                <a:solidFill>
                  <a:srgbClr val="00B050"/>
                </a:solidFill>
                <a:cs typeface="Tunga" pitchFamily="34" charset="0"/>
              </a:rPr>
              <a:t>Communication et techniques  de management</a:t>
            </a:r>
            <a:r>
              <a:rPr lang="fr-FR" dirty="0">
                <a:latin typeface="Bookman Old Style"/>
                <a:cs typeface="Bookman Old Style"/>
              </a:rPr>
              <a:t/>
            </a:r>
            <a:br>
              <a:rPr lang="fr-FR" dirty="0">
                <a:latin typeface="Bookman Old Style"/>
                <a:cs typeface="Bookman Old Style"/>
              </a:rPr>
            </a:br>
            <a:endParaRPr lang="fr-FR" dirty="0"/>
          </a:p>
        </p:txBody>
      </p:sp>
      <p:sp>
        <p:nvSpPr>
          <p:cNvPr id="17427" name="Rectangle 2"/>
          <p:cNvSpPr>
            <a:spLocks noChangeArrowheads="1"/>
          </p:cNvSpPr>
          <p:nvPr/>
        </p:nvSpPr>
        <p:spPr bwMode="auto">
          <a:xfrm>
            <a:off x="4037013" y="431800"/>
            <a:ext cx="3797300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b="1" dirty="0">
                <a:solidFill>
                  <a:schemeClr val="tx1"/>
                </a:solidFill>
                <a:latin typeface="Candara" pitchFamily="34" charset="0"/>
              </a:rPr>
              <a:t>. Management des équipes</a:t>
            </a:r>
            <a:r>
              <a:rPr lang="fr-FR" altLang="fr-FR" dirty="0">
                <a:solidFill>
                  <a:schemeClr val="tx1"/>
                </a:solidFill>
                <a:latin typeface="Candara" pitchFamily="34" charset="0"/>
              </a:rPr>
              <a:t> </a:t>
            </a:r>
          </a:p>
        </p:txBody>
      </p:sp>
      <p:sp>
        <p:nvSpPr>
          <p:cNvPr id="17428" name="Rectangle 3"/>
          <p:cNvSpPr>
            <a:spLocks noChangeArrowheads="1"/>
          </p:cNvSpPr>
          <p:nvPr/>
        </p:nvSpPr>
        <p:spPr bwMode="auto">
          <a:xfrm>
            <a:off x="4568825" y="842963"/>
            <a:ext cx="4195763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i="1">
                <a:solidFill>
                  <a:schemeClr val="tx1"/>
                </a:solidFill>
              </a:rPr>
              <a:t>* Les principes du management </a:t>
            </a:r>
          </a:p>
        </p:txBody>
      </p:sp>
      <p:sp>
        <p:nvSpPr>
          <p:cNvPr id="17429" name="Rectangle 5"/>
          <p:cNvSpPr>
            <a:spLocks noChangeArrowheads="1"/>
          </p:cNvSpPr>
          <p:nvPr/>
        </p:nvSpPr>
        <p:spPr bwMode="auto">
          <a:xfrm>
            <a:off x="4568825" y="1250950"/>
            <a:ext cx="5040313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i="1">
                <a:solidFill>
                  <a:schemeClr val="tx1"/>
                </a:solidFill>
              </a:rPr>
              <a:t>* La fonction management opérationnel dans l’organisation</a:t>
            </a:r>
          </a:p>
        </p:txBody>
      </p:sp>
      <p:sp>
        <p:nvSpPr>
          <p:cNvPr id="17430" name="Rectangle 6"/>
          <p:cNvSpPr>
            <a:spLocks noChangeArrowheads="1"/>
          </p:cNvSpPr>
          <p:nvPr/>
        </p:nvSpPr>
        <p:spPr bwMode="auto">
          <a:xfrm>
            <a:off x="4568825" y="1963738"/>
            <a:ext cx="5040313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i="1" dirty="0">
                <a:solidFill>
                  <a:schemeClr val="tx1"/>
                </a:solidFill>
              </a:rPr>
              <a:t>* Les situations du management opérationnel d’équipes</a:t>
            </a:r>
          </a:p>
        </p:txBody>
      </p:sp>
      <p:sp>
        <p:nvSpPr>
          <p:cNvPr id="17431" name="Rectangle 9"/>
          <p:cNvSpPr>
            <a:spLocks noChangeArrowheads="1"/>
          </p:cNvSpPr>
          <p:nvPr/>
        </p:nvSpPr>
        <p:spPr bwMode="auto">
          <a:xfrm>
            <a:off x="4568825" y="2738438"/>
            <a:ext cx="2968625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i="1">
                <a:solidFill>
                  <a:schemeClr val="tx1"/>
                </a:solidFill>
              </a:rPr>
              <a:t>* La gestion de projet </a:t>
            </a:r>
          </a:p>
        </p:txBody>
      </p:sp>
      <p:sp>
        <p:nvSpPr>
          <p:cNvPr id="17432" name="Rectangle 10"/>
          <p:cNvSpPr>
            <a:spLocks noChangeArrowheads="1"/>
          </p:cNvSpPr>
          <p:nvPr/>
        </p:nvSpPr>
        <p:spPr bwMode="auto">
          <a:xfrm>
            <a:off x="4037013" y="3592513"/>
            <a:ext cx="42545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b="1">
                <a:solidFill>
                  <a:schemeClr val="tx1"/>
                </a:solidFill>
                <a:latin typeface="Candara" pitchFamily="34" charset="0"/>
              </a:rPr>
              <a:t>Techniques de communication</a:t>
            </a:r>
            <a:r>
              <a:rPr lang="fr-FR" altLang="fr-FR">
                <a:solidFill>
                  <a:schemeClr val="tx1"/>
                </a:solidFill>
                <a:latin typeface="Candara" pitchFamily="34" charset="0"/>
              </a:rPr>
              <a:t> </a:t>
            </a:r>
          </a:p>
        </p:txBody>
      </p:sp>
      <p:sp>
        <p:nvSpPr>
          <p:cNvPr id="17433" name="Rectangle 11"/>
          <p:cNvSpPr>
            <a:spLocks noChangeArrowheads="1"/>
          </p:cNvSpPr>
          <p:nvPr/>
        </p:nvSpPr>
        <p:spPr bwMode="auto">
          <a:xfrm>
            <a:off x="4568825" y="4152900"/>
            <a:ext cx="5040313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i="1">
                <a:solidFill>
                  <a:schemeClr val="tx1"/>
                </a:solidFill>
              </a:rPr>
              <a:t>* La communication dans la relation professionnelle</a:t>
            </a:r>
          </a:p>
          <a:p>
            <a:r>
              <a:rPr lang="fr-FR" altLang="fr-FR" b="1">
                <a:solidFill>
                  <a:schemeClr val="tx1"/>
                </a:solidFill>
              </a:rPr>
              <a:t> </a:t>
            </a:r>
            <a:endParaRPr lang="fr-FR" alt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427" grpId="0"/>
      <p:bldP spid="17428" grpId="0"/>
      <p:bldP spid="17429" grpId="0"/>
      <p:bldP spid="17430" grpId="0"/>
      <p:bldP spid="17431" grpId="0"/>
      <p:bldP spid="17432" grpId="0"/>
      <p:bldP spid="174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pour une image  7"/>
          <p:cNvGraphicFramePr>
            <a:graphicFrameLocks noGrp="1"/>
          </p:cNvGraphicFramePr>
          <p:nvPr>
            <p:ph type="pic" idx="1"/>
          </p:nvPr>
        </p:nvGraphicFramePr>
        <p:xfrm>
          <a:off x="303213" y="2124075"/>
          <a:ext cx="3125788" cy="817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2894"/>
                <a:gridCol w="1562894"/>
              </a:tblGrid>
              <a:tr h="408782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</a:tr>
              <a:tr h="408782"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303213" y="2555875"/>
          <a:ext cx="3243262" cy="930275"/>
        </p:xfrm>
        <a:graphic>
          <a:graphicData uri="http://schemas.openxmlformats.org/drawingml/2006/table">
            <a:tbl>
              <a:tblPr/>
              <a:tblGrid>
                <a:gridCol w="1622506"/>
                <a:gridCol w="1620756"/>
              </a:tblGrid>
              <a:tr h="520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Première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Deuxième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4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1 (0+1+0)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2 (1+1+0)</a:t>
                      </a:r>
                    </a:p>
                  </a:txBody>
                  <a:tcPr marL="100816" marR="100816" marT="50399" marB="5039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3213" y="684213"/>
            <a:ext cx="3124200" cy="1427162"/>
          </a:xfrm>
        </p:spPr>
        <p:txBody>
          <a:bodyPr/>
          <a:lstStyle/>
          <a:p>
            <a:pPr algn="ctr" eaLnBrk="1" hangingPunct="1"/>
            <a:r>
              <a:rPr lang="fr-FR" altLang="fr-FR" sz="2800" smtClean="0">
                <a:solidFill>
                  <a:srgbClr val="00B050"/>
                </a:solidFill>
                <a:cs typeface="Tunga" pitchFamily="34" charset="0"/>
              </a:rPr>
              <a:t>Gestion économique et développement de l’activité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176216" y="1105510"/>
            <a:ext cx="5032375" cy="361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000" b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fr-FR" altLang="fr-FR" b="1" dirty="0" smtClean="0">
                <a:solidFill>
                  <a:schemeClr val="tx1"/>
                </a:solidFill>
                <a:latin typeface="Candara" pitchFamily="34" charset="0"/>
              </a:rPr>
              <a:t>Les acteurs et les fonctions de l’activité économique</a:t>
            </a:r>
            <a:endParaRPr lang="fr-FR" altLang="fr-FR" b="1" dirty="0">
              <a:solidFill>
                <a:schemeClr val="tx1"/>
              </a:solidFill>
              <a:latin typeface="Candara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fr-FR" altLang="fr-FR" b="1" dirty="0">
                <a:solidFill>
                  <a:schemeClr val="tx1"/>
                </a:solidFill>
                <a:latin typeface="Candara" pitchFamily="34" charset="0"/>
              </a:rPr>
              <a:t> </a:t>
            </a:r>
            <a:r>
              <a:rPr lang="fr-FR" altLang="fr-FR" b="1" dirty="0" smtClean="0">
                <a:solidFill>
                  <a:schemeClr val="tx1"/>
                </a:solidFill>
                <a:latin typeface="Candara" pitchFamily="34" charset="0"/>
              </a:rPr>
              <a:t>Le système d’information comptable</a:t>
            </a:r>
            <a:endParaRPr lang="fr-FR" altLang="fr-FR" b="1" dirty="0">
              <a:solidFill>
                <a:schemeClr val="tx1"/>
              </a:solidFill>
              <a:latin typeface="Candara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fr-FR" altLang="fr-FR" b="1" dirty="0">
                <a:solidFill>
                  <a:schemeClr val="tx1"/>
                </a:solidFill>
                <a:latin typeface="Candara" pitchFamily="34" charset="0"/>
              </a:rPr>
              <a:t> </a:t>
            </a:r>
            <a:r>
              <a:rPr lang="fr-FR" altLang="fr-FR" b="1" dirty="0" smtClean="0">
                <a:solidFill>
                  <a:schemeClr val="tx1"/>
                </a:solidFill>
                <a:latin typeface="Candara" pitchFamily="34" charset="0"/>
              </a:rPr>
              <a:t>Les besoins et les moyens de financement</a:t>
            </a:r>
            <a:endParaRPr lang="fr-FR" altLang="fr-FR" b="1" dirty="0">
              <a:solidFill>
                <a:schemeClr val="tx1"/>
              </a:solidFill>
              <a:latin typeface="Candara" pitchFamily="34" charset="0"/>
            </a:endParaRPr>
          </a:p>
          <a:p>
            <a:pPr eaLnBrk="1" hangingPunct="1">
              <a:lnSpc>
                <a:spcPct val="200000"/>
              </a:lnSpc>
              <a:spcBef>
                <a:spcPct val="50000"/>
              </a:spcBef>
            </a:pPr>
            <a:r>
              <a:rPr lang="fr-FR" altLang="fr-FR" b="1" dirty="0">
                <a:solidFill>
                  <a:schemeClr val="tx1"/>
                </a:solidFill>
                <a:latin typeface="Candara" pitchFamily="34" charset="0"/>
              </a:rPr>
              <a:t> </a:t>
            </a:r>
            <a:r>
              <a:rPr lang="fr-FR" altLang="fr-FR" b="1" dirty="0" smtClean="0">
                <a:solidFill>
                  <a:schemeClr val="tx1"/>
                </a:solidFill>
                <a:latin typeface="Candara" pitchFamily="34" charset="0"/>
              </a:rPr>
              <a:t>Le contrôle de gestion</a:t>
            </a:r>
            <a:endParaRPr lang="fr-FR" altLang="fr-FR" b="1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pour une image  7"/>
          <p:cNvGraphicFramePr>
            <a:graphicFrameLocks noGrp="1"/>
          </p:cNvGraphicFramePr>
          <p:nvPr>
            <p:ph type="pic" idx="1"/>
          </p:nvPr>
        </p:nvGraphicFramePr>
        <p:xfrm>
          <a:off x="303213" y="2124075"/>
          <a:ext cx="3125788" cy="817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2894"/>
                <a:gridCol w="1562894"/>
              </a:tblGrid>
              <a:tr h="408782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</a:tr>
              <a:tr h="408782"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marL="100832" marR="100832" marT="50398" marB="50398"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marL="100832" marR="100832" marT="50398" marB="50398"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576263" y="2195513"/>
          <a:ext cx="3243262" cy="930275"/>
        </p:xfrm>
        <a:graphic>
          <a:graphicData uri="http://schemas.openxmlformats.org/drawingml/2006/table">
            <a:tbl>
              <a:tblPr/>
              <a:tblGrid>
                <a:gridCol w="1622506"/>
                <a:gridCol w="1620756"/>
              </a:tblGrid>
              <a:tr h="520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Première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Deuxième année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Total (cours+TD+TP)</a:t>
                      </a: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4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MS PGothic" pitchFamily="34" charset="-128"/>
                      </a:endParaRPr>
                    </a:p>
                  </a:txBody>
                  <a:tcPr marL="100816" marR="100816" marT="50399" marB="503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5 (0+0+5)</a:t>
                      </a:r>
                    </a:p>
                  </a:txBody>
                  <a:tcPr marL="100816" marR="100816" marT="50399" marB="5039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74" name="Titre 1"/>
          <p:cNvSpPr>
            <a:spLocks noGrp="1"/>
          </p:cNvSpPr>
          <p:nvPr>
            <p:ph type="title"/>
          </p:nvPr>
        </p:nvSpPr>
        <p:spPr>
          <a:xfrm>
            <a:off x="303213" y="950913"/>
            <a:ext cx="3124200" cy="749300"/>
          </a:xfrm>
        </p:spPr>
        <p:txBody>
          <a:bodyPr/>
          <a:lstStyle/>
          <a:p>
            <a:pPr algn="ctr" eaLnBrk="1" hangingPunct="1"/>
            <a:r>
              <a:rPr lang="fr-FR" altLang="fr-FR" sz="2800" smtClean="0">
                <a:solidFill>
                  <a:srgbClr val="00B050"/>
                </a:solidFill>
                <a:cs typeface="Tunga" pitchFamily="34" charset="0"/>
              </a:rPr>
              <a:t>Projet professionnel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176216" y="1105510"/>
            <a:ext cx="5760640" cy="4718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0794" tIns="50397" rIns="100794" bIns="50397">
            <a:spAutoFit/>
          </a:bodyPr>
          <a:lstStyle>
            <a:lvl1pPr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 defTabSz="1008063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000" b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fr-FR" altLang="fr-FR" b="1" dirty="0" smtClean="0">
                <a:solidFill>
                  <a:schemeClr val="tx1"/>
                </a:solidFill>
                <a:latin typeface="Candara" pitchFamily="34" charset="0"/>
              </a:rPr>
              <a:t>Projet:</a:t>
            </a:r>
          </a:p>
          <a:p>
            <a:pPr marL="342900" indent="-342900" eaLnBrk="1" hangingPunct="1">
              <a:spcBef>
                <a:spcPct val="50000"/>
              </a:spcBef>
              <a:buFont typeface="Wingdings" pitchFamily="2" charset="2"/>
              <a:buChar char="à"/>
            </a:pPr>
            <a:r>
              <a:rPr lang="fr-FR" altLang="fr-FR" b="1" dirty="0" smtClean="0">
                <a:solidFill>
                  <a:schemeClr val="tx1"/>
                </a:solidFill>
                <a:latin typeface="Candara" pitchFamily="34" charset="0"/>
                <a:sym typeface="Wingdings" panose="05000000000000000000" pitchFamily="2" charset="2"/>
              </a:rPr>
              <a:t>mené toute la 2</a:t>
            </a:r>
            <a:r>
              <a:rPr lang="fr-FR" altLang="fr-FR" b="1" baseline="30000" dirty="0" smtClean="0">
                <a:solidFill>
                  <a:schemeClr val="tx1"/>
                </a:solidFill>
                <a:latin typeface="Candara" pitchFamily="34" charset="0"/>
                <a:sym typeface="Wingdings" panose="05000000000000000000" pitchFamily="2" charset="2"/>
              </a:rPr>
              <a:t>ème</a:t>
            </a:r>
            <a:r>
              <a:rPr lang="fr-FR" altLang="fr-FR" b="1" dirty="0" smtClean="0">
                <a:solidFill>
                  <a:schemeClr val="tx1"/>
                </a:solidFill>
                <a:latin typeface="Candara" pitchFamily="34" charset="0"/>
                <a:sym typeface="Wingdings" panose="05000000000000000000" pitchFamily="2" charset="2"/>
              </a:rPr>
              <a:t> année par les étudiants</a:t>
            </a:r>
          </a:p>
          <a:p>
            <a:pPr marL="342900" indent="-342900" eaLnBrk="1" hangingPunct="1">
              <a:spcBef>
                <a:spcPct val="50000"/>
              </a:spcBef>
              <a:buFont typeface="Wingdings" pitchFamily="2" charset="2"/>
              <a:buChar char="à"/>
            </a:pPr>
            <a:r>
              <a:rPr lang="fr-FR" altLang="fr-FR" b="1" dirty="0" smtClean="0">
                <a:solidFill>
                  <a:schemeClr val="tx1"/>
                </a:solidFill>
                <a:latin typeface="Candara" pitchFamily="34" charset="0"/>
                <a:sym typeface="Wingdings" panose="05000000000000000000" pitchFamily="2" charset="2"/>
              </a:rPr>
              <a:t>qui a pour objectifs:</a:t>
            </a:r>
          </a:p>
          <a:p>
            <a:pPr marL="727075" lvl="1" indent="-3683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fr-FR" altLang="fr-FR" i="1" dirty="0">
                <a:solidFill>
                  <a:schemeClr val="tx1"/>
                </a:solidFill>
                <a:sym typeface="Wingdings" panose="05000000000000000000" pitchFamily="2" charset="2"/>
              </a:rPr>
              <a:t>mobiliser les connaissances acquises</a:t>
            </a:r>
          </a:p>
          <a:p>
            <a:pPr marL="727075" lvl="1" indent="-3683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fr-FR" altLang="fr-FR" i="1" dirty="0">
                <a:solidFill>
                  <a:schemeClr val="tx1"/>
                </a:solidFill>
                <a:sym typeface="Wingdings" panose="05000000000000000000" pitchFamily="2" charset="2"/>
              </a:rPr>
              <a:t>développer la capacité de réflexion autonome</a:t>
            </a:r>
          </a:p>
          <a:p>
            <a:pPr marL="727075" lvl="1" indent="-3683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fr-FR" altLang="fr-FR" i="1" dirty="0">
                <a:solidFill>
                  <a:schemeClr val="tx1"/>
                </a:solidFill>
              </a:rPr>
              <a:t>mettre en œuvre des activités pratiques pour obtenir des résultats et répondre à une problématique</a:t>
            </a: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3"/>
          <p:cNvSpPr txBox="1">
            <a:spLocks noChangeArrowheads="1"/>
          </p:cNvSpPr>
          <p:nvPr/>
        </p:nvSpPr>
        <p:spPr bwMode="auto">
          <a:xfrm>
            <a:off x="146050" y="7235825"/>
            <a:ext cx="97186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fr-FR" sz="1200" dirty="0">
                <a:solidFill>
                  <a:schemeClr val="tx1"/>
                </a:solidFill>
              </a:rPr>
              <a:t>LPR Dumas JEAN-JOSEPH									    BTS MSE </a:t>
            </a:r>
            <a:r>
              <a:rPr lang="en-GB" altLang="fr-FR" sz="1200" dirty="0" smtClean="0">
                <a:solidFill>
                  <a:schemeClr val="tx1"/>
                </a:solidFill>
              </a:rPr>
              <a:t>2015-2016</a:t>
            </a:r>
            <a:endParaRPr lang="en-GB" altLang="fr-FR" sz="1200" dirty="0">
              <a:solidFill>
                <a:schemeClr val="tx1"/>
              </a:solidFill>
            </a:endParaRPr>
          </a:p>
        </p:txBody>
      </p:sp>
      <p:sp>
        <p:nvSpPr>
          <p:cNvPr id="23555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87313"/>
            <a:ext cx="8609012" cy="884237"/>
          </a:xfrm>
        </p:spPr>
        <p:txBody>
          <a:bodyPr/>
          <a:lstStyle/>
          <a:p>
            <a:pPr marL="215900" indent="-21590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fr-FR" sz="3200" smtClean="0">
                <a:solidFill>
                  <a:srgbClr val="00B050"/>
                </a:solidFill>
                <a:latin typeface="Comic Sans MS" pitchFamily="66" charset="0"/>
              </a:rPr>
              <a:t>Les stages</a:t>
            </a: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1284288" y="963613"/>
            <a:ext cx="8077200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r>
              <a:rPr lang="fr-FR" altLang="fr-FR" sz="1800">
                <a:solidFill>
                  <a:schemeClr val="tx1"/>
                </a:solidFill>
                <a:latin typeface="Bookman Old Style" pitchFamily="18" charset="0"/>
              </a:rPr>
              <a:t>Au cours des deux années de formation, les étudiants doivent réaliser  trois stages d’une durée globale de 12 à 13 semaines.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83797561"/>
              </p:ext>
            </p:extLst>
          </p:nvPr>
        </p:nvGraphicFramePr>
        <p:xfrm>
          <a:off x="575815" y="1619250"/>
          <a:ext cx="9001002" cy="3807246"/>
        </p:xfrm>
        <a:graphic>
          <a:graphicData uri="http://schemas.openxmlformats.org/drawingml/2006/table">
            <a:tbl>
              <a:tblPr/>
              <a:tblGrid>
                <a:gridCol w="4500501"/>
                <a:gridCol w="4500501"/>
              </a:tblGrid>
              <a:tr h="4055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1</a:t>
                      </a:r>
                      <a:r>
                        <a:rPr kumimoji="0" lang="fr-FR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ère</a:t>
                      </a: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 année </a:t>
                      </a:r>
                    </a:p>
                  </a:txBody>
                  <a:tcPr marL="100803" marR="100803" marT="50391" marB="5039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2</a:t>
                      </a:r>
                      <a:r>
                        <a:rPr kumimoji="0" lang="fr-FR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ème</a:t>
                      </a: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MS PGothic" pitchFamily="34" charset="-128"/>
                        </a:rPr>
                        <a:t> année</a:t>
                      </a:r>
                    </a:p>
                  </a:txBody>
                  <a:tcPr marL="100803" marR="100803" marT="50391" marB="5039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166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deux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stages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, dans deux structures différentes : entreprise  privée,  collectivité territoriale,  établissement ou  entreprise publics,  association. Chaque stage, qui  dure de </a:t>
                      </a: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deux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 à </a:t>
                      </a: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trois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semaines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, est l</a:t>
                      </a:r>
                      <a:r>
                        <a:rPr kumimoji="0" lang="fr-FR" alt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’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occasion d</a:t>
                      </a:r>
                      <a:r>
                        <a:rPr kumimoji="0" lang="fr-FR" alt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’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une immersion dans une équipe ou un service, sous la responsabilité d</a:t>
                      </a:r>
                      <a:r>
                        <a:rPr kumimoji="0" lang="fr-FR" alt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’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un tuteur.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MS PGothic" pitchFamily="34" charset="-128"/>
                      </a:endParaRPr>
                    </a:p>
                  </a:txBody>
                  <a:tcPr marL="100803" marR="100803" marT="50391" marB="5039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D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Ce stage a une </a:t>
                      </a: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durée de 6 à 8 semaines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. Il se déroule dans une structure, relevant des secteurs d</a:t>
                      </a:r>
                      <a:r>
                        <a:rPr kumimoji="0" lang="fr-FR" alt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’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activités du technicien supérieur « Métiers des services à l</a:t>
                      </a:r>
                      <a:r>
                        <a:rPr kumimoji="0" lang="fr-FR" alt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’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environnement » 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À l</a:t>
                      </a:r>
                      <a:r>
                        <a:rPr kumimoji="0" lang="fr-FR" alt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’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issue du stage de seconde année, l</a:t>
                      </a:r>
                      <a:r>
                        <a:rPr kumimoji="0" lang="fr-FR" alt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’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étudiant </a:t>
                      </a: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rédige une synthèse de 10 pages maximum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, hors annexes. </a:t>
                      </a:r>
                      <a:r>
                        <a:rPr kumimoji="0" lang="fr-FR" sz="15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Cette synthèse comprend une analyse du diagnostic initial  conduisant au choix de la problématique,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  <a:ea typeface="MS PGothic" pitchFamily="34" charset="-128"/>
                        </a:rPr>
                        <a:t> une présentation de celle-ci  et  rend compte des travaux, apports et réflexions menés au cours du stage dans le cadre de son étude.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MS PGothic" pitchFamily="34" charset="-128"/>
                      </a:endParaRPr>
                    </a:p>
                  </a:txBody>
                  <a:tcPr marL="100803" marR="100803" marT="50391" marB="5039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DA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311703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t 3"/>
          <p:cNvGraphicFramePr>
            <a:graphicFrameLocks noChangeAspect="1"/>
          </p:cNvGraphicFramePr>
          <p:nvPr/>
        </p:nvGraphicFramePr>
        <p:xfrm>
          <a:off x="823913" y="755650"/>
          <a:ext cx="8202612" cy="6804025"/>
        </p:xfrm>
        <a:graphic>
          <a:graphicData uri="http://schemas.openxmlformats.org/presentationml/2006/ole">
            <p:oleObj spid="_x0000_s1034" name="Document" r:id="rId3" imgW="6311668" imgH="7086339" progId="Word.Document.12">
              <p:embed/>
            </p:oleObj>
          </a:graphicData>
        </a:graphic>
      </p:graphicFrame>
      <p:sp>
        <p:nvSpPr>
          <p:cNvPr id="3" name="Rectangle 1"/>
          <p:cNvSpPr txBox="1">
            <a:spLocks noChangeArrowheads="1"/>
          </p:cNvSpPr>
          <p:nvPr/>
        </p:nvSpPr>
        <p:spPr>
          <a:xfrm>
            <a:off x="741363" y="231775"/>
            <a:ext cx="8609012" cy="884238"/>
          </a:xfrm>
          <a:prstGeom prst="rect">
            <a:avLst/>
          </a:prstGeom>
        </p:spPr>
        <p:txBody>
          <a:bodyPr/>
          <a:lstStyle/>
          <a:p>
            <a:pPr marL="215900" indent="-215900" algn="ctr" defTabSz="719138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GB" sz="3200" b="1" i="1" kern="0" dirty="0" err="1">
                <a:solidFill>
                  <a:srgbClr val="00B050"/>
                </a:solidFill>
                <a:latin typeface="Comic Sans MS" pitchFamily="66" charset="0"/>
                <a:ea typeface="+mj-ea"/>
                <a:cs typeface="+mj-cs"/>
              </a:rPr>
              <a:t>L’examen</a:t>
            </a:r>
            <a:endParaRPr lang="en-GB" sz="3200" b="1" i="1" kern="0" dirty="0">
              <a:solidFill>
                <a:srgbClr val="00B050"/>
              </a:solidFill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600450" y="1042988"/>
            <a:ext cx="1727200" cy="6337300"/>
          </a:xfrm>
          <a:prstGeom prst="rect">
            <a:avLst/>
          </a:prstGeom>
          <a:noFill/>
          <a:ln w="38100" cap="sq" algn="ctr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endParaRPr lang="fr-BE" altLang="fr-FR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92163" y="2843213"/>
            <a:ext cx="2808287" cy="4537075"/>
          </a:xfrm>
          <a:prstGeom prst="rect">
            <a:avLst/>
          </a:prstGeom>
          <a:noFill/>
          <a:ln w="38100" cap="sq" algn="ctr">
            <a:solidFill>
              <a:srgbClr val="00B05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endParaRPr lang="fr-BE" altLang="fr-FR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5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3"/>
          <p:cNvSpPr txBox="1">
            <a:spLocks noChangeArrowheads="1"/>
          </p:cNvSpPr>
          <p:nvPr/>
        </p:nvSpPr>
        <p:spPr bwMode="auto">
          <a:xfrm>
            <a:off x="146050" y="7235825"/>
            <a:ext cx="97186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fr-FR" sz="1200" dirty="0">
                <a:solidFill>
                  <a:schemeClr val="tx1"/>
                </a:solidFill>
              </a:rPr>
              <a:t>LPR Dumas JEAN-JOSEPH									    BTS MSE </a:t>
            </a:r>
            <a:r>
              <a:rPr lang="en-GB" altLang="fr-FR" sz="1200" dirty="0" smtClean="0">
                <a:solidFill>
                  <a:schemeClr val="tx1"/>
                </a:solidFill>
              </a:rPr>
              <a:t>2015-2016</a:t>
            </a:r>
            <a:endParaRPr lang="en-GB" altLang="fr-FR" sz="1200" dirty="0">
              <a:solidFill>
                <a:schemeClr val="tx1"/>
              </a:solidFill>
            </a:endParaRPr>
          </a:p>
        </p:txBody>
      </p:sp>
      <p:sp>
        <p:nvSpPr>
          <p:cNvPr id="19459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303213"/>
            <a:ext cx="8609012" cy="1263650"/>
          </a:xfrm>
        </p:spPr>
        <p:txBody>
          <a:bodyPr/>
          <a:lstStyle/>
          <a:p>
            <a:pPr marL="215900" indent="-21590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fr-FR" smtClean="0">
                <a:solidFill>
                  <a:srgbClr val="00B050"/>
                </a:solidFill>
                <a:latin typeface="Comic Sans MS" pitchFamily="66" charset="0"/>
              </a:rPr>
              <a:t>Les DEBOUCHES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47700" y="1463675"/>
            <a:ext cx="9072563" cy="47640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fr-FR" sz="3200" dirty="0">
                <a:solidFill>
                  <a:srgbClr val="333333"/>
                </a:solidFill>
                <a:latin typeface="Arial" charset="0"/>
              </a:rPr>
              <a:t>Le technicien supérieur « Métiers des Services à l’Environnement </a:t>
            </a:r>
            <a:r>
              <a:rPr lang="fr-FR" sz="3200" dirty="0">
                <a:solidFill>
                  <a:srgbClr val="333333"/>
                </a:solidFill>
                <a:latin typeface="Arial" charset="0"/>
                <a:cs typeface="Arial" charset="0"/>
              </a:rPr>
              <a:t>»</a:t>
            </a:r>
            <a:r>
              <a:rPr lang="fr-FR" sz="3200" dirty="0">
                <a:solidFill>
                  <a:srgbClr val="333333"/>
                </a:solidFill>
                <a:latin typeface="Arial" charset="0"/>
              </a:rPr>
              <a:t> </a:t>
            </a:r>
            <a:r>
              <a:rPr lang="fr-FR" sz="3200" dirty="0">
                <a:solidFill>
                  <a:srgbClr val="3333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occupe des postes à responsabilités managériales dans les organisations spécialisées dans l’environnement et l’entretien du  cadre de vie </a:t>
            </a:r>
            <a:r>
              <a:rPr lang="fr-FR" sz="3200" dirty="0">
                <a:solidFill>
                  <a:srgbClr val="333333"/>
                </a:solidFill>
                <a:latin typeface="Arial" charset="0"/>
              </a:rPr>
              <a:t>:</a:t>
            </a:r>
          </a:p>
          <a:p>
            <a:pPr>
              <a:defRPr/>
            </a:pPr>
            <a:endParaRPr lang="fr-BE" sz="3200" dirty="0">
              <a:solidFill>
                <a:srgbClr val="333333"/>
              </a:solidFill>
              <a:latin typeface="Arial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fr-FR" dirty="0">
                <a:solidFill>
                  <a:srgbClr val="333333"/>
                </a:solidFill>
                <a:latin typeface="Arial" charset="0"/>
              </a:rPr>
              <a:t>entreprises de services </a:t>
            </a:r>
            <a:r>
              <a:rPr lang="fr-FR" dirty="0" smtClean="0">
                <a:solidFill>
                  <a:srgbClr val="333333"/>
                </a:solidFill>
                <a:latin typeface="Arial" charset="0"/>
              </a:rPr>
              <a:t>(assainissement; nettoyage </a:t>
            </a:r>
            <a:r>
              <a:rPr lang="fr-FR" dirty="0" err="1" smtClean="0">
                <a:solidFill>
                  <a:srgbClr val="333333"/>
                </a:solidFill>
                <a:latin typeface="Arial" charset="0"/>
              </a:rPr>
              <a:t>ind</a:t>
            </a:r>
            <a:r>
              <a:rPr lang="fr-FR" dirty="0" smtClean="0">
                <a:solidFill>
                  <a:srgbClr val="333333"/>
                </a:solidFill>
                <a:latin typeface="Arial" charset="0"/>
              </a:rPr>
              <a:t>.; gestion des déchets)</a:t>
            </a:r>
            <a:endParaRPr lang="fr-BE" dirty="0">
              <a:solidFill>
                <a:srgbClr val="333333"/>
              </a:solidFill>
              <a:latin typeface="Arial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fr-FR" dirty="0">
                <a:solidFill>
                  <a:srgbClr val="333333"/>
                </a:solidFill>
                <a:latin typeface="Arial" charset="0"/>
              </a:rPr>
              <a:t>services généraux  d’entreprises (tous secteurs d’activité) ;</a:t>
            </a:r>
            <a:endParaRPr lang="fr-BE" dirty="0">
              <a:solidFill>
                <a:srgbClr val="333333"/>
              </a:solidFill>
              <a:latin typeface="Arial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fr-FR" dirty="0">
                <a:solidFill>
                  <a:srgbClr val="333333"/>
                </a:solidFill>
                <a:latin typeface="Arial" charset="0"/>
              </a:rPr>
              <a:t>collectivités  territoriales, établissements publics ou administrations.</a:t>
            </a:r>
            <a:endParaRPr lang="fr-BE" dirty="0">
              <a:solidFill>
                <a:srgbClr val="333333"/>
              </a:solidFill>
              <a:latin typeface="Arial" charset="0"/>
            </a:endParaRPr>
          </a:p>
          <a:p>
            <a:pPr algn="just" eaLnBrk="1">
              <a:lnSpc>
                <a:spcPct val="93000"/>
              </a:lnSpc>
              <a:spcAft>
                <a:spcPts val="1425"/>
              </a:spcAft>
              <a:buClr>
                <a:srgbClr val="99284C"/>
              </a:buClr>
              <a:buSzPct val="75000"/>
              <a:defRPr/>
            </a:pPr>
            <a:endParaRPr lang="fr-FR" sz="3200" dirty="0">
              <a:solidFill>
                <a:srgbClr val="333333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8" grpId="0"/>
      <p:bldP spid="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3"/>
          <p:cNvSpPr txBox="1">
            <a:spLocks noChangeArrowheads="1"/>
          </p:cNvSpPr>
          <p:nvPr/>
        </p:nvSpPr>
        <p:spPr bwMode="auto">
          <a:xfrm>
            <a:off x="146050" y="7235825"/>
            <a:ext cx="97186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fr-FR" sz="1200" dirty="0">
                <a:solidFill>
                  <a:schemeClr val="tx1"/>
                </a:solidFill>
              </a:rPr>
              <a:t>LPR Dumas JEAN-JOSEPH									    BTS MSE </a:t>
            </a:r>
            <a:r>
              <a:rPr lang="en-GB" altLang="fr-FR" sz="1200" dirty="0" smtClean="0">
                <a:solidFill>
                  <a:schemeClr val="tx1"/>
                </a:solidFill>
              </a:rPr>
              <a:t>2015-2016</a:t>
            </a:r>
            <a:endParaRPr lang="en-GB" altLang="fr-FR" sz="1200" dirty="0">
              <a:solidFill>
                <a:schemeClr val="tx1"/>
              </a:solidFill>
            </a:endParaRPr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595313" y="358775"/>
            <a:ext cx="9072562" cy="684213"/>
          </a:xfrm>
        </p:spPr>
        <p:txBody>
          <a:bodyPr/>
          <a:lstStyle/>
          <a:p>
            <a:pPr eaLnBrk="1"/>
            <a:r>
              <a:rPr lang="fr-FR" altLang="fr-FR" smtClean="0">
                <a:solidFill>
                  <a:srgbClr val="00B050"/>
                </a:solidFill>
                <a:latin typeface="Comic Sans MS" pitchFamily="66" charset="0"/>
              </a:rPr>
              <a:t>LES EMPLOIS OCCUPES</a:t>
            </a:r>
            <a:r>
              <a:rPr lang="fr-FR" altLang="fr-FR" sz="3600" b="0" smtClean="0">
                <a:solidFill>
                  <a:srgbClr val="00B050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92163" y="1568450"/>
            <a:ext cx="8569325" cy="44021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BE" sz="2800" dirty="0">
                <a:solidFill>
                  <a:srgbClr val="333333"/>
                </a:solidFill>
                <a:latin typeface="Arial" charset="0"/>
              </a:rPr>
              <a:t>Le titulaire du diplôme peut exercer ses activités sous la dénomination de :</a:t>
            </a:r>
          </a:p>
          <a:p>
            <a:pPr>
              <a:defRPr/>
            </a:pPr>
            <a:endParaRPr lang="fr-BE" sz="2800" dirty="0">
              <a:solidFill>
                <a:srgbClr val="333333"/>
              </a:solidFill>
              <a:latin typeface="Arial" charset="0"/>
            </a:endParaRPr>
          </a:p>
          <a:p>
            <a:pPr>
              <a:defRPr/>
            </a:pPr>
            <a:r>
              <a:rPr lang="fr-BE" sz="2800" dirty="0">
                <a:solidFill>
                  <a:srgbClr val="333333"/>
                </a:solidFill>
                <a:latin typeface="Arial" charset="0"/>
              </a:rPr>
              <a:t>- </a:t>
            </a:r>
            <a:r>
              <a:rPr lang="fr-BE" sz="280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responsable de secteur ;</a:t>
            </a:r>
          </a:p>
          <a:p>
            <a:pPr>
              <a:defRPr/>
            </a:pPr>
            <a:r>
              <a:rPr lang="fr-BE" sz="280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- chargé d’études : faisabilité, études techniques et économiques ;</a:t>
            </a:r>
          </a:p>
          <a:p>
            <a:pPr>
              <a:defRPr/>
            </a:pPr>
            <a:r>
              <a:rPr lang="fr-BE" sz="280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- animateur qualité, sécurité, environnement et développement durable ;</a:t>
            </a:r>
          </a:p>
          <a:p>
            <a:pPr>
              <a:defRPr/>
            </a:pPr>
            <a:r>
              <a:rPr lang="fr-BE" sz="280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- chef de projet environnement ;</a:t>
            </a:r>
          </a:p>
          <a:p>
            <a:pPr>
              <a:defRPr/>
            </a:pPr>
            <a:r>
              <a:rPr lang="fr-BE" sz="280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- adjoint au responsable des services généraux</a:t>
            </a:r>
            <a:r>
              <a:rPr lang="fr-BE" sz="2800" dirty="0">
                <a:solidFill>
                  <a:srgbClr val="333333"/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303213"/>
            <a:ext cx="8609012" cy="1263650"/>
          </a:xfrm>
        </p:spPr>
        <p:txBody>
          <a:bodyPr/>
          <a:lstStyle/>
          <a:p>
            <a:pPr marL="215900" indent="-21590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fr-FR" smtClean="0">
                <a:solidFill>
                  <a:srgbClr val="00B050"/>
                </a:solidFill>
                <a:latin typeface="Comic Sans MS" pitchFamily="66" charset="0"/>
              </a:rPr>
              <a:t>POURSUITE D'ETUDES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0275" y="2101850"/>
            <a:ext cx="8418513" cy="4764088"/>
          </a:xfrm>
        </p:spPr>
        <p:txBody>
          <a:bodyPr/>
          <a:lstStyle/>
          <a:p>
            <a:pPr lvl="1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 smtClean="0"/>
              <a:t>Une spécialisation dans :</a:t>
            </a:r>
          </a:p>
          <a:p>
            <a:pPr lvl="2" eaLnBrk="1">
              <a:buClr>
                <a:srgbClr val="00B050"/>
              </a:buClr>
              <a:buFont typeface="Wingdings" pitchFamily="2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 smtClean="0"/>
              <a:t>La  gestion de l'eau</a:t>
            </a:r>
          </a:p>
          <a:p>
            <a:pPr lvl="2" eaLnBrk="1">
              <a:buClr>
                <a:srgbClr val="00B050"/>
              </a:buClr>
              <a:buFont typeface="Wingdings" pitchFamily="2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 smtClean="0"/>
              <a:t>La gestion des déchets</a:t>
            </a:r>
          </a:p>
          <a:p>
            <a:pPr lvl="2" eaLnBrk="1">
              <a:buClr>
                <a:srgbClr val="00B050"/>
              </a:buClr>
              <a:buFont typeface="Wingdings" pitchFamily="2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 smtClean="0"/>
              <a:t>La gestion des risques</a:t>
            </a:r>
          </a:p>
          <a:p>
            <a:pPr lvl="2" eaLnBrk="1">
              <a:buClr>
                <a:srgbClr val="00B050"/>
              </a:buClr>
              <a:buFont typeface="Wingdings" pitchFamily="2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 smtClean="0"/>
              <a:t>Le management de la qualité</a:t>
            </a:r>
          </a:p>
          <a:p>
            <a:pPr lvl="2" eaLnBrk="1"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fr-FR" altLang="fr-FR" smtClean="0"/>
          </a:p>
          <a:p>
            <a:pPr lvl="1" eaLnBrk="1">
              <a:buClr>
                <a:srgbClr val="00B050"/>
              </a:buClr>
              <a:buFont typeface="Wingdings" pitchFamily="2" charset="2"/>
              <a:buChar char="v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 smtClean="0"/>
              <a:t>Une licence professionnelle  ou                        un titre homologué de niveau </a:t>
            </a:r>
            <a:r>
              <a:rPr lang="fr-FR" altLang="fr-FR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fr-FR" altLang="fr-FR" smtClean="0"/>
              <a:t> (bac +3 )</a:t>
            </a:r>
          </a:p>
          <a:p>
            <a:pPr lvl="1" eaLnBrk="1">
              <a:spcAft>
                <a:spcPct val="0"/>
              </a:spcAft>
              <a:buClr>
                <a:srgbClr val="00B050"/>
              </a:buClr>
              <a:buFont typeface="Wingdings" pitchFamily="2" charset="2"/>
              <a:buChar char="v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 smtClean="0"/>
              <a:t>Un master professionnel ou 	                       un titre homologué de niveau </a:t>
            </a:r>
            <a:r>
              <a:rPr lang="fr-FR" altLang="fr-FR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altLang="fr-FR" smtClean="0"/>
              <a:t> (bac +5 )</a:t>
            </a:r>
          </a:p>
        </p:txBody>
      </p:sp>
      <p:pic>
        <p:nvPicPr>
          <p:cNvPr id="37892" name="Picture 5" descr="bs0055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775" y="1905000"/>
            <a:ext cx="2714625" cy="158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 Box 3"/>
          <p:cNvSpPr txBox="1">
            <a:spLocks noChangeArrowheads="1"/>
          </p:cNvSpPr>
          <p:nvPr/>
        </p:nvSpPr>
        <p:spPr bwMode="auto">
          <a:xfrm>
            <a:off x="146050" y="7235825"/>
            <a:ext cx="97186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fr-FR" sz="1200" dirty="0">
                <a:solidFill>
                  <a:schemeClr val="tx1"/>
                </a:solidFill>
              </a:rPr>
              <a:t>LPR Dumas JEAN-JOSEPH									    BTS MSE </a:t>
            </a:r>
            <a:r>
              <a:rPr lang="en-GB" altLang="fr-FR" sz="1200" dirty="0" smtClean="0">
                <a:solidFill>
                  <a:schemeClr val="tx1"/>
                </a:solidFill>
              </a:rPr>
              <a:t>2015-2016</a:t>
            </a:r>
            <a:endParaRPr lang="en-GB" altLang="fr-FR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303213"/>
            <a:ext cx="8609012" cy="1263650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fr-FR" smtClean="0">
                <a:solidFill>
                  <a:srgbClr val="00B050"/>
                </a:solidFill>
                <a:latin typeface="Comic Sans MS" pitchFamily="66" charset="0"/>
              </a:rPr>
              <a:t>VOUS AIMEZ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79500" y="1624013"/>
            <a:ext cx="4729163" cy="2660650"/>
          </a:xfrm>
        </p:spPr>
        <p:txBody>
          <a:bodyPr/>
          <a:lstStyle/>
          <a:p>
            <a:pPr lvl="2" eaLnBrk="1">
              <a:buClr>
                <a:srgbClr val="00B050"/>
              </a:buCl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 smtClean="0"/>
              <a:t>communiquer</a:t>
            </a:r>
          </a:p>
          <a:p>
            <a:pPr lvl="2" eaLnBrk="1">
              <a:buClr>
                <a:srgbClr val="00B050"/>
              </a:buCl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 smtClean="0"/>
              <a:t>animer une équipe</a:t>
            </a:r>
          </a:p>
          <a:p>
            <a:pPr lvl="2" eaLnBrk="1">
              <a:buClr>
                <a:srgbClr val="00B050"/>
              </a:buCl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 smtClean="0"/>
              <a:t>être autonome</a:t>
            </a:r>
          </a:p>
          <a:p>
            <a:pPr lvl="2" eaLnBrk="1">
              <a:buClr>
                <a:srgbClr val="00B050"/>
              </a:buCl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 smtClean="0"/>
              <a:t>un métier de terrain</a:t>
            </a:r>
          </a:p>
          <a:p>
            <a:pPr lvl="2" eaLnBrk="1">
              <a:buClr>
                <a:srgbClr val="00B050"/>
              </a:buCl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 smtClean="0"/>
              <a:t>avoir des responsabilités</a:t>
            </a:r>
          </a:p>
          <a:p>
            <a:pPr lvl="2" eaLnBrk="1">
              <a:buClr>
                <a:srgbClr val="00B050"/>
              </a:buClr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altLang="fr-FR" smtClean="0"/>
              <a:t>le sens de l'organisation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027238" y="6115050"/>
            <a:ext cx="636428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42900" indent="-3429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900113" indent="-4318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lvl="2" algn="ctr" eaLnBrk="1">
              <a:lnSpc>
                <a:spcPct val="93000"/>
              </a:lnSpc>
              <a:spcAft>
                <a:spcPts val="850"/>
              </a:spcAft>
              <a:buClr>
                <a:srgbClr val="99284C"/>
              </a:buClr>
              <a:buSzPct val="75000"/>
              <a:buFont typeface="StarSymbol" charset="0"/>
              <a:buNone/>
            </a:pPr>
            <a:r>
              <a:rPr lang="en-GB" altLang="fr-FR" sz="2600" b="1">
                <a:solidFill>
                  <a:srgbClr val="333333"/>
                </a:solidFill>
                <a:latin typeface="Arial" charset="0"/>
              </a:rPr>
              <a:t>…CES METIERS SONT LES VOTRES</a:t>
            </a:r>
          </a:p>
        </p:txBody>
      </p:sp>
      <p:pic>
        <p:nvPicPr>
          <p:cNvPr id="38917" name="Picture 6" descr="bs0206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438" y="3132138"/>
            <a:ext cx="24066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 Box 3"/>
          <p:cNvSpPr txBox="1">
            <a:spLocks noChangeArrowheads="1"/>
          </p:cNvSpPr>
          <p:nvPr/>
        </p:nvSpPr>
        <p:spPr bwMode="auto">
          <a:xfrm>
            <a:off x="146050" y="7235825"/>
            <a:ext cx="97186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fr-FR" sz="1200" dirty="0">
                <a:solidFill>
                  <a:schemeClr val="tx1"/>
                </a:solidFill>
              </a:rPr>
              <a:t>LPR Dumas JEAN-JOSEPH									    BTS MSE </a:t>
            </a:r>
            <a:r>
              <a:rPr lang="en-GB" altLang="fr-FR" sz="1200" dirty="0" smtClean="0">
                <a:solidFill>
                  <a:schemeClr val="tx1"/>
                </a:solidFill>
              </a:rPr>
              <a:t>2015-2016</a:t>
            </a:r>
            <a:endParaRPr lang="en-GB" altLang="fr-FR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1" grpId="0"/>
      <p:bldP spid="10242" grpId="0" build="p" autoUpdateAnimBg="0" advAuto="0"/>
      <p:bldP spid="10244" grpId="0" autoUpdateAnimBg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Designs\Marbre.pot</Template>
  <TotalTime>2739</TotalTime>
  <Words>853</Words>
  <Application>Microsoft Office PowerPoint</Application>
  <PresentationFormat>Personnalisé</PresentationFormat>
  <Paragraphs>200</Paragraphs>
  <Slides>21</Slides>
  <Notes>10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3" baseType="lpstr">
      <vt:lpstr>Modèle par défaut</vt:lpstr>
      <vt:lpstr>Document</vt:lpstr>
      <vt:lpstr>Le BTS MSE Métiers des Services à l’Environnement</vt:lpstr>
      <vt:lpstr>Objectif du BTS MSE</vt:lpstr>
      <vt:lpstr>Concerne qui?</vt:lpstr>
      <vt:lpstr>COMMENT ?</vt:lpstr>
      <vt:lpstr>LES SAVOIRS et SAVOIR- FAIRE</vt:lpstr>
      <vt:lpstr>Connaissance des milieux professionnels</vt:lpstr>
      <vt:lpstr>Technologies professionnelles</vt:lpstr>
      <vt:lpstr>Biologie, microbiologie  et écologie appliquées</vt:lpstr>
      <vt:lpstr>Sciences et technologies des systèmes</vt:lpstr>
      <vt:lpstr>Sciences physiques et chimiques </vt:lpstr>
      <vt:lpstr>LANGUES VIVANTES  </vt:lpstr>
      <vt:lpstr>Système Qualité, Sécurité, Environnement   Responsabilité sociétale et développement durable</vt:lpstr>
      <vt:lpstr>Communication et techniques  de management </vt:lpstr>
      <vt:lpstr>Gestion économique et développement de l’activité</vt:lpstr>
      <vt:lpstr>Projet professionnel</vt:lpstr>
      <vt:lpstr>Les stages</vt:lpstr>
      <vt:lpstr>Diapositive 17</vt:lpstr>
      <vt:lpstr>Les DEBOUCHES</vt:lpstr>
      <vt:lpstr>LES EMPLOIS OCCUPES </vt:lpstr>
      <vt:lpstr>POURSUITE D'ETUDES</vt:lpstr>
      <vt:lpstr>VOUS AIMEZ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du BTS Hygiène Propreté Environnement</dc:title>
  <dc:creator>FABY</dc:creator>
  <cp:lastModifiedBy>Blaise</cp:lastModifiedBy>
  <cp:revision>129</cp:revision>
  <cp:lastPrinted>2014-09-05T02:19:53Z</cp:lastPrinted>
  <dcterms:modified xsi:type="dcterms:W3CDTF">2015-09-04T18:54:02Z</dcterms:modified>
</cp:coreProperties>
</file>