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6" r:id="rId7"/>
    <p:sldId id="267" r:id="rId8"/>
    <p:sldId id="268"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87DC4F3B-6988-433A-BAF5-1469345B820D}" type="datetimeFigureOut">
              <a:rPr lang="fr-FR" smtClean="0"/>
              <a:pPr/>
              <a:t>20/03/2013</a:t>
            </a:fld>
            <a:endParaRPr lang="fr-FR"/>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F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57C3A535-4E2C-42D8-9A95-3F8DFB6885FC}"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87DC4F3B-6988-433A-BAF5-1469345B820D}" type="datetimeFigureOut">
              <a:rPr lang="fr-FR" smtClean="0"/>
              <a:pPr/>
              <a:t>20/03/2013</a:t>
            </a:fld>
            <a:endParaRPr lang="fr-FR"/>
          </a:p>
        </p:txBody>
      </p:sp>
      <p:sp>
        <p:nvSpPr>
          <p:cNvPr id="9" name="Espace réservé du numéro de diapositive 8"/>
          <p:cNvSpPr>
            <a:spLocks noGrp="1"/>
          </p:cNvSpPr>
          <p:nvPr>
            <p:ph type="sldNum" sz="quarter" idx="15"/>
          </p:nvPr>
        </p:nvSpPr>
        <p:spPr/>
        <p:txBody>
          <a:bodyPr rtlCol="0"/>
          <a:lstStyle/>
          <a:p>
            <a:fld id="{57C3A535-4E2C-42D8-9A95-3F8DFB6885FC}" type="slidenum">
              <a:rPr lang="fr-FR" smtClean="0"/>
              <a:pPr/>
              <a:t>‹N°›</a:t>
            </a:fld>
            <a:endParaRPr lang="fr-FR"/>
          </a:p>
        </p:txBody>
      </p:sp>
      <p:sp>
        <p:nvSpPr>
          <p:cNvPr id="10" name="Espace réservé du pied de page 9"/>
          <p:cNvSpPr>
            <a:spLocks noGrp="1"/>
          </p:cNvSpPr>
          <p:nvPr>
            <p:ph type="ftr" sz="quarter" idx="16"/>
          </p:nvPr>
        </p:nvSpPr>
        <p:spPr/>
        <p:txBody>
          <a:bodyPr rtlCol="0"/>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87DC4F3B-6988-433A-BAF5-1469345B820D}" type="datetimeFigureOut">
              <a:rPr lang="fr-FR" smtClean="0"/>
              <a:pPr/>
              <a:t>20/03/2013</a:t>
            </a:fld>
            <a:endParaRPr lang="fr-FR"/>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F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57C3A535-4E2C-42D8-9A95-3F8DFB6885F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87DC4F3B-6988-433A-BAF5-1469345B820D}" type="datetimeFigureOut">
              <a:rPr lang="fr-FR" smtClean="0"/>
              <a:pPr/>
              <a:t>20/03/2013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7C3A535-4E2C-42D8-9A95-3F8DFB6885FC}" type="slidenum">
              <a:rPr lang="fr-FR" smtClean="0"/>
              <a:pPr/>
              <a:t>‹N°›</a:t>
            </a:fld>
            <a:endParaRPr lang="fr-FR"/>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87DC4F3B-6988-433A-BAF5-1469345B820D}" type="datetimeFigureOut">
              <a:rPr lang="fr-FR" smtClean="0"/>
              <a:pPr/>
              <a:t>20/03/2013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7C3A535-4E2C-42D8-9A95-3F8DFB6885FC}" type="slidenum">
              <a:rPr lang="fr-FR" smtClean="0"/>
              <a:pPr/>
              <a:t>‹N°›</a:t>
            </a:fld>
            <a:endParaRPr lang="fr-FR"/>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87DC4F3B-6988-433A-BAF5-1469345B820D}" type="datetimeFigureOut">
              <a:rPr lang="fr-FR" smtClean="0"/>
              <a:pPr/>
              <a:t>20/03/2013</a:t>
            </a:fld>
            <a:endParaRPr lang="fr-FR"/>
          </a:p>
        </p:txBody>
      </p:sp>
      <p:sp>
        <p:nvSpPr>
          <p:cNvPr id="7" name="Espace réservé du numéro de diapositive 6"/>
          <p:cNvSpPr>
            <a:spLocks noGrp="1"/>
          </p:cNvSpPr>
          <p:nvPr>
            <p:ph type="sldNum" sz="quarter" idx="11"/>
          </p:nvPr>
        </p:nvSpPr>
        <p:spPr/>
        <p:txBody>
          <a:bodyPr rtlCol="0"/>
          <a:lstStyle/>
          <a:p>
            <a:fld id="{57C3A535-4E2C-42D8-9A95-3F8DFB6885FC}" type="slidenum">
              <a:rPr lang="fr-FR" smtClean="0"/>
              <a:pPr/>
              <a:t>‹N°›</a:t>
            </a:fld>
            <a:endParaRPr lang="fr-FR"/>
          </a:p>
        </p:txBody>
      </p:sp>
      <p:sp>
        <p:nvSpPr>
          <p:cNvPr id="8" name="Espace réservé du pied de page 7"/>
          <p:cNvSpPr>
            <a:spLocks noGrp="1"/>
          </p:cNvSpPr>
          <p:nvPr>
            <p:ph type="ftr" sz="quarter" idx="12"/>
          </p:nvPr>
        </p:nvSpPr>
        <p:spPr/>
        <p:txBody>
          <a:bodyPr rtlCol="0"/>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7DC4F3B-6988-433A-BAF5-1469345B820D}" type="datetimeFigureOut">
              <a:rPr lang="fr-FR" smtClean="0"/>
              <a:pPr/>
              <a:t>20/03/2013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7C3A535-4E2C-42D8-9A95-3F8DFB6885F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87DC4F3B-6988-433A-BAF5-1469345B820D}" type="datetimeFigureOut">
              <a:rPr lang="fr-FR" smtClean="0"/>
              <a:pPr/>
              <a:t>20/03/2013</a:t>
            </a:fld>
            <a:endParaRPr lang="fr-FR"/>
          </a:p>
        </p:txBody>
      </p:sp>
      <p:sp>
        <p:nvSpPr>
          <p:cNvPr id="22" name="Espace réservé du numéro de diapositive 21"/>
          <p:cNvSpPr>
            <a:spLocks noGrp="1"/>
          </p:cNvSpPr>
          <p:nvPr>
            <p:ph type="sldNum" sz="quarter" idx="15"/>
          </p:nvPr>
        </p:nvSpPr>
        <p:spPr/>
        <p:txBody>
          <a:bodyPr rtlCol="0"/>
          <a:lstStyle/>
          <a:p>
            <a:fld id="{57C3A535-4E2C-42D8-9A95-3F8DFB6885FC}" type="slidenum">
              <a:rPr lang="fr-FR" smtClean="0"/>
              <a:pPr/>
              <a:t>‹N°›</a:t>
            </a:fld>
            <a:endParaRPr lang="fr-FR"/>
          </a:p>
        </p:txBody>
      </p:sp>
      <p:sp>
        <p:nvSpPr>
          <p:cNvPr id="23" name="Espace réservé du pied de page 22"/>
          <p:cNvSpPr>
            <a:spLocks noGrp="1"/>
          </p:cNvSpPr>
          <p:nvPr>
            <p:ph type="ftr" sz="quarter" idx="16"/>
          </p:nvPr>
        </p:nvSpPr>
        <p:spPr/>
        <p:txBody>
          <a:bodyPr rtlCol="0"/>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87DC4F3B-6988-433A-BAF5-1469345B820D}" type="datetimeFigureOut">
              <a:rPr lang="fr-FR" smtClean="0"/>
              <a:pPr/>
              <a:t>20/03/2013</a:t>
            </a:fld>
            <a:endParaRPr lang="fr-FR"/>
          </a:p>
        </p:txBody>
      </p:sp>
      <p:sp>
        <p:nvSpPr>
          <p:cNvPr id="18" name="Espace réservé du numéro de diapositive 17"/>
          <p:cNvSpPr>
            <a:spLocks noGrp="1"/>
          </p:cNvSpPr>
          <p:nvPr>
            <p:ph type="sldNum" sz="quarter" idx="11"/>
          </p:nvPr>
        </p:nvSpPr>
        <p:spPr/>
        <p:txBody>
          <a:bodyPr rtlCol="0"/>
          <a:lstStyle/>
          <a:p>
            <a:fld id="{57C3A535-4E2C-42D8-9A95-3F8DFB6885FC}" type="slidenum">
              <a:rPr lang="fr-FR" smtClean="0"/>
              <a:pPr/>
              <a:t>‹N°›</a:t>
            </a:fld>
            <a:endParaRPr lang="fr-FR"/>
          </a:p>
        </p:txBody>
      </p:sp>
      <p:sp>
        <p:nvSpPr>
          <p:cNvPr id="21" name="Espace réservé du pied de page 20"/>
          <p:cNvSpPr>
            <a:spLocks noGrp="1"/>
          </p:cNvSpPr>
          <p:nvPr>
            <p:ph type="ftr" sz="quarter" idx="12"/>
          </p:nvPr>
        </p:nvSpPr>
        <p:spPr/>
        <p:txBody>
          <a:bodyPr rtlCol="0"/>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7DC4F3B-6988-433A-BAF5-1469345B820D}" type="datetimeFigureOut">
              <a:rPr lang="fr-FR" smtClean="0"/>
              <a:pPr/>
              <a:t>20/03/2013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7C3A535-4E2C-42D8-9A95-3F8DFB6885F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7DC4F3B-6988-433A-BAF5-1469345B820D}" type="datetimeFigureOut">
              <a:rPr lang="fr-FR" smtClean="0"/>
              <a:pPr/>
              <a:t>20/03/2013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7C3A535-4E2C-42D8-9A95-3F8DFB6885F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7DC4F3B-6988-433A-BAF5-1469345B820D}" type="datetimeFigureOut">
              <a:rPr lang="fr-FR" smtClean="0"/>
              <a:pPr/>
              <a:t>20/03/2013</a:t>
            </a:fld>
            <a:endParaRPr lang="fr-F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7C3A535-4E2C-42D8-9A95-3F8DFB6885F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ctr"/>
            <a:r>
              <a:rPr lang="fr-FR" sz="4400" b="1" dirty="0">
                <a:solidFill>
                  <a:schemeClr val="tx1"/>
                </a:solidFill>
              </a:rPr>
              <a:t>Quel nombre de ballons gonflés à l’hélium est nécessaire pour soulever un homme ?</a:t>
            </a:r>
            <a:r>
              <a:rPr lang="fr-FR" dirty="0">
                <a:solidFill>
                  <a:schemeClr val="tx1"/>
                </a:solidFill>
              </a:rPr>
              <a:t/>
            </a:r>
            <a:br>
              <a:rPr lang="fr-FR" dirty="0">
                <a:solidFill>
                  <a:schemeClr val="tx1"/>
                </a:solidFill>
              </a:rPr>
            </a:br>
            <a:endParaRPr lang="fr-FR" dirty="0">
              <a:solidFill>
                <a:schemeClr val="tx1"/>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ndex_01.jpg"/>
          <p:cNvPicPr/>
          <p:nvPr/>
        </p:nvPicPr>
        <p:blipFill>
          <a:blip r:embed="rId2"/>
          <a:stretch>
            <a:fillRect/>
          </a:stretch>
        </p:blipFill>
        <p:spPr>
          <a:xfrm>
            <a:off x="1428728" y="357166"/>
            <a:ext cx="6215106" cy="5905528"/>
          </a:xfrm>
          <a:prstGeom prst="rect">
            <a:avLst/>
          </a:prstGeom>
        </p:spPr>
      </p:pic>
      <p:sp>
        <p:nvSpPr>
          <p:cNvPr id="3" name="ZoneTexte 2"/>
          <p:cNvSpPr txBox="1"/>
          <p:nvPr/>
        </p:nvSpPr>
        <p:spPr>
          <a:xfrm>
            <a:off x="2071670" y="6286520"/>
            <a:ext cx="5357850" cy="369332"/>
          </a:xfrm>
          <a:prstGeom prst="rect">
            <a:avLst/>
          </a:prstGeom>
          <a:noFill/>
        </p:spPr>
        <p:txBody>
          <a:bodyPr wrap="square" rtlCol="0">
            <a:spAutoFit/>
          </a:bodyPr>
          <a:lstStyle/>
          <a:p>
            <a:r>
              <a:rPr lang="fr-FR" dirty="0" smtClean="0"/>
              <a:t>BALLOON  CLUSTERING</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500042"/>
            <a:ext cx="8229600" cy="5626121"/>
          </a:xfrm>
        </p:spPr>
        <p:txBody>
          <a:bodyPr/>
          <a:lstStyle/>
          <a:p>
            <a:pPr algn="just"/>
            <a:r>
              <a:rPr lang="fr-FR" sz="3200" dirty="0"/>
              <a:t>Dans un exercice classique, on donnerait les masses volumiques de l’hélium et de l’air, on donnerait la masse de l’homme, des ficelles, des ballons vides, </a:t>
            </a:r>
            <a:r>
              <a:rPr lang="fr-FR" sz="3200" dirty="0" smtClean="0"/>
              <a:t>du système d’accrochage, le </a:t>
            </a:r>
            <a:r>
              <a:rPr lang="fr-FR" sz="3200" dirty="0"/>
              <a:t>volume d’un ballon plein et on poserait une série de </a:t>
            </a:r>
            <a:r>
              <a:rPr lang="fr-FR" sz="3200" dirty="0" smtClean="0"/>
              <a:t>questions </a:t>
            </a:r>
            <a:r>
              <a:rPr lang="fr-FR" sz="3200" dirty="0"/>
              <a:t>pour aboutir au résultat en indiquant notamment qu’il faut utiliser la poussée d’Archimède.</a:t>
            </a:r>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500042"/>
            <a:ext cx="7467600" cy="5973910"/>
          </a:xfrm>
        </p:spPr>
        <p:txBody>
          <a:bodyPr/>
          <a:lstStyle/>
          <a:p>
            <a:pPr algn="just"/>
            <a:r>
              <a:rPr lang="fr-FR" sz="3200" dirty="0"/>
              <a:t>Dans les nouveaux problèmes, on donne le minimum </a:t>
            </a:r>
            <a:r>
              <a:rPr lang="fr-FR" sz="3200" dirty="0" smtClean="0"/>
              <a:t>d’indications </a:t>
            </a:r>
            <a:r>
              <a:rPr lang="fr-FR" sz="3200" dirty="0"/>
              <a:t>et c’est l’élève qui doit réfléchir pour aboutir au résultat. Il n’est pas guidé. Il y a donc de nombreux chemins possibles pour résoudre le problème, en fonction des connaissances et de l’ingéniosité des élèves. Il s’agit de les faire réfléchir.</a:t>
            </a:r>
          </a:p>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u="sng" dirty="0" smtClean="0">
                <a:solidFill>
                  <a:schemeClr val="tx1"/>
                </a:solidFill>
              </a:rPr>
              <a:t>Exemples de résolution</a:t>
            </a:r>
            <a:r>
              <a:rPr lang="fr-FR" dirty="0" smtClean="0"/>
              <a:t/>
            </a:r>
            <a:br>
              <a:rPr lang="fr-FR" dirty="0" smtClean="0"/>
            </a:br>
            <a:endParaRPr lang="fr-FR" dirty="0"/>
          </a:p>
        </p:txBody>
      </p:sp>
      <p:sp>
        <p:nvSpPr>
          <p:cNvPr id="3" name="Espace réservé du contenu 2"/>
          <p:cNvSpPr>
            <a:spLocks noGrp="1"/>
          </p:cNvSpPr>
          <p:nvPr>
            <p:ph sz="quarter" idx="1"/>
          </p:nvPr>
        </p:nvSpPr>
        <p:spPr>
          <a:xfrm>
            <a:off x="457200" y="928670"/>
            <a:ext cx="8229600" cy="5929330"/>
          </a:xfrm>
        </p:spPr>
        <p:txBody>
          <a:bodyPr>
            <a:normAutofit fontScale="47500" lnSpcReduction="20000"/>
          </a:bodyPr>
          <a:lstStyle/>
          <a:p>
            <a:pPr>
              <a:buNone/>
            </a:pPr>
            <a:r>
              <a:rPr lang="fr-FR" dirty="0"/>
              <a:t> </a:t>
            </a:r>
          </a:p>
          <a:p>
            <a:pPr algn="just"/>
            <a:r>
              <a:rPr lang="fr-FR" sz="4200" dirty="0" smtClean="0"/>
              <a:t>Celui qui a </a:t>
            </a:r>
            <a:r>
              <a:rPr lang="fr-FR" sz="4200" dirty="0"/>
              <a:t>dans un coin de la tête le tableau </a:t>
            </a:r>
            <a:r>
              <a:rPr lang="fr-FR" sz="4200" dirty="0" smtClean="0"/>
              <a:t>périodique, </a:t>
            </a:r>
            <a:r>
              <a:rPr lang="fr-FR" sz="4200" dirty="0"/>
              <a:t>dira que pour l’hélium le numéro atomique est de 4, donc </a:t>
            </a:r>
            <a:r>
              <a:rPr lang="fr-FR" sz="4200" dirty="0" smtClean="0"/>
              <a:t>que la </a:t>
            </a:r>
            <a:r>
              <a:rPr lang="fr-FR" sz="4200" dirty="0"/>
              <a:t>masse </a:t>
            </a:r>
            <a:r>
              <a:rPr lang="fr-FR" sz="4200" dirty="0" smtClean="0"/>
              <a:t>molaire atomique est quasiment identique, </a:t>
            </a:r>
            <a:r>
              <a:rPr lang="fr-FR" sz="4200" dirty="0"/>
              <a:t>donc </a:t>
            </a:r>
            <a:r>
              <a:rPr lang="fr-FR" sz="4200" dirty="0" smtClean="0"/>
              <a:t>de 4g </a:t>
            </a:r>
            <a:r>
              <a:rPr lang="fr-FR" sz="4200" dirty="0"/>
              <a:t>pour une mole. Une mole occupant 24 L à 20°C, ça nous fait du 4/24= 0,17 g/L </a:t>
            </a:r>
            <a:r>
              <a:rPr lang="fr-FR" sz="4200" dirty="0" smtClean="0"/>
              <a:t>= 0,17 kg/m³</a:t>
            </a:r>
            <a:r>
              <a:rPr lang="fr-FR" sz="4200" dirty="0"/>
              <a:t>. </a:t>
            </a:r>
          </a:p>
          <a:p>
            <a:pPr algn="just">
              <a:buNone/>
            </a:pPr>
            <a:r>
              <a:rPr lang="fr-FR" sz="4200" dirty="0"/>
              <a:t> </a:t>
            </a:r>
          </a:p>
          <a:p>
            <a:pPr algn="just"/>
            <a:r>
              <a:rPr lang="fr-FR" sz="4200" dirty="0"/>
              <a:t>Pour l’air on peut faire le même calcul. 24L d’air a une masse de 29g (80%x28 + 20%x32) donc 29/24= 1,2g/L=1,2 kg/m³</a:t>
            </a:r>
          </a:p>
          <a:p>
            <a:pPr algn="just">
              <a:buNone/>
            </a:pPr>
            <a:r>
              <a:rPr lang="fr-FR" sz="4200" dirty="0"/>
              <a:t> </a:t>
            </a:r>
          </a:p>
          <a:p>
            <a:pPr algn="just">
              <a:buNone/>
            </a:pPr>
            <a:r>
              <a:rPr lang="fr-FR" sz="4200" dirty="0" smtClean="0"/>
              <a:t>Remarques: </a:t>
            </a:r>
            <a:endParaRPr lang="fr-FR" sz="4200" dirty="0"/>
          </a:p>
          <a:p>
            <a:pPr algn="just"/>
            <a:r>
              <a:rPr lang="fr-FR" sz="4200" dirty="0"/>
              <a:t>-L’élève peut aussi utiliser la loi des gaz </a:t>
            </a:r>
            <a:r>
              <a:rPr lang="fr-FR" sz="4200" dirty="0" smtClean="0"/>
              <a:t>parfaits pour </a:t>
            </a:r>
            <a:r>
              <a:rPr lang="fr-FR" sz="4200" smtClean="0"/>
              <a:t>trouver les </a:t>
            </a:r>
            <a:r>
              <a:rPr lang="fr-FR" sz="4200" dirty="0" smtClean="0"/>
              <a:t>masses volumiques.</a:t>
            </a:r>
            <a:endParaRPr lang="fr-FR" sz="4200" dirty="0"/>
          </a:p>
          <a:p>
            <a:pPr algn="just"/>
            <a:endParaRPr lang="fr-FR" sz="4200" dirty="0"/>
          </a:p>
          <a:p>
            <a:pPr algn="just"/>
            <a:r>
              <a:rPr lang="fr-FR" sz="4200" dirty="0"/>
              <a:t>-Il peut y avoir une classification périodique dans la salle pour trouver les masses </a:t>
            </a:r>
            <a:r>
              <a:rPr lang="fr-FR" sz="4200" dirty="0" smtClean="0"/>
              <a:t>molaires atomiques.</a:t>
            </a:r>
            <a:endParaRPr lang="fr-FR" sz="4200" dirty="0"/>
          </a:p>
          <a:p>
            <a:pPr algn="just"/>
            <a:endParaRPr lang="fr-FR" sz="4200" dirty="0"/>
          </a:p>
          <a:p>
            <a:pPr algn="just"/>
            <a:r>
              <a:rPr lang="fr-FR" sz="4200" dirty="0"/>
              <a:t>-L’élève peut aussi connaitre la masse volumique de l’air et donc l’utiliser directement. Il peut aussi négliger la masse volumique de l’hélium devant celle de l’air. C’est lui qui décide de ce qu’il fait du moment que c’est cohérent.</a:t>
            </a:r>
          </a:p>
          <a:p>
            <a:endParaRPr lang="fr-FR"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428604"/>
            <a:ext cx="7467600" cy="6045348"/>
          </a:xfrm>
        </p:spPr>
        <p:txBody>
          <a:bodyPr>
            <a:normAutofit/>
          </a:bodyPr>
          <a:lstStyle/>
          <a:p>
            <a:pPr algn="just">
              <a:buNone/>
            </a:pPr>
            <a:r>
              <a:rPr lang="fr-FR" sz="3200" dirty="0" smtClean="0"/>
              <a:t>  la poussée d’Archimède étant égale au poids du volume de fluide déplacé, elle est de 1,2 kg/m</a:t>
            </a:r>
            <a:r>
              <a:rPr lang="fr-FR" sz="3200" baseline="30000" dirty="0" smtClean="0"/>
              <a:t>3</a:t>
            </a:r>
            <a:r>
              <a:rPr lang="fr-FR" sz="3200" dirty="0" smtClean="0"/>
              <a:t>, mais il faut enlever le poids de l’hélium donc 0,167 kg/m³. il reste donc 1,04kg/m³</a:t>
            </a:r>
            <a:br>
              <a:rPr lang="fr-FR" sz="3200" dirty="0" smtClean="0"/>
            </a:br>
            <a:r>
              <a:rPr lang="fr-FR" sz="3200" dirty="0" smtClean="0"/>
              <a:t> </a:t>
            </a:r>
            <a:br>
              <a:rPr lang="fr-FR" sz="3200" dirty="0" smtClean="0"/>
            </a:br>
            <a:r>
              <a:rPr lang="fr-FR" sz="3200" b="1" dirty="0" smtClean="0"/>
              <a:t>Disons donc qu’il faut 1m³ d’hélium pour soulever 1kg</a:t>
            </a:r>
            <a:r>
              <a:rPr lang="fr-FR" sz="3200" dirty="0" smtClean="0"/>
              <a:t/>
            </a:r>
            <a:br>
              <a:rPr lang="fr-FR" sz="3200" dirty="0" smtClean="0"/>
            </a:br>
            <a:r>
              <a:rPr lang="fr-FR" sz="3200" b="1" dirty="0" smtClean="0"/>
              <a:t> </a:t>
            </a:r>
            <a:r>
              <a:rPr lang="fr-FR" sz="3200" dirty="0" smtClean="0"/>
              <a:t/>
            </a:r>
            <a:br>
              <a:rPr lang="fr-FR" sz="3200" dirty="0" smtClean="0"/>
            </a:br>
            <a:r>
              <a:rPr lang="fr-FR" sz="3200" dirty="0" smtClean="0"/>
              <a:t>remarque : on peut aussi écrire les équations.</a:t>
            </a:r>
            <a:r>
              <a:rPr lang="fr-FR" dirty="0" smtClean="0"/>
              <a:t/>
            </a:r>
            <a:br>
              <a:rPr lang="fr-FR" dirty="0" smtClean="0"/>
            </a:b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428604"/>
            <a:ext cx="7467600" cy="6045348"/>
          </a:xfrm>
        </p:spPr>
        <p:txBody>
          <a:bodyPr>
            <a:normAutofit/>
          </a:bodyPr>
          <a:lstStyle/>
          <a:p>
            <a:pPr algn="just">
              <a:buNone/>
            </a:pPr>
            <a:r>
              <a:rPr lang="fr-FR" dirty="0" smtClean="0"/>
              <a:t>   Il reste à tenir compte des masses de l’homme à soulever, de l’enveloppe des ballons, des ficelles, du système d’accrochage.</a:t>
            </a:r>
            <a:br>
              <a:rPr lang="fr-FR" dirty="0" smtClean="0"/>
            </a:br>
            <a:r>
              <a:rPr lang="fr-FR" dirty="0" smtClean="0"/>
              <a:t> </a:t>
            </a:r>
            <a:br>
              <a:rPr lang="fr-FR" dirty="0" smtClean="0"/>
            </a:br>
            <a:r>
              <a:rPr lang="fr-FR" dirty="0" smtClean="0"/>
              <a:t>On peut  les négliger devant celle de l’homme (mais on peut aussi ne pas les négliger et proposer une valeur par exemple 20kg).</a:t>
            </a:r>
            <a:br>
              <a:rPr lang="fr-FR" dirty="0" smtClean="0"/>
            </a:br>
            <a:r>
              <a:rPr lang="fr-FR" dirty="0" smtClean="0"/>
              <a:t> </a:t>
            </a:r>
            <a:br>
              <a:rPr lang="fr-FR" dirty="0" smtClean="0"/>
            </a:br>
            <a:r>
              <a:rPr lang="fr-FR" dirty="0" smtClean="0"/>
              <a:t>Un homme de 80 kg (plus 20kg) donc 100kg a besoin de 100 m³ d’hélium. Si on estime le volume d’un ballon de baudruche à 4L, il faudra : </a:t>
            </a:r>
          </a:p>
          <a:p>
            <a:pPr algn="just">
              <a:buNone/>
            </a:pPr>
            <a:r>
              <a:rPr lang="fr-FR" b="1" dirty="0" smtClean="0"/>
              <a:t>                        25000ballons.</a:t>
            </a:r>
            <a:br>
              <a:rPr lang="fr-FR" b="1" dirty="0" smtClean="0"/>
            </a:br>
            <a:r>
              <a:rPr lang="fr-FR" b="1" dirty="0" smtClean="0"/>
              <a:t> </a:t>
            </a:r>
            <a:r>
              <a:rPr lang="fr-FR" dirty="0" smtClean="0"/>
              <a:t/>
            </a:r>
            <a:br>
              <a:rPr lang="fr-FR" dirty="0" smtClean="0"/>
            </a:br>
            <a:r>
              <a:rPr lang="fr-FR" dirty="0" smtClean="0"/>
              <a:t>Rem : on peut aussi calculer le volume d’un ballon. On le modélise de forme sphérique d’un rayon de 10cm     V=4/3πR</a:t>
            </a:r>
            <a:r>
              <a:rPr lang="fr-FR" baseline="30000" dirty="0" smtClean="0"/>
              <a:t>3</a:t>
            </a:r>
            <a:r>
              <a:rPr lang="fr-FR" dirty="0" smtClean="0"/>
              <a:t>=4L</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428604"/>
            <a:ext cx="7467600" cy="6045348"/>
          </a:xfrm>
        </p:spPr>
        <p:txBody>
          <a:bodyPr>
            <a:normAutofit/>
          </a:bodyPr>
          <a:lstStyle/>
          <a:p>
            <a:pPr algn="just">
              <a:buNone/>
            </a:pPr>
            <a:r>
              <a:rPr lang="fr-FR" sz="2800" dirty="0" smtClean="0"/>
              <a:t>   Si on regarde l’image de départ, on voit qu’il n’y en a pas 25000. On peut alors remarquer que les ballons sont plus gros que des ballons de baudruche. On peut remarquer qu’ils sont sur la photo un peu plus petits que l’homme donc d’un diamètre d’environ 1,6 m, donc d’un rayon de 0,8m, donc d’un volume d’environ 2m</a:t>
            </a:r>
            <a:r>
              <a:rPr lang="fr-FR" sz="2800" baseline="30000" dirty="0" smtClean="0"/>
              <a:t>3</a:t>
            </a:r>
            <a:r>
              <a:rPr lang="fr-FR" sz="2800" dirty="0" smtClean="0"/>
              <a:t/>
            </a:r>
            <a:br>
              <a:rPr lang="fr-FR" sz="2800" dirty="0" smtClean="0"/>
            </a:br>
            <a:r>
              <a:rPr lang="fr-FR" sz="2800" dirty="0" smtClean="0"/>
              <a:t> </a:t>
            </a:r>
            <a:br>
              <a:rPr lang="fr-FR" sz="2800" dirty="0" smtClean="0"/>
            </a:br>
            <a:r>
              <a:rPr lang="fr-FR" sz="2800" dirty="0" smtClean="0"/>
              <a:t>Il faudra environ 100/2= </a:t>
            </a:r>
            <a:r>
              <a:rPr lang="fr-FR" sz="2800" b="1" dirty="0" smtClean="0"/>
              <a:t>50 ballons </a:t>
            </a:r>
            <a:r>
              <a:rPr lang="fr-FR" sz="2800" dirty="0" smtClean="0"/>
              <a:t>ce qui est à peu près le nombre sur la photo.</a:t>
            </a:r>
            <a:endParaRPr lang="fr-FR" sz="2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83</TotalTime>
  <Words>260</Words>
  <Application>Microsoft Office PowerPoint</Application>
  <PresentationFormat>Affichage à l'écran (4:3)</PresentationFormat>
  <Paragraphs>20</Paragraphs>
  <Slides>8</Slides>
  <Notes>0</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Oriel</vt:lpstr>
      <vt:lpstr>Quel nombre de ballons gonflés à l’hélium est nécessaire pour soulever un homme ? </vt:lpstr>
      <vt:lpstr>Diapositive 2</vt:lpstr>
      <vt:lpstr>Diapositive 3</vt:lpstr>
      <vt:lpstr>Diapositive 4</vt:lpstr>
      <vt:lpstr>Exemples de résolution </vt:lpstr>
      <vt:lpstr>Diapositive 6</vt:lpstr>
      <vt:lpstr>Diapositive 7</vt:lpstr>
      <vt:lpstr>Diapositive 8</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 nombre de ballons gonflés à l’hélium est nécessaire pour soulever un homme ? </dc:title>
  <dc:creator>Your User Name</dc:creator>
  <cp:lastModifiedBy>Your User Name</cp:lastModifiedBy>
  <cp:revision>14</cp:revision>
  <dcterms:created xsi:type="dcterms:W3CDTF">2013-03-18T16:01:53Z</dcterms:created>
  <dcterms:modified xsi:type="dcterms:W3CDTF">2013-03-21T01:02:35Z</dcterms:modified>
</cp:coreProperties>
</file>