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56" r:id="rId3"/>
    <p:sldId id="259" r:id="rId4"/>
    <p:sldId id="260" r:id="rId5"/>
    <p:sldId id="263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93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4D9AB-1951-403D-8990-88B67470602F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BBD8B-9C3B-4C6C-BA50-52AA372F139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3591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BBD8B-9C3B-4C6C-BA50-52AA372F1395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694B5-E7F1-4D40-A38D-95D44334ECE3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30D04-B970-4803-87BE-C0F6636DB6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jpeg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7072362" cy="714380"/>
          </a:xfrm>
        </p:spPr>
        <p:txBody>
          <a:bodyPr>
            <a:noAutofit/>
          </a:bodyPr>
          <a:lstStyle/>
          <a:p>
            <a:r>
              <a:rPr lang="fr-FR" sz="2400" dirty="0" smtClean="0"/>
              <a:t>OBSERVATION MICROSCOPIQUE DE QUELQUES ORGANISMES VIVANTS</a:t>
            </a:r>
            <a:endParaRPr lang="fr-FR" sz="2400" dirty="0"/>
          </a:p>
        </p:txBody>
      </p:sp>
      <p:pic>
        <p:nvPicPr>
          <p:cNvPr id="4" name="Image 3" descr="para004.jpg"/>
          <p:cNvPicPr/>
          <p:nvPr/>
        </p:nvPicPr>
        <p:blipFill>
          <a:blip r:embed="rId2"/>
          <a:srcRect t="26982" r="18038"/>
          <a:stretch>
            <a:fillRect/>
          </a:stretch>
        </p:blipFill>
        <p:spPr>
          <a:xfrm>
            <a:off x="0" y="1142984"/>
            <a:ext cx="3357586" cy="2126546"/>
          </a:xfrm>
          <a:prstGeom prst="rect">
            <a:avLst/>
          </a:prstGeom>
        </p:spPr>
      </p:pic>
      <p:pic>
        <p:nvPicPr>
          <p:cNvPr id="5" name="Image 4" descr="grenouille007.jpg"/>
          <p:cNvPicPr/>
          <p:nvPr/>
        </p:nvPicPr>
        <p:blipFill>
          <a:blip r:embed="rId3"/>
          <a:srcRect l="2660"/>
          <a:stretch>
            <a:fillRect/>
          </a:stretch>
        </p:blipFill>
        <p:spPr>
          <a:xfrm>
            <a:off x="6357950" y="642918"/>
            <a:ext cx="2091690" cy="2857500"/>
          </a:xfrm>
          <a:prstGeom prst="rect">
            <a:avLst/>
          </a:prstGeom>
        </p:spPr>
      </p:pic>
      <p:pic>
        <p:nvPicPr>
          <p:cNvPr id="7" name="Image 6" descr="oignon2.jpg"/>
          <p:cNvPicPr/>
          <p:nvPr/>
        </p:nvPicPr>
        <p:blipFill>
          <a:blip r:embed="rId4">
            <a:lum bright="10000"/>
          </a:blip>
          <a:srcRect l="18771" t="9524" r="6145" b="9523"/>
          <a:stretch>
            <a:fillRect/>
          </a:stretch>
        </p:blipFill>
        <p:spPr>
          <a:xfrm>
            <a:off x="6000760" y="3929066"/>
            <a:ext cx="2571768" cy="2428892"/>
          </a:xfrm>
          <a:prstGeom prst="rect">
            <a:avLst/>
          </a:prstGeom>
        </p:spPr>
      </p:pic>
      <p:pic>
        <p:nvPicPr>
          <p:cNvPr id="8" name="Image 7" descr="algue006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214282" y="4000504"/>
            <a:ext cx="2928958" cy="2071702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3357554" y="1928802"/>
            <a:ext cx="189000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hlinkClick r:id="rId6" action="ppaction://hlinksldjump"/>
              </a:rPr>
              <a:t>PARAMECIE</a:t>
            </a:r>
            <a:endParaRPr lang="fr-FR" sz="2800" dirty="0" smtClean="0"/>
          </a:p>
          <a:p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4357686" y="2714620"/>
            <a:ext cx="204735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hlinkClick r:id="rId7" action="ppaction://hlinksldjump"/>
              </a:rPr>
              <a:t>GRENOUILLE</a:t>
            </a:r>
            <a:endParaRPr lang="fr-FR" sz="2800" dirty="0" smtClean="0"/>
          </a:p>
          <a:p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3214678" y="4429132"/>
            <a:ext cx="116705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hlinkClick r:id="rId8" action="ppaction://hlinksldjump"/>
              </a:rPr>
              <a:t>ALGUE</a:t>
            </a:r>
            <a:endParaRPr lang="fr-FR" sz="2800" dirty="0" smtClean="0"/>
          </a:p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4643438" y="5143512"/>
            <a:ext cx="143981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hlinkClick r:id="rId9" action="ppaction://hlinksldjump"/>
              </a:rPr>
              <a:t>OIGNON</a:t>
            </a:r>
            <a:endParaRPr lang="fr-FR" sz="2800" dirty="0" smtClean="0"/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285852" y="6000768"/>
            <a:ext cx="1298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Sans coloration</a:t>
            </a:r>
            <a:endParaRPr lang="fr-FR" sz="1400" dirty="0"/>
          </a:p>
        </p:txBody>
      </p:sp>
      <p:sp>
        <p:nvSpPr>
          <p:cNvPr id="16" name="ZoneTexte 15"/>
          <p:cNvSpPr txBox="1"/>
          <p:nvPr/>
        </p:nvSpPr>
        <p:spPr>
          <a:xfrm>
            <a:off x="7215206" y="6357958"/>
            <a:ext cx="13841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Après coloration</a:t>
            </a:r>
            <a:endParaRPr lang="fr-FR" sz="1400" dirty="0"/>
          </a:p>
        </p:txBody>
      </p:sp>
      <p:sp>
        <p:nvSpPr>
          <p:cNvPr id="17" name="ZoneTexte 16"/>
          <p:cNvSpPr txBox="1"/>
          <p:nvPr/>
        </p:nvSpPr>
        <p:spPr>
          <a:xfrm>
            <a:off x="7072330" y="3500438"/>
            <a:ext cx="13841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Après coloration</a:t>
            </a:r>
            <a:endParaRPr lang="fr-FR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1428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fr-FR" dirty="0"/>
              <a:t>UN ORGANISME VIVANT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fr-FR" dirty="0" smtClean="0"/>
              <a:t> </a:t>
            </a:r>
            <a:r>
              <a:rPr lang="fr-FR" dirty="0"/>
              <a:t>LA PARAMECIE</a:t>
            </a:r>
            <a:br>
              <a:rPr lang="fr-FR" dirty="0"/>
            </a:br>
            <a:endParaRPr lang="fr-FR" dirty="0"/>
          </a:p>
        </p:txBody>
      </p:sp>
      <p:pic>
        <p:nvPicPr>
          <p:cNvPr id="4" name="Image 3" descr="para004.jpg"/>
          <p:cNvPicPr/>
          <p:nvPr/>
        </p:nvPicPr>
        <p:blipFill>
          <a:blip r:embed="rId2"/>
          <a:srcRect r="12806"/>
          <a:stretch>
            <a:fillRect/>
          </a:stretch>
        </p:blipFill>
        <p:spPr>
          <a:xfrm>
            <a:off x="5072066" y="1071546"/>
            <a:ext cx="3571900" cy="2912364"/>
          </a:xfrm>
          <a:prstGeom prst="rect">
            <a:avLst/>
          </a:prstGeom>
        </p:spPr>
      </p:pic>
      <p:pic>
        <p:nvPicPr>
          <p:cNvPr id="5" name="Image 4" descr="http://etablissements.ac-amiens.fr/0601193w/pedagogie/svt/pages_bio/paramecie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14818"/>
            <a:ext cx="44767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2643174" y="4857760"/>
            <a:ext cx="2786082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4000496" y="5286388"/>
            <a:ext cx="1428760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2928926" y="5715016"/>
            <a:ext cx="2500330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>
            <a:off x="3428992" y="6215082"/>
            <a:ext cx="2000264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5500694" y="4643446"/>
            <a:ext cx="85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NOYAU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5500694" y="5072074"/>
            <a:ext cx="133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MEMBRANE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5500694" y="5500702"/>
            <a:ext cx="1442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CYTOPLASME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5500694" y="6000768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CILS</a:t>
            </a:r>
            <a:endParaRPr lang="fr-FR" dirty="0"/>
          </a:p>
        </p:txBody>
      </p:sp>
      <p:sp>
        <p:nvSpPr>
          <p:cNvPr id="20" name="ZoneTexte 19">
            <a:hlinkClick r:id="" action="ppaction://hlinkshowjump?jump=firstslide"/>
          </p:cNvPr>
          <p:cNvSpPr txBox="1"/>
          <p:nvPr/>
        </p:nvSpPr>
        <p:spPr>
          <a:xfrm>
            <a:off x="214282" y="142852"/>
            <a:ext cx="952377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RETOUR</a:t>
            </a:r>
          </a:p>
          <a:p>
            <a:r>
              <a:rPr lang="fr-FR" dirty="0" smtClean="0"/>
              <a:t>MENU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500034" y="1357298"/>
            <a:ext cx="421484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Sa taille varie de 50 à 300 µm de long suivant les espèces.</a:t>
            </a:r>
          </a:p>
          <a:p>
            <a:r>
              <a:rPr lang="fr-FR" sz="1600" dirty="0" smtClean="0"/>
              <a:t>1 µm (un micromètre) = 1 mm divisé 1000 fois</a:t>
            </a:r>
          </a:p>
          <a:p>
            <a:endParaRPr lang="fr-FR" sz="1600" dirty="0" smtClean="0"/>
          </a:p>
          <a:p>
            <a:r>
              <a:rPr lang="fr-FR" sz="1600" dirty="0" smtClean="0"/>
              <a:t>La paramécie utilise des cils pour se déplacer et se nourrir. Elle vit isolée en eau douce. </a:t>
            </a:r>
          </a:p>
          <a:p>
            <a:endParaRPr lang="fr-FR" dirty="0"/>
          </a:p>
        </p:txBody>
      </p:sp>
      <p:sp>
        <p:nvSpPr>
          <p:cNvPr id="21" name="Accolade fermante 20"/>
          <p:cNvSpPr/>
          <p:nvPr/>
        </p:nvSpPr>
        <p:spPr>
          <a:xfrm>
            <a:off x="6858016" y="4643446"/>
            <a:ext cx="428628" cy="1357322"/>
          </a:xfrm>
          <a:prstGeom prst="rightBrace">
            <a:avLst>
              <a:gd name="adj1" fmla="val 25065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/>
          <p:cNvSpPr txBox="1"/>
          <p:nvPr/>
        </p:nvSpPr>
        <p:spPr>
          <a:xfrm>
            <a:off x="7358082" y="5143512"/>
            <a:ext cx="143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UNE CELLULE</a:t>
            </a:r>
            <a:endParaRPr lang="fr-FR" dirty="0"/>
          </a:p>
        </p:txBody>
      </p:sp>
      <p:sp>
        <p:nvSpPr>
          <p:cNvPr id="23" name="Forme libre 22"/>
          <p:cNvSpPr/>
          <p:nvPr/>
        </p:nvSpPr>
        <p:spPr>
          <a:xfrm>
            <a:off x="1559859" y="4580965"/>
            <a:ext cx="1120588" cy="663388"/>
          </a:xfrm>
          <a:custGeom>
            <a:avLst/>
            <a:gdLst>
              <a:gd name="connsiteX0" fmla="*/ 0 w 1120588"/>
              <a:gd name="connsiteY0" fmla="*/ 98611 h 663388"/>
              <a:gd name="connsiteX1" fmla="*/ 116541 w 1120588"/>
              <a:gd name="connsiteY1" fmla="*/ 17929 h 663388"/>
              <a:gd name="connsiteX2" fmla="*/ 259976 w 1120588"/>
              <a:gd name="connsiteY2" fmla="*/ 0 h 663388"/>
              <a:gd name="connsiteX3" fmla="*/ 439270 w 1120588"/>
              <a:gd name="connsiteY3" fmla="*/ 8964 h 663388"/>
              <a:gd name="connsiteX4" fmla="*/ 573741 w 1120588"/>
              <a:gd name="connsiteY4" fmla="*/ 0 h 663388"/>
              <a:gd name="connsiteX5" fmla="*/ 744070 w 1120588"/>
              <a:gd name="connsiteY5" fmla="*/ 0 h 663388"/>
              <a:gd name="connsiteX6" fmla="*/ 887506 w 1120588"/>
              <a:gd name="connsiteY6" fmla="*/ 80682 h 663388"/>
              <a:gd name="connsiteX7" fmla="*/ 1004047 w 1120588"/>
              <a:gd name="connsiteY7" fmla="*/ 188259 h 663388"/>
              <a:gd name="connsiteX8" fmla="*/ 1084729 w 1120588"/>
              <a:gd name="connsiteY8" fmla="*/ 313764 h 663388"/>
              <a:gd name="connsiteX9" fmla="*/ 1120588 w 1120588"/>
              <a:gd name="connsiteY9" fmla="*/ 448235 h 663388"/>
              <a:gd name="connsiteX10" fmla="*/ 1075765 w 1120588"/>
              <a:gd name="connsiteY10" fmla="*/ 564776 h 663388"/>
              <a:gd name="connsiteX11" fmla="*/ 923365 w 1120588"/>
              <a:gd name="connsiteY11" fmla="*/ 663388 h 663388"/>
              <a:gd name="connsiteX12" fmla="*/ 636494 w 1120588"/>
              <a:gd name="connsiteY12" fmla="*/ 591670 h 663388"/>
              <a:gd name="connsiteX13" fmla="*/ 493059 w 1120588"/>
              <a:gd name="connsiteY13" fmla="*/ 493059 h 663388"/>
              <a:gd name="connsiteX14" fmla="*/ 295835 w 1120588"/>
              <a:gd name="connsiteY14" fmla="*/ 394447 h 663388"/>
              <a:gd name="connsiteX15" fmla="*/ 134470 w 1120588"/>
              <a:gd name="connsiteY15" fmla="*/ 322729 h 663388"/>
              <a:gd name="connsiteX16" fmla="*/ 26894 w 1120588"/>
              <a:gd name="connsiteY16" fmla="*/ 206188 h 663388"/>
              <a:gd name="connsiteX17" fmla="*/ 0 w 1120588"/>
              <a:gd name="connsiteY17" fmla="*/ 98611 h 66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0588" h="663388">
                <a:moveTo>
                  <a:pt x="0" y="98611"/>
                </a:moveTo>
                <a:lnTo>
                  <a:pt x="116541" y="17929"/>
                </a:lnTo>
                <a:lnTo>
                  <a:pt x="259976" y="0"/>
                </a:lnTo>
                <a:lnTo>
                  <a:pt x="439270" y="8964"/>
                </a:lnTo>
                <a:lnTo>
                  <a:pt x="573741" y="0"/>
                </a:lnTo>
                <a:lnTo>
                  <a:pt x="744070" y="0"/>
                </a:lnTo>
                <a:lnTo>
                  <a:pt x="887506" y="80682"/>
                </a:lnTo>
                <a:lnTo>
                  <a:pt x="1004047" y="188259"/>
                </a:lnTo>
                <a:lnTo>
                  <a:pt x="1084729" y="313764"/>
                </a:lnTo>
                <a:lnTo>
                  <a:pt x="1120588" y="448235"/>
                </a:lnTo>
                <a:lnTo>
                  <a:pt x="1075765" y="564776"/>
                </a:lnTo>
                <a:lnTo>
                  <a:pt x="923365" y="663388"/>
                </a:lnTo>
                <a:lnTo>
                  <a:pt x="636494" y="591670"/>
                </a:lnTo>
                <a:lnTo>
                  <a:pt x="493059" y="493059"/>
                </a:lnTo>
                <a:lnTo>
                  <a:pt x="295835" y="394447"/>
                </a:lnTo>
                <a:lnTo>
                  <a:pt x="134470" y="322729"/>
                </a:lnTo>
                <a:lnTo>
                  <a:pt x="26894" y="206188"/>
                </a:lnTo>
                <a:lnTo>
                  <a:pt x="0" y="98611"/>
                </a:ln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1" grpId="0" animBg="1"/>
      <p:bldP spid="23" grpId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1428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fr-FR" dirty="0"/>
              <a:t>UN ORGANISME VIVANT: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UNE </a:t>
            </a:r>
            <a:r>
              <a:rPr lang="fr-FR" dirty="0"/>
              <a:t>GRENOUILLE</a:t>
            </a:r>
            <a:br>
              <a:rPr lang="fr-FR" dirty="0"/>
            </a:br>
            <a:endParaRPr lang="fr-FR" dirty="0"/>
          </a:p>
        </p:txBody>
      </p:sp>
      <p:pic>
        <p:nvPicPr>
          <p:cNvPr id="4" name="Image 3" descr="grenouille007.jpg"/>
          <p:cNvPicPr/>
          <p:nvPr/>
        </p:nvPicPr>
        <p:blipFill>
          <a:blip r:embed="rId2"/>
          <a:srcRect l="2660"/>
          <a:stretch>
            <a:fillRect/>
          </a:stretch>
        </p:blipFill>
        <p:spPr>
          <a:xfrm>
            <a:off x="3571868" y="1428736"/>
            <a:ext cx="2091690" cy="2857500"/>
          </a:xfrm>
          <a:prstGeom prst="rect">
            <a:avLst/>
          </a:prstGeom>
        </p:spPr>
      </p:pic>
      <p:sp>
        <p:nvSpPr>
          <p:cNvPr id="5" name="Forme libre 4"/>
          <p:cNvSpPr/>
          <p:nvPr/>
        </p:nvSpPr>
        <p:spPr>
          <a:xfrm>
            <a:off x="4177553" y="1434353"/>
            <a:ext cx="869576" cy="941294"/>
          </a:xfrm>
          <a:custGeom>
            <a:avLst/>
            <a:gdLst>
              <a:gd name="connsiteX0" fmla="*/ 53788 w 869576"/>
              <a:gd name="connsiteY0" fmla="*/ 53788 h 941294"/>
              <a:gd name="connsiteX1" fmla="*/ 17929 w 869576"/>
              <a:gd name="connsiteY1" fmla="*/ 268941 h 941294"/>
              <a:gd name="connsiteX2" fmla="*/ 17929 w 869576"/>
              <a:gd name="connsiteY2" fmla="*/ 537882 h 941294"/>
              <a:gd name="connsiteX3" fmla="*/ 0 w 869576"/>
              <a:gd name="connsiteY3" fmla="*/ 636494 h 941294"/>
              <a:gd name="connsiteX4" fmla="*/ 62753 w 869576"/>
              <a:gd name="connsiteY4" fmla="*/ 753035 h 941294"/>
              <a:gd name="connsiteX5" fmla="*/ 152400 w 869576"/>
              <a:gd name="connsiteY5" fmla="*/ 869576 h 941294"/>
              <a:gd name="connsiteX6" fmla="*/ 484094 w 869576"/>
              <a:gd name="connsiteY6" fmla="*/ 941294 h 941294"/>
              <a:gd name="connsiteX7" fmla="*/ 690282 w 869576"/>
              <a:gd name="connsiteY7" fmla="*/ 806823 h 941294"/>
              <a:gd name="connsiteX8" fmla="*/ 869576 w 869576"/>
              <a:gd name="connsiteY8" fmla="*/ 645459 h 941294"/>
              <a:gd name="connsiteX9" fmla="*/ 851647 w 869576"/>
              <a:gd name="connsiteY9" fmla="*/ 484094 h 941294"/>
              <a:gd name="connsiteX10" fmla="*/ 788894 w 869576"/>
              <a:gd name="connsiteY10" fmla="*/ 313765 h 941294"/>
              <a:gd name="connsiteX11" fmla="*/ 753035 w 869576"/>
              <a:gd name="connsiteY11" fmla="*/ 80682 h 941294"/>
              <a:gd name="connsiteX12" fmla="*/ 537882 w 869576"/>
              <a:gd name="connsiteY12" fmla="*/ 44823 h 941294"/>
              <a:gd name="connsiteX13" fmla="*/ 340659 w 869576"/>
              <a:gd name="connsiteY13" fmla="*/ 0 h 941294"/>
              <a:gd name="connsiteX14" fmla="*/ 89647 w 869576"/>
              <a:gd name="connsiteY14" fmla="*/ 8965 h 941294"/>
              <a:gd name="connsiteX15" fmla="*/ 53788 w 869576"/>
              <a:gd name="connsiteY15" fmla="*/ 53788 h 941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9576" h="941294">
                <a:moveTo>
                  <a:pt x="53788" y="53788"/>
                </a:moveTo>
                <a:lnTo>
                  <a:pt x="17929" y="268941"/>
                </a:lnTo>
                <a:lnTo>
                  <a:pt x="17929" y="537882"/>
                </a:lnTo>
                <a:lnTo>
                  <a:pt x="0" y="636494"/>
                </a:lnTo>
                <a:lnTo>
                  <a:pt x="62753" y="753035"/>
                </a:lnTo>
                <a:lnTo>
                  <a:pt x="152400" y="869576"/>
                </a:lnTo>
                <a:lnTo>
                  <a:pt x="484094" y="941294"/>
                </a:lnTo>
                <a:lnTo>
                  <a:pt x="690282" y="806823"/>
                </a:lnTo>
                <a:lnTo>
                  <a:pt x="869576" y="645459"/>
                </a:lnTo>
                <a:lnTo>
                  <a:pt x="851647" y="484094"/>
                </a:lnTo>
                <a:lnTo>
                  <a:pt x="788894" y="313765"/>
                </a:lnTo>
                <a:lnTo>
                  <a:pt x="753035" y="80682"/>
                </a:lnTo>
                <a:lnTo>
                  <a:pt x="537882" y="44823"/>
                </a:lnTo>
                <a:lnTo>
                  <a:pt x="340659" y="0"/>
                </a:lnTo>
                <a:lnTo>
                  <a:pt x="89647" y="8965"/>
                </a:lnTo>
                <a:lnTo>
                  <a:pt x="53788" y="53788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rme libre 5"/>
          <p:cNvSpPr/>
          <p:nvPr/>
        </p:nvSpPr>
        <p:spPr>
          <a:xfrm>
            <a:off x="3801035" y="2106706"/>
            <a:ext cx="887506" cy="968188"/>
          </a:xfrm>
          <a:custGeom>
            <a:avLst/>
            <a:gdLst>
              <a:gd name="connsiteX0" fmla="*/ 367553 w 887506"/>
              <a:gd name="connsiteY0" fmla="*/ 0 h 968188"/>
              <a:gd name="connsiteX1" fmla="*/ 528918 w 887506"/>
              <a:gd name="connsiteY1" fmla="*/ 233082 h 968188"/>
              <a:gd name="connsiteX2" fmla="*/ 887506 w 887506"/>
              <a:gd name="connsiteY2" fmla="*/ 304800 h 968188"/>
              <a:gd name="connsiteX3" fmla="*/ 860612 w 887506"/>
              <a:gd name="connsiteY3" fmla="*/ 824753 h 968188"/>
              <a:gd name="connsiteX4" fmla="*/ 502024 w 887506"/>
              <a:gd name="connsiteY4" fmla="*/ 968188 h 968188"/>
              <a:gd name="connsiteX5" fmla="*/ 367553 w 887506"/>
              <a:gd name="connsiteY5" fmla="*/ 950259 h 968188"/>
              <a:gd name="connsiteX6" fmla="*/ 152400 w 887506"/>
              <a:gd name="connsiteY6" fmla="*/ 744070 h 968188"/>
              <a:gd name="connsiteX7" fmla="*/ 0 w 887506"/>
              <a:gd name="connsiteY7" fmla="*/ 537882 h 968188"/>
              <a:gd name="connsiteX8" fmla="*/ 0 w 887506"/>
              <a:gd name="connsiteY8" fmla="*/ 439270 h 968188"/>
              <a:gd name="connsiteX9" fmla="*/ 44824 w 887506"/>
              <a:gd name="connsiteY9" fmla="*/ 367553 h 968188"/>
              <a:gd name="connsiteX10" fmla="*/ 134471 w 887506"/>
              <a:gd name="connsiteY10" fmla="*/ 277906 h 968188"/>
              <a:gd name="connsiteX11" fmla="*/ 179294 w 887506"/>
              <a:gd name="connsiteY11" fmla="*/ 170329 h 968188"/>
              <a:gd name="connsiteX12" fmla="*/ 367553 w 887506"/>
              <a:gd name="connsiteY12" fmla="*/ 0 h 96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506" h="968188">
                <a:moveTo>
                  <a:pt x="367553" y="0"/>
                </a:moveTo>
                <a:lnTo>
                  <a:pt x="528918" y="233082"/>
                </a:lnTo>
                <a:lnTo>
                  <a:pt x="887506" y="304800"/>
                </a:lnTo>
                <a:lnTo>
                  <a:pt x="860612" y="824753"/>
                </a:lnTo>
                <a:lnTo>
                  <a:pt x="502024" y="968188"/>
                </a:lnTo>
                <a:lnTo>
                  <a:pt x="367553" y="950259"/>
                </a:lnTo>
                <a:lnTo>
                  <a:pt x="152400" y="744070"/>
                </a:lnTo>
                <a:lnTo>
                  <a:pt x="0" y="537882"/>
                </a:lnTo>
                <a:lnTo>
                  <a:pt x="0" y="439270"/>
                </a:lnTo>
                <a:lnTo>
                  <a:pt x="44824" y="367553"/>
                </a:lnTo>
                <a:lnTo>
                  <a:pt x="134471" y="277906"/>
                </a:lnTo>
                <a:lnTo>
                  <a:pt x="179294" y="170329"/>
                </a:lnTo>
                <a:lnTo>
                  <a:pt x="367553" y="0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rme libre 6"/>
          <p:cNvSpPr/>
          <p:nvPr/>
        </p:nvSpPr>
        <p:spPr>
          <a:xfrm>
            <a:off x="4679576" y="2097741"/>
            <a:ext cx="762000" cy="1290918"/>
          </a:xfrm>
          <a:custGeom>
            <a:avLst/>
            <a:gdLst>
              <a:gd name="connsiteX0" fmla="*/ 35859 w 762000"/>
              <a:gd name="connsiteY0" fmla="*/ 286871 h 1290918"/>
              <a:gd name="connsiteX1" fmla="*/ 0 w 762000"/>
              <a:gd name="connsiteY1" fmla="*/ 905435 h 1290918"/>
              <a:gd name="connsiteX2" fmla="*/ 71718 w 762000"/>
              <a:gd name="connsiteY2" fmla="*/ 1102659 h 1290918"/>
              <a:gd name="connsiteX3" fmla="*/ 143436 w 762000"/>
              <a:gd name="connsiteY3" fmla="*/ 1237130 h 1290918"/>
              <a:gd name="connsiteX4" fmla="*/ 224118 w 762000"/>
              <a:gd name="connsiteY4" fmla="*/ 1281953 h 1290918"/>
              <a:gd name="connsiteX5" fmla="*/ 295836 w 762000"/>
              <a:gd name="connsiteY5" fmla="*/ 1290918 h 1290918"/>
              <a:gd name="connsiteX6" fmla="*/ 304800 w 762000"/>
              <a:gd name="connsiteY6" fmla="*/ 1147483 h 1290918"/>
              <a:gd name="connsiteX7" fmla="*/ 412377 w 762000"/>
              <a:gd name="connsiteY7" fmla="*/ 986118 h 1290918"/>
              <a:gd name="connsiteX8" fmla="*/ 385483 w 762000"/>
              <a:gd name="connsiteY8" fmla="*/ 887506 h 1290918"/>
              <a:gd name="connsiteX9" fmla="*/ 627530 w 762000"/>
              <a:gd name="connsiteY9" fmla="*/ 564777 h 1290918"/>
              <a:gd name="connsiteX10" fmla="*/ 762000 w 762000"/>
              <a:gd name="connsiteY10" fmla="*/ 340659 h 1290918"/>
              <a:gd name="connsiteX11" fmla="*/ 681318 w 762000"/>
              <a:gd name="connsiteY11" fmla="*/ 251012 h 1290918"/>
              <a:gd name="connsiteX12" fmla="*/ 466165 w 762000"/>
              <a:gd name="connsiteY12" fmla="*/ 134471 h 1290918"/>
              <a:gd name="connsiteX13" fmla="*/ 385483 w 762000"/>
              <a:gd name="connsiteY13" fmla="*/ 0 h 1290918"/>
              <a:gd name="connsiteX14" fmla="*/ 35859 w 762000"/>
              <a:gd name="connsiteY14" fmla="*/ 286871 h 1290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62000" h="1290918">
                <a:moveTo>
                  <a:pt x="35859" y="286871"/>
                </a:moveTo>
                <a:lnTo>
                  <a:pt x="0" y="905435"/>
                </a:lnTo>
                <a:lnTo>
                  <a:pt x="71718" y="1102659"/>
                </a:lnTo>
                <a:lnTo>
                  <a:pt x="143436" y="1237130"/>
                </a:lnTo>
                <a:lnTo>
                  <a:pt x="224118" y="1281953"/>
                </a:lnTo>
                <a:lnTo>
                  <a:pt x="295836" y="1290918"/>
                </a:lnTo>
                <a:lnTo>
                  <a:pt x="304800" y="1147483"/>
                </a:lnTo>
                <a:lnTo>
                  <a:pt x="412377" y="986118"/>
                </a:lnTo>
                <a:cubicBezTo>
                  <a:pt x="384624" y="893609"/>
                  <a:pt x="385483" y="927669"/>
                  <a:pt x="385483" y="887506"/>
                </a:cubicBezTo>
                <a:lnTo>
                  <a:pt x="627530" y="564777"/>
                </a:lnTo>
                <a:lnTo>
                  <a:pt x="762000" y="340659"/>
                </a:lnTo>
                <a:lnTo>
                  <a:pt x="681318" y="251012"/>
                </a:lnTo>
                <a:lnTo>
                  <a:pt x="466165" y="134471"/>
                </a:lnTo>
                <a:lnTo>
                  <a:pt x="385483" y="0"/>
                </a:lnTo>
                <a:lnTo>
                  <a:pt x="35859" y="286871"/>
                </a:ln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4929190" y="1643050"/>
            <a:ext cx="1143008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4643438" y="1928802"/>
            <a:ext cx="1428760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4572000" y="2214554"/>
            <a:ext cx="1500198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6143636" y="1714488"/>
            <a:ext cx="85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NOYAU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6143636" y="1428736"/>
            <a:ext cx="133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MEMBRANE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6143636" y="2000240"/>
            <a:ext cx="1442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CYTOPLASME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3929058" y="4429132"/>
            <a:ext cx="3224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Observation microscopique d'un</a:t>
            </a:r>
          </a:p>
          <a:p>
            <a:r>
              <a:rPr lang="fr-FR" dirty="0"/>
              <a:t>fragment de peau de </a:t>
            </a:r>
            <a:r>
              <a:rPr lang="fr-FR" dirty="0" smtClean="0"/>
              <a:t>grenouille</a:t>
            </a:r>
            <a:endParaRPr lang="fr-FR" dirty="0"/>
          </a:p>
          <a:p>
            <a:endParaRPr lang="fr-FR" dirty="0"/>
          </a:p>
        </p:txBody>
      </p:sp>
      <p:sp>
        <p:nvSpPr>
          <p:cNvPr id="18" name="ZoneTexte 17">
            <a:hlinkClick r:id="" action="ppaction://hlinkshowjump?jump=firstslide"/>
          </p:cNvPr>
          <p:cNvSpPr txBox="1"/>
          <p:nvPr/>
        </p:nvSpPr>
        <p:spPr>
          <a:xfrm>
            <a:off x="214282" y="142852"/>
            <a:ext cx="952377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RETOUR</a:t>
            </a:r>
          </a:p>
          <a:p>
            <a:r>
              <a:rPr lang="fr-FR" dirty="0" smtClean="0"/>
              <a:t>MENU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571472" y="2500306"/>
            <a:ext cx="27146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Sur ce fragment de peau de 0,06mm sur 0,08mm une dizaine de cellules sont observables.</a:t>
            </a:r>
          </a:p>
          <a:p>
            <a:endParaRPr lang="fr-FR" dirty="0" smtClean="0"/>
          </a:p>
          <a:p>
            <a:r>
              <a:rPr lang="fr-FR" dirty="0" smtClean="0"/>
              <a:t>Chaque cellule, limitée par une membrane, contient un liquide visqueux le cytoplasme dans lequel baigne un noyau.</a:t>
            </a:r>
          </a:p>
          <a:p>
            <a:endParaRPr lang="fr-FR" dirty="0"/>
          </a:p>
        </p:txBody>
      </p:sp>
      <p:sp>
        <p:nvSpPr>
          <p:cNvPr id="20" name="Accolade fermante 19"/>
          <p:cNvSpPr/>
          <p:nvPr/>
        </p:nvSpPr>
        <p:spPr>
          <a:xfrm>
            <a:off x="7358082" y="1428736"/>
            <a:ext cx="428628" cy="1143008"/>
          </a:xfrm>
          <a:prstGeom prst="rightBrace">
            <a:avLst>
              <a:gd name="adj1" fmla="val 25065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7713929" y="1785926"/>
            <a:ext cx="143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UNE CELLULE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4" grpId="0"/>
      <p:bldP spid="15" grpId="0"/>
      <p:bldP spid="16" grpId="0"/>
      <p:bldP spid="19" grpId="0"/>
      <p:bldP spid="20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 descr="cel001.jpg"/>
          <p:cNvPicPr/>
          <p:nvPr/>
        </p:nvPicPr>
        <p:blipFill>
          <a:blip r:embed="rId3"/>
          <a:srcRect l="65060" t="18125" b="14953"/>
          <a:stretch>
            <a:fillRect/>
          </a:stretch>
        </p:blipFill>
        <p:spPr>
          <a:xfrm>
            <a:off x="6357950" y="4714884"/>
            <a:ext cx="2071702" cy="137361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85852" y="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fr-FR" dirty="0"/>
              <a:t>UN ORGANISME VIVANT: L'OIGNON</a:t>
            </a:r>
            <a:br>
              <a:rPr lang="fr-FR" dirty="0"/>
            </a:br>
            <a:endParaRPr lang="fr-FR" dirty="0"/>
          </a:p>
        </p:txBody>
      </p:sp>
      <p:pic>
        <p:nvPicPr>
          <p:cNvPr id="4" name="Image 3" descr="oignon.jpg"/>
          <p:cNvPicPr/>
          <p:nvPr/>
        </p:nvPicPr>
        <p:blipFill>
          <a:blip r:embed="rId4">
            <a:grayscl/>
            <a:lum bright="10000"/>
          </a:blip>
          <a:srcRect l="19607" t="13393" b="27678"/>
          <a:stretch>
            <a:fillRect/>
          </a:stretch>
        </p:blipFill>
        <p:spPr>
          <a:xfrm>
            <a:off x="428596" y="1000108"/>
            <a:ext cx="3221969" cy="1571636"/>
          </a:xfrm>
          <a:prstGeom prst="rect">
            <a:avLst/>
          </a:prstGeom>
        </p:spPr>
      </p:pic>
      <p:pic>
        <p:nvPicPr>
          <p:cNvPr id="5" name="Image 4" descr="oignon2.jpg"/>
          <p:cNvPicPr/>
          <p:nvPr/>
        </p:nvPicPr>
        <p:blipFill>
          <a:blip r:embed="rId5">
            <a:lum bright="10000"/>
          </a:blip>
          <a:srcRect t="16667" b="6238"/>
          <a:stretch>
            <a:fillRect/>
          </a:stretch>
        </p:blipFill>
        <p:spPr>
          <a:xfrm>
            <a:off x="2285984" y="2143116"/>
            <a:ext cx="3425190" cy="2313143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714744" y="1142984"/>
            <a:ext cx="32263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Observation microscopique d’un</a:t>
            </a:r>
          </a:p>
          <a:p>
            <a:r>
              <a:rPr lang="fr-FR" dirty="0" smtClean="0"/>
              <a:t> fragment d’épiderme d’oignon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10" name="Forme libre 9"/>
          <p:cNvSpPr/>
          <p:nvPr/>
        </p:nvSpPr>
        <p:spPr>
          <a:xfrm>
            <a:off x="3214678" y="2357430"/>
            <a:ext cx="2138363" cy="1519238"/>
          </a:xfrm>
          <a:custGeom>
            <a:avLst/>
            <a:gdLst>
              <a:gd name="connsiteX0" fmla="*/ 2095500 w 2138363"/>
              <a:gd name="connsiteY0" fmla="*/ 0 h 1519238"/>
              <a:gd name="connsiteX1" fmla="*/ 1943100 w 2138363"/>
              <a:gd name="connsiteY1" fmla="*/ 0 h 1519238"/>
              <a:gd name="connsiteX2" fmla="*/ 1809750 w 2138363"/>
              <a:gd name="connsiteY2" fmla="*/ 66675 h 1519238"/>
              <a:gd name="connsiteX3" fmla="*/ 1452563 w 2138363"/>
              <a:gd name="connsiteY3" fmla="*/ 266700 h 1519238"/>
              <a:gd name="connsiteX4" fmla="*/ 1323975 w 2138363"/>
              <a:gd name="connsiteY4" fmla="*/ 300038 h 1519238"/>
              <a:gd name="connsiteX5" fmla="*/ 1247775 w 2138363"/>
              <a:gd name="connsiteY5" fmla="*/ 404813 h 1519238"/>
              <a:gd name="connsiteX6" fmla="*/ 1128713 w 2138363"/>
              <a:gd name="connsiteY6" fmla="*/ 509588 h 1519238"/>
              <a:gd name="connsiteX7" fmla="*/ 990600 w 2138363"/>
              <a:gd name="connsiteY7" fmla="*/ 604838 h 1519238"/>
              <a:gd name="connsiteX8" fmla="*/ 376238 w 2138363"/>
              <a:gd name="connsiteY8" fmla="*/ 1042988 h 1519238"/>
              <a:gd name="connsiteX9" fmla="*/ 128588 w 2138363"/>
              <a:gd name="connsiteY9" fmla="*/ 1238250 h 1519238"/>
              <a:gd name="connsiteX10" fmla="*/ 47625 w 2138363"/>
              <a:gd name="connsiteY10" fmla="*/ 1333500 h 1519238"/>
              <a:gd name="connsiteX11" fmla="*/ 9525 w 2138363"/>
              <a:gd name="connsiteY11" fmla="*/ 1409700 h 1519238"/>
              <a:gd name="connsiteX12" fmla="*/ 0 w 2138363"/>
              <a:gd name="connsiteY12" fmla="*/ 1462088 h 1519238"/>
              <a:gd name="connsiteX13" fmla="*/ 9525 w 2138363"/>
              <a:gd name="connsiteY13" fmla="*/ 1490663 h 1519238"/>
              <a:gd name="connsiteX14" fmla="*/ 76200 w 2138363"/>
              <a:gd name="connsiteY14" fmla="*/ 1519238 h 1519238"/>
              <a:gd name="connsiteX15" fmla="*/ 366713 w 2138363"/>
              <a:gd name="connsiteY15" fmla="*/ 1514475 h 1519238"/>
              <a:gd name="connsiteX16" fmla="*/ 542925 w 2138363"/>
              <a:gd name="connsiteY16" fmla="*/ 1500188 h 1519238"/>
              <a:gd name="connsiteX17" fmla="*/ 1128713 w 2138363"/>
              <a:gd name="connsiteY17" fmla="*/ 1085850 h 1519238"/>
              <a:gd name="connsiteX18" fmla="*/ 1238250 w 2138363"/>
              <a:gd name="connsiteY18" fmla="*/ 985838 h 1519238"/>
              <a:gd name="connsiteX19" fmla="*/ 1252538 w 2138363"/>
              <a:gd name="connsiteY19" fmla="*/ 976313 h 1519238"/>
              <a:gd name="connsiteX20" fmla="*/ 1362075 w 2138363"/>
              <a:gd name="connsiteY20" fmla="*/ 909638 h 1519238"/>
              <a:gd name="connsiteX21" fmla="*/ 1466850 w 2138363"/>
              <a:gd name="connsiteY21" fmla="*/ 885825 h 1519238"/>
              <a:gd name="connsiteX22" fmla="*/ 1604963 w 2138363"/>
              <a:gd name="connsiteY22" fmla="*/ 733425 h 1519238"/>
              <a:gd name="connsiteX23" fmla="*/ 1724025 w 2138363"/>
              <a:gd name="connsiteY23" fmla="*/ 647700 h 1519238"/>
              <a:gd name="connsiteX24" fmla="*/ 1905000 w 2138363"/>
              <a:gd name="connsiteY24" fmla="*/ 519113 h 1519238"/>
              <a:gd name="connsiteX25" fmla="*/ 2109788 w 2138363"/>
              <a:gd name="connsiteY25" fmla="*/ 385763 h 1519238"/>
              <a:gd name="connsiteX26" fmla="*/ 2138363 w 2138363"/>
              <a:gd name="connsiteY26" fmla="*/ 333375 h 1519238"/>
              <a:gd name="connsiteX27" fmla="*/ 2095500 w 2138363"/>
              <a:gd name="connsiteY27" fmla="*/ 0 h 151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138363" h="1519238">
                <a:moveTo>
                  <a:pt x="2095500" y="0"/>
                </a:moveTo>
                <a:lnTo>
                  <a:pt x="1943100" y="0"/>
                </a:lnTo>
                <a:lnTo>
                  <a:pt x="1809750" y="66675"/>
                </a:lnTo>
                <a:lnTo>
                  <a:pt x="1452563" y="266700"/>
                </a:lnTo>
                <a:lnTo>
                  <a:pt x="1323975" y="300038"/>
                </a:lnTo>
                <a:lnTo>
                  <a:pt x="1247775" y="404813"/>
                </a:lnTo>
                <a:lnTo>
                  <a:pt x="1128713" y="509588"/>
                </a:lnTo>
                <a:lnTo>
                  <a:pt x="990600" y="604838"/>
                </a:lnTo>
                <a:lnTo>
                  <a:pt x="376238" y="1042988"/>
                </a:lnTo>
                <a:lnTo>
                  <a:pt x="128588" y="1238250"/>
                </a:lnTo>
                <a:lnTo>
                  <a:pt x="47625" y="1333500"/>
                </a:lnTo>
                <a:lnTo>
                  <a:pt x="9525" y="1409700"/>
                </a:lnTo>
                <a:lnTo>
                  <a:pt x="0" y="1462088"/>
                </a:lnTo>
                <a:lnTo>
                  <a:pt x="9525" y="1490663"/>
                </a:lnTo>
                <a:lnTo>
                  <a:pt x="76200" y="1519238"/>
                </a:lnTo>
                <a:lnTo>
                  <a:pt x="366713" y="1514475"/>
                </a:lnTo>
                <a:lnTo>
                  <a:pt x="542925" y="1500188"/>
                </a:lnTo>
                <a:lnTo>
                  <a:pt x="1128713" y="1085850"/>
                </a:lnTo>
                <a:cubicBezTo>
                  <a:pt x="1165225" y="1052513"/>
                  <a:pt x="1201218" y="1018597"/>
                  <a:pt x="1238250" y="985838"/>
                </a:cubicBezTo>
                <a:cubicBezTo>
                  <a:pt x="1242537" y="982045"/>
                  <a:pt x="1252538" y="976313"/>
                  <a:pt x="1252538" y="976313"/>
                </a:cubicBezTo>
                <a:lnTo>
                  <a:pt x="1362075" y="909638"/>
                </a:lnTo>
                <a:lnTo>
                  <a:pt x="1466850" y="885825"/>
                </a:lnTo>
                <a:lnTo>
                  <a:pt x="1604963" y="733425"/>
                </a:lnTo>
                <a:lnTo>
                  <a:pt x="1724025" y="647700"/>
                </a:lnTo>
                <a:lnTo>
                  <a:pt x="1905000" y="519113"/>
                </a:lnTo>
                <a:lnTo>
                  <a:pt x="2109788" y="385763"/>
                </a:lnTo>
                <a:lnTo>
                  <a:pt x="2138363" y="333375"/>
                </a:lnTo>
                <a:lnTo>
                  <a:pt x="2095500" y="0"/>
                </a:lnTo>
                <a:close/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rme libre 10"/>
          <p:cNvSpPr/>
          <p:nvPr/>
        </p:nvSpPr>
        <p:spPr>
          <a:xfrm>
            <a:off x="3571868" y="3286124"/>
            <a:ext cx="1404938" cy="971549"/>
          </a:xfrm>
          <a:custGeom>
            <a:avLst/>
            <a:gdLst>
              <a:gd name="connsiteX0" fmla="*/ 1171575 w 1404938"/>
              <a:gd name="connsiteY0" fmla="*/ 0 h 1042987"/>
              <a:gd name="connsiteX1" fmla="*/ 1404938 w 1404938"/>
              <a:gd name="connsiteY1" fmla="*/ 309562 h 1042987"/>
              <a:gd name="connsiteX2" fmla="*/ 1123950 w 1404938"/>
              <a:gd name="connsiteY2" fmla="*/ 561975 h 1042987"/>
              <a:gd name="connsiteX3" fmla="*/ 833438 w 1404938"/>
              <a:gd name="connsiteY3" fmla="*/ 747712 h 1042987"/>
              <a:gd name="connsiteX4" fmla="*/ 604838 w 1404938"/>
              <a:gd name="connsiteY4" fmla="*/ 895350 h 1042987"/>
              <a:gd name="connsiteX5" fmla="*/ 466725 w 1404938"/>
              <a:gd name="connsiteY5" fmla="*/ 914400 h 1042987"/>
              <a:gd name="connsiteX6" fmla="*/ 280988 w 1404938"/>
              <a:gd name="connsiteY6" fmla="*/ 985837 h 1042987"/>
              <a:gd name="connsiteX7" fmla="*/ 123825 w 1404938"/>
              <a:gd name="connsiteY7" fmla="*/ 1042987 h 1042987"/>
              <a:gd name="connsiteX8" fmla="*/ 0 w 1404938"/>
              <a:gd name="connsiteY8" fmla="*/ 1038225 h 1042987"/>
              <a:gd name="connsiteX9" fmla="*/ 200025 w 1404938"/>
              <a:gd name="connsiteY9" fmla="*/ 633412 h 1042987"/>
              <a:gd name="connsiteX10" fmla="*/ 361950 w 1404938"/>
              <a:gd name="connsiteY10" fmla="*/ 533400 h 1042987"/>
              <a:gd name="connsiteX11" fmla="*/ 690563 w 1404938"/>
              <a:gd name="connsiteY11" fmla="*/ 295275 h 1042987"/>
              <a:gd name="connsiteX12" fmla="*/ 876300 w 1404938"/>
              <a:gd name="connsiteY12" fmla="*/ 157162 h 1042987"/>
              <a:gd name="connsiteX13" fmla="*/ 971550 w 1404938"/>
              <a:gd name="connsiteY13" fmla="*/ 71437 h 1042987"/>
              <a:gd name="connsiteX14" fmla="*/ 1090613 w 1404938"/>
              <a:gd name="connsiteY14" fmla="*/ 9525 h 1042987"/>
              <a:gd name="connsiteX15" fmla="*/ 1171575 w 1404938"/>
              <a:gd name="connsiteY15" fmla="*/ 0 h 104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04938" h="1042987">
                <a:moveTo>
                  <a:pt x="1171575" y="0"/>
                </a:moveTo>
                <a:lnTo>
                  <a:pt x="1404938" y="309562"/>
                </a:lnTo>
                <a:lnTo>
                  <a:pt x="1123950" y="561975"/>
                </a:lnTo>
                <a:lnTo>
                  <a:pt x="833438" y="747712"/>
                </a:lnTo>
                <a:lnTo>
                  <a:pt x="604838" y="895350"/>
                </a:lnTo>
                <a:lnTo>
                  <a:pt x="466725" y="914400"/>
                </a:lnTo>
                <a:lnTo>
                  <a:pt x="280988" y="985837"/>
                </a:lnTo>
                <a:lnTo>
                  <a:pt x="123825" y="1042987"/>
                </a:lnTo>
                <a:lnTo>
                  <a:pt x="0" y="1038225"/>
                </a:lnTo>
                <a:lnTo>
                  <a:pt x="200025" y="633412"/>
                </a:lnTo>
                <a:lnTo>
                  <a:pt x="361950" y="533400"/>
                </a:lnTo>
                <a:lnTo>
                  <a:pt x="690563" y="295275"/>
                </a:lnTo>
                <a:lnTo>
                  <a:pt x="876300" y="157162"/>
                </a:lnTo>
                <a:lnTo>
                  <a:pt x="971550" y="71437"/>
                </a:lnTo>
                <a:lnTo>
                  <a:pt x="1090613" y="9525"/>
                </a:lnTo>
                <a:lnTo>
                  <a:pt x="1171575" y="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/>
          <p:cNvCxnSpPr/>
          <p:nvPr/>
        </p:nvCxnSpPr>
        <p:spPr>
          <a:xfrm>
            <a:off x="5357818" y="2500306"/>
            <a:ext cx="1428760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>
            <a:off x="4500562" y="3071810"/>
            <a:ext cx="2286016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3929058" y="3500438"/>
            <a:ext cx="2928958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6786578" y="2285992"/>
            <a:ext cx="133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MEMBRANE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6786578" y="2857496"/>
            <a:ext cx="85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NOYAU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6858016" y="3286124"/>
            <a:ext cx="1442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CYTOPLASME</a:t>
            </a:r>
            <a:endParaRPr lang="fr-FR" dirty="0"/>
          </a:p>
        </p:txBody>
      </p:sp>
      <p:sp>
        <p:nvSpPr>
          <p:cNvPr id="21" name="ZoneTexte 20">
            <a:hlinkClick r:id="" action="ppaction://hlinkshowjump?jump=firstslide"/>
          </p:cNvPr>
          <p:cNvSpPr txBox="1"/>
          <p:nvPr/>
        </p:nvSpPr>
        <p:spPr>
          <a:xfrm>
            <a:off x="214282" y="142852"/>
            <a:ext cx="952377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RETOUR</a:t>
            </a:r>
          </a:p>
          <a:p>
            <a:r>
              <a:rPr lang="fr-FR" dirty="0" smtClean="0"/>
              <a:t>MENU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714348" y="3000372"/>
            <a:ext cx="143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UNE CELLULE</a:t>
            </a:r>
            <a:endParaRPr lang="fr-FR" dirty="0">
              <a:solidFill>
                <a:srgbClr val="FFFF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714348" y="3571876"/>
            <a:ext cx="143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UNE CELLULE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24" name="Image 23" descr="cel001.jpg"/>
          <p:cNvPicPr/>
          <p:nvPr/>
        </p:nvPicPr>
        <p:blipFill>
          <a:blip r:embed="rId3"/>
          <a:srcRect t="18125" r="34940" b="14953"/>
          <a:stretch>
            <a:fillRect/>
          </a:stretch>
        </p:blipFill>
        <p:spPr>
          <a:xfrm>
            <a:off x="2571736" y="4714884"/>
            <a:ext cx="3857652" cy="137361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3071802" y="4929198"/>
            <a:ext cx="2857520" cy="57150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6" name="Connecteur droit avec flèche 25"/>
          <p:cNvCxnSpPr/>
          <p:nvPr/>
        </p:nvCxnSpPr>
        <p:spPr>
          <a:xfrm>
            <a:off x="5929322" y="5214950"/>
            <a:ext cx="71438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2" animBg="1"/>
      <p:bldP spid="11" grpId="0" animBg="1"/>
      <p:bldP spid="11" grpId="1" animBg="1"/>
      <p:bldP spid="18" grpId="0"/>
      <p:bldP spid="19" grpId="0"/>
      <p:bldP spid="20" grpId="0"/>
      <p:bldP spid="17" grpId="0"/>
      <p:bldP spid="17" grpId="1"/>
      <p:bldP spid="22" grpId="0"/>
      <p:bldP spid="22" grpId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001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dirty="0"/>
              <a:t>UN ORGANISME VIVANT: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UNE ALGUE MICROSCOPIQUE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85786" y="3857628"/>
            <a:ext cx="7500990" cy="2643206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fr-FR" sz="2400" dirty="0" smtClean="0"/>
              <a:t>Au collège, sur des troncs, sur des objets techniques, il est possible d'observer une "poudre verte". </a:t>
            </a:r>
            <a:r>
              <a:rPr lang="fr-FR" sz="2300" dirty="0" smtClean="0"/>
              <a:t>Il s'agit d'une algue: le pleurocoque</a:t>
            </a:r>
          </a:p>
          <a:p>
            <a:r>
              <a:rPr lang="fr-FR" sz="2400" dirty="0" smtClean="0"/>
              <a:t>La taille de cette algue est d'environ 35 µm. </a:t>
            </a:r>
          </a:p>
          <a:p>
            <a:r>
              <a:rPr lang="fr-FR" sz="2400" dirty="0" smtClean="0"/>
              <a:t>1 µm (un micromètre) = 1 mm divisé 1000 fois</a:t>
            </a:r>
          </a:p>
          <a:p>
            <a:pPr algn="l"/>
            <a:endParaRPr lang="fr-FR" sz="2400" dirty="0" smtClean="0"/>
          </a:p>
          <a:p>
            <a:pPr algn="l"/>
            <a:r>
              <a:rPr lang="fr-FR" sz="2400" dirty="0" smtClean="0"/>
              <a:t>	Comme pour les autres végétaux, la couleur verte est due à la présence de chlorophylle, pigment vert contenu dans une sorte de sac appelé chloroplaste.</a:t>
            </a:r>
          </a:p>
          <a:p>
            <a:pPr algn="l"/>
            <a:endParaRPr lang="fr-FR" sz="2400" dirty="0" smtClean="0"/>
          </a:p>
          <a:p>
            <a:pPr algn="l"/>
            <a:r>
              <a:rPr lang="fr-FR" sz="2400" dirty="0" smtClean="0"/>
              <a:t>	Chaque algue présente une paroi à laquelle est accolée la </a:t>
            </a:r>
            <a:r>
              <a:rPr lang="fr-FR" sz="2400" u="sng" dirty="0" smtClean="0">
                <a:solidFill>
                  <a:srgbClr val="FFFF00"/>
                </a:solidFill>
              </a:rPr>
              <a:t>membrane</a:t>
            </a:r>
            <a:r>
              <a:rPr lang="fr-FR" sz="2400" dirty="0" smtClean="0"/>
              <a:t>.</a:t>
            </a:r>
          </a:p>
          <a:p>
            <a:pPr algn="l"/>
            <a:r>
              <a:rPr lang="fr-FR" sz="2400" dirty="0" smtClean="0"/>
              <a:t>La chlorophylle contenu dans le </a:t>
            </a:r>
            <a:r>
              <a:rPr lang="fr-FR" sz="2400" u="sng" dirty="0" smtClean="0">
                <a:solidFill>
                  <a:srgbClr val="FFFF00"/>
                </a:solidFill>
              </a:rPr>
              <a:t>cytoplasme</a:t>
            </a:r>
            <a:r>
              <a:rPr lang="fr-FR" sz="2400" dirty="0" smtClean="0"/>
              <a:t> empêche le plus souvent l'observation du </a:t>
            </a:r>
            <a:r>
              <a:rPr lang="fr-FR" sz="2400" u="sng" dirty="0" smtClean="0">
                <a:solidFill>
                  <a:srgbClr val="FFFF00"/>
                </a:solidFill>
              </a:rPr>
              <a:t>noyau</a:t>
            </a:r>
            <a:r>
              <a:rPr lang="fr-FR" sz="2400" u="sng" dirty="0" smtClean="0"/>
              <a:t>.</a:t>
            </a:r>
          </a:p>
          <a:p>
            <a:endParaRPr lang="fr-FR" sz="2400" dirty="0"/>
          </a:p>
        </p:txBody>
      </p:sp>
      <p:sp>
        <p:nvSpPr>
          <p:cNvPr id="8" name="ZoneTexte 7"/>
          <p:cNvSpPr txBox="1"/>
          <p:nvPr/>
        </p:nvSpPr>
        <p:spPr>
          <a:xfrm>
            <a:off x="6286512" y="2071678"/>
            <a:ext cx="1277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UNE ALGUE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6357950" y="2857496"/>
            <a:ext cx="2009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UNE  AUTRE ALGUE</a:t>
            </a:r>
            <a:endParaRPr lang="fr-FR" dirty="0"/>
          </a:p>
        </p:txBody>
      </p:sp>
      <p:sp>
        <p:nvSpPr>
          <p:cNvPr id="18" name="ZoneTexte 17">
            <a:hlinkClick r:id="" action="ppaction://hlinkshowjump?jump=firstslide"/>
          </p:cNvPr>
          <p:cNvSpPr txBox="1"/>
          <p:nvPr/>
        </p:nvSpPr>
        <p:spPr>
          <a:xfrm>
            <a:off x="214282" y="142852"/>
            <a:ext cx="952377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RETOUR</a:t>
            </a:r>
          </a:p>
          <a:p>
            <a:r>
              <a:rPr lang="fr-FR" dirty="0" smtClean="0"/>
              <a:t>MENU</a:t>
            </a:r>
            <a:endParaRPr lang="fr-FR" dirty="0"/>
          </a:p>
        </p:txBody>
      </p:sp>
      <p:pic>
        <p:nvPicPr>
          <p:cNvPr id="16" name="Image 15" descr="algue006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428728" y="1714488"/>
            <a:ext cx="2928958" cy="2071702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>
            <a:off x="3929058" y="2285992"/>
            <a:ext cx="2286016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3428992" y="3071810"/>
            <a:ext cx="2857520" cy="158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168</Words>
  <Application>Microsoft Office PowerPoint</Application>
  <PresentationFormat>Affichage à l'écran (4:3)</PresentationFormat>
  <Paragraphs>56</Paragraphs>
  <Slides>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Thème Office</vt:lpstr>
      <vt:lpstr>OBSERVATION MICROSCOPIQUE DE QUELQUES ORGANISMES VIVANTS</vt:lpstr>
      <vt:lpstr>UN ORGANISME VIVANT:  LA PARAMECIE </vt:lpstr>
      <vt:lpstr>UN ORGANISME VIVANT:  UNE GRENOUILLE </vt:lpstr>
      <vt:lpstr>UN ORGANISME VIVANT: L'OIGNON </vt:lpstr>
      <vt:lpstr>UN ORGANISME VIVANT:  UNE ALGUE MICROSCOPIQUE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ORGANISME VIVANT:  LA PARAMECIE</dc:title>
  <dc:creator>laulau</dc:creator>
  <cp:lastModifiedBy>Heisenberg</cp:lastModifiedBy>
  <cp:revision>23</cp:revision>
  <dcterms:created xsi:type="dcterms:W3CDTF">2011-12-03T19:42:46Z</dcterms:created>
  <dcterms:modified xsi:type="dcterms:W3CDTF">2013-12-11T10:26:14Z</dcterms:modified>
</cp:coreProperties>
</file>