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74" r:id="rId5"/>
    <p:sldId id="275" r:id="rId6"/>
    <p:sldId id="276" r:id="rId7"/>
    <p:sldId id="277" r:id="rId8"/>
    <p:sldId id="272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72" d="100"/>
          <a:sy n="72" d="100"/>
        </p:scale>
        <p:origin x="-642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FF05C-C173-4DEE-AFD3-F6D4DF14C085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323D9-C302-4912-8FAD-8AE3ED23327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eoportail.gouv.fr/accueil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UTILISER%20LE%20MICROSCOPE%20Socle%203A2.docx" TargetMode="External"/><Relationship Id="rId2" Type="http://schemas.openxmlformats.org/officeDocument/2006/relationships/hyperlink" Target="preparation%20microscopique.docx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Mise%20en%20&#233;vidence%20de%20constituants%20v2.docx" TargetMode="External"/><Relationship Id="rId4" Type="http://schemas.openxmlformats.org/officeDocument/2006/relationships/hyperlink" Target="CELLULE.ppt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ol&#233;cules.pptx" TargetMode="External"/><Relationship Id="rId2" Type="http://schemas.openxmlformats.org/officeDocument/2006/relationships/hyperlink" Target="act1questionnaire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03modele%20molec.docx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Ctrl%20mod2%20le&#231;on2''.docx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"/>
            <a:ext cx="8358246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4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Organisation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11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Une équipe </a:t>
            </a:r>
            <a:r>
              <a:rPr kumimoji="0" lang="fr-FR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EIST (avec un changement de collègue en </a:t>
            </a:r>
            <a:r>
              <a:rPr lang="fr-FR" sz="1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2012)        Pour couvrir l’ensemble des classes il faudrait une 2</a:t>
            </a:r>
            <a:r>
              <a:rPr lang="fr-FR" sz="12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ième</a:t>
            </a:r>
            <a:r>
              <a:rPr lang="fr-FR" sz="1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équipe.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Un projet test</a:t>
            </a:r>
            <a:r>
              <a:rPr kumimoji="0" lang="fr-FR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: une « option » offerte à certaines classes, bonne perception du projet par les parents. </a:t>
            </a:r>
            <a:endParaRPr kumimoji="0" lang="fr-FR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3000364" y="214290"/>
          <a:ext cx="5715040" cy="385572"/>
        </p:xfrm>
        <a:graphic>
          <a:graphicData uri="http://schemas.openxmlformats.org/drawingml/2006/table">
            <a:tbl>
              <a:tblPr/>
              <a:tblGrid>
                <a:gridCol w="1395889"/>
                <a:gridCol w="1326095"/>
                <a:gridCol w="299305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2011 2012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2012 2013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2013 2014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2 classes de sixième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4 classes de sixième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4 classes de </a:t>
                      </a:r>
                      <a:r>
                        <a:rPr lang="fr-FR" sz="1100" b="1" dirty="0" smtClean="0">
                          <a:latin typeface="Calibri"/>
                          <a:ea typeface="Calibri"/>
                          <a:cs typeface="Times New Roman"/>
                        </a:rPr>
                        <a:t>sixième / 2 </a:t>
                      </a: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classes de cinquième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4282" y="1428736"/>
          <a:ext cx="850112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0561"/>
                <a:gridCol w="4250561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Répartition semaine </a:t>
                      </a: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: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EIST 6 tous les mardis et jeudis  / EIST 5 tous les lundis et jeudis, un mardi sur 2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Une heure de concertation le mardi inscrite à l’emploi du temps</a:t>
                      </a: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fr-FR" sz="14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Les contraintes matérielles </a:t>
                      </a: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ne permettent pas de faire le même cours en même temps.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Des salles éloignées, le matériel réparti dans 3 labos,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le budget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Démarche d’investigation</a:t>
                      </a:r>
                      <a:endParaRPr kumimoji="0" lang="fr-F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Que sait-on ? qu’observe t on ?         Que cherche t on ? Comment chercher ?       Qu’avons-nous appris 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Compétences du socle commun</a:t>
                      </a: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 : repérage au niveau des activités et des évaluations, une grille élève</a:t>
                      </a:r>
                    </a:p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Au départ un cloisonnement des matières même si une cohérence autour d’une démarche d’investigation existe, avec le recul des idées viennent et certaines leçons fusionnent les matières. </a:t>
                      </a:r>
                    </a:p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142844" y="4214818"/>
          <a:ext cx="5286412" cy="2500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6412"/>
              </a:tblGrid>
              <a:tr h="25003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Travail en coopération</a:t>
                      </a:r>
                      <a:r>
                        <a:rPr lang="fr-FR" sz="14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: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Chaque enseignant prépare selon sa spécialité, présente les manipulations,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Concertation: </a:t>
                      </a: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temps d’échanges et de questions/réponses pour les leçons à venir et les leçons déjà faites…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fr-FR" sz="1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Le travail peut être plus ou moins adapté par les collègues</a:t>
                      </a:r>
                    </a:p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fr-FR" sz="1400" b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Des questions des représentations qui sont parfois celles des élèves, une approche intéressante des difficultés que l’on impose parfois aux élèves.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fr-FR" sz="1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Au fil du temps : modification, appropriation …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5643570" y="3857628"/>
          <a:ext cx="3357586" cy="274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</a:tblGrid>
              <a:tr h="27463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	</a:t>
                      </a: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Le passage d’un niveau à l’autre </a:t>
                      </a: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… tous les élèves n’ont pas un parcours EIST 6 et 5 (soit 6, soit 5 soit les 2) cela impose une réflexion sur le contenu (ex </a:t>
                      </a:r>
                      <a:r>
                        <a:rPr kumimoji="0" lang="fr-FR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Sc</a:t>
                      </a: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Physique en 6 puis 5 classique)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	</a:t>
                      </a: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Un changement de contexte : </a:t>
                      </a: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groupe de 16 pendant 3h30 à une classe de 24 pendant 1h30.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Plus de manipulations et d’autonomie, un meilleur suivi une meilleure connaissance de l’élève et de sa progression .</a:t>
                      </a:r>
                      <a:endParaRPr lang="fr-FR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457662" y="1916832"/>
            <a:ext cx="8229600" cy="49411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Activité</a:t>
            </a:r>
            <a:r>
              <a:rPr kumimoji="0" lang="fr-FR" sz="28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	Observations sur le terrain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1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Repérer les animaux,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Situer les sensitives, les graminées de 			la pelouse et les mousses.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Observer ou proposer des relations qui peuvent 		exister  :</a:t>
            </a:r>
          </a:p>
          <a:p>
            <a:pPr marL="2246313" marR="0" lvl="0" indent="-342900" algn="l" defTabSz="11541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 deux organismes vivants</a:t>
            </a:r>
          </a:p>
          <a:p>
            <a:pPr marL="2246313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 un organisme et une matière minérale</a:t>
            </a:r>
          </a:p>
          <a:p>
            <a:pPr marL="2246313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 un organisme et un objet technique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620688"/>
            <a:ext cx="82098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RELATIONS </a:t>
            </a:r>
            <a:r>
              <a:rPr lang="fr-FR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ENTRE LES </a:t>
            </a:r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ORGANISMES VIVANTS</a:t>
            </a:r>
          </a:p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 LEUR ENVIRONNEMENT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188640"/>
            <a:ext cx="8353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MODULE 1</a:t>
            </a:r>
            <a:r>
              <a:rPr lang="fr-FR" dirty="0" smtClean="0"/>
              <a:t>							</a:t>
            </a:r>
            <a:r>
              <a:rPr lang="fr-FR" b="1" dirty="0" smtClean="0"/>
              <a:t>Leçon 6</a:t>
            </a:r>
            <a:endParaRPr lang="fr-FR" b="1" dirty="0"/>
          </a:p>
        </p:txBody>
      </p:sp>
      <p:sp>
        <p:nvSpPr>
          <p:cNvPr id="5" name="Flèche droite 4"/>
          <p:cNvSpPr/>
          <p:nvPr/>
        </p:nvSpPr>
        <p:spPr>
          <a:xfrm>
            <a:off x="1599807" y="4581128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droite 5"/>
          <p:cNvSpPr/>
          <p:nvPr/>
        </p:nvSpPr>
        <p:spPr>
          <a:xfrm>
            <a:off x="1599807" y="2924944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droite 6"/>
          <p:cNvSpPr/>
          <p:nvPr/>
        </p:nvSpPr>
        <p:spPr>
          <a:xfrm>
            <a:off x="1621693" y="3356992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457200" y="1600200"/>
            <a:ext cx="8229600" cy="499715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Vue aérienne du collège depuis le géoportail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http://www.geoportail.gouv.fr/accueil</a:t>
            </a:r>
            <a:endParaRPr kumimoji="0" lang="fr-FR" sz="2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620688"/>
            <a:ext cx="82098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RELATIONS </a:t>
            </a:r>
            <a:r>
              <a:rPr lang="fr-FR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ENTRE LES </a:t>
            </a:r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ORGANISMES VIVANTS</a:t>
            </a:r>
          </a:p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 LEUR ENVIRONNEMENT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188640"/>
            <a:ext cx="8353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MODULE 1</a:t>
            </a:r>
            <a:r>
              <a:rPr lang="fr-FR" dirty="0" smtClean="0"/>
              <a:t>							</a:t>
            </a:r>
            <a:r>
              <a:rPr lang="fr-FR" b="1" dirty="0" smtClean="0"/>
              <a:t>Leçon 6</a:t>
            </a:r>
            <a:endParaRPr lang="fr-FR" b="1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227" y="2058529"/>
            <a:ext cx="3975997" cy="3804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620688"/>
            <a:ext cx="82098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RELATIONS </a:t>
            </a:r>
            <a:r>
              <a:rPr lang="fr-FR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ENTRE LES </a:t>
            </a:r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ORGANISMES VIVANTS</a:t>
            </a:r>
          </a:p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 LEUR ENVIRONNEMENT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95536" y="188640"/>
            <a:ext cx="8353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MODULE 1</a:t>
            </a:r>
            <a:r>
              <a:rPr lang="fr-FR" dirty="0" smtClean="0"/>
              <a:t>							</a:t>
            </a:r>
            <a:r>
              <a:rPr lang="fr-FR" b="1" dirty="0" smtClean="0"/>
              <a:t>Leçon 6</a:t>
            </a:r>
            <a:endParaRPr lang="fr-FR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96076" y="1956003"/>
            <a:ext cx="4299430" cy="436510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827584" y="1963016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Extrait du plan du collège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620688"/>
            <a:ext cx="82098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RELATIONS </a:t>
            </a:r>
            <a:r>
              <a:rPr lang="fr-FR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ENTRE LES </a:t>
            </a:r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ORGANISMES VIVANTS</a:t>
            </a:r>
          </a:p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 LEUR ENVIRONNEMENT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95536" y="188640"/>
            <a:ext cx="8353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MODULE 1</a:t>
            </a:r>
            <a:r>
              <a:rPr lang="fr-FR" dirty="0" smtClean="0"/>
              <a:t>							</a:t>
            </a:r>
            <a:r>
              <a:rPr lang="fr-FR" b="1" dirty="0" smtClean="0"/>
              <a:t>Leçon 6</a:t>
            </a:r>
            <a:endParaRPr lang="fr-FR" b="1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496245" y="2564904"/>
            <a:ext cx="822960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b="1" dirty="0" smtClean="0">
                <a:solidFill>
                  <a:srgbClr val="C00000"/>
                </a:solidFill>
              </a:rPr>
              <a:t>Expliquer </a:t>
            </a:r>
            <a:r>
              <a:rPr lang="fr-FR" b="1" dirty="0">
                <a:solidFill>
                  <a:srgbClr val="C00000"/>
                </a:solidFill>
              </a:rPr>
              <a:t>la répartition des sensitives et des mousses dans le collège</a:t>
            </a:r>
          </a:p>
          <a:p>
            <a:pPr marL="0" indent="0" algn="ctr">
              <a:buFont typeface="Arial" pitchFamily="34" charset="0"/>
              <a:buNone/>
            </a:pP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457662" y="1916832"/>
            <a:ext cx="8229600" cy="4536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Activité</a:t>
            </a:r>
            <a:r>
              <a:rPr kumimoji="0" lang="fr-FR" sz="28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	Démarche d’investigation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1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98638" marR="0" lvl="0" indent="-17986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  <a:r>
              <a:rPr kumimoji="0" lang="fr-F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Constater</a:t>
            </a: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 	Les sensitives et les mousses 				n’occupent pas les mêmes zones 			du collège,</a:t>
            </a:r>
          </a:p>
          <a:p>
            <a:pPr marL="1889125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S’interroger</a:t>
            </a: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 	Pourquoi ? Hypothèses.</a:t>
            </a:r>
          </a:p>
          <a:p>
            <a:pPr marL="1889125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Chercher </a:t>
            </a: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	Réfléchir, observer...</a:t>
            </a:r>
          </a:p>
          <a:p>
            <a:pPr marL="1889125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Analyser </a:t>
            </a: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	Prendre des mesures, rendre 			compte</a:t>
            </a:r>
          </a:p>
          <a:p>
            <a:pPr marL="1889125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Expliquer </a:t>
            </a:r>
            <a:r>
              <a:rPr kumimoji="0" lang="fr-F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	Conclusions en accord avec les 		hypothèses.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620688"/>
            <a:ext cx="82098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RELATIONS </a:t>
            </a:r>
            <a:r>
              <a:rPr lang="fr-FR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ENTRE LES </a:t>
            </a:r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ORGANISMES VIVANTS</a:t>
            </a:r>
          </a:p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 LEUR ENVIRONNEMENT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188640"/>
            <a:ext cx="8353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MODULE 1</a:t>
            </a:r>
            <a:r>
              <a:rPr lang="fr-FR" dirty="0" smtClean="0"/>
              <a:t>							</a:t>
            </a:r>
            <a:r>
              <a:rPr lang="fr-FR" b="1" dirty="0" smtClean="0"/>
              <a:t>Leçon 6</a:t>
            </a:r>
            <a:endParaRPr lang="fr-FR" b="1" dirty="0"/>
          </a:p>
        </p:txBody>
      </p:sp>
      <p:sp>
        <p:nvSpPr>
          <p:cNvPr id="5" name="Flèche droite 4"/>
          <p:cNvSpPr/>
          <p:nvPr/>
        </p:nvSpPr>
        <p:spPr>
          <a:xfrm>
            <a:off x="1547664" y="2924944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droite 5"/>
          <p:cNvSpPr/>
          <p:nvPr/>
        </p:nvSpPr>
        <p:spPr>
          <a:xfrm>
            <a:off x="1547664" y="4077072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droite 6"/>
          <p:cNvSpPr/>
          <p:nvPr/>
        </p:nvSpPr>
        <p:spPr>
          <a:xfrm>
            <a:off x="1547664" y="4509120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droite 7"/>
          <p:cNvSpPr/>
          <p:nvPr/>
        </p:nvSpPr>
        <p:spPr>
          <a:xfrm>
            <a:off x="1547664" y="4941168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droite 8"/>
          <p:cNvSpPr/>
          <p:nvPr/>
        </p:nvSpPr>
        <p:spPr>
          <a:xfrm>
            <a:off x="1575712" y="5733256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620688"/>
            <a:ext cx="82098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RELATIONS </a:t>
            </a:r>
            <a:r>
              <a:rPr lang="fr-FR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ENTRE LES </a:t>
            </a:r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ORGANISMES VIVANTS</a:t>
            </a:r>
          </a:p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 LEUR ENVIRONNEMENT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95536" y="188640"/>
            <a:ext cx="8353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MODULE 1</a:t>
            </a:r>
            <a:r>
              <a:rPr lang="fr-FR" dirty="0" smtClean="0"/>
              <a:t>							</a:t>
            </a:r>
            <a:r>
              <a:rPr lang="fr-FR" b="1" dirty="0" smtClean="0"/>
              <a:t>Leçon 6</a:t>
            </a:r>
            <a:endParaRPr lang="fr-FR" b="1" dirty="0"/>
          </a:p>
        </p:txBody>
      </p:sp>
      <p:pic>
        <p:nvPicPr>
          <p:cNvPr id="4" name="Image 3" descr="IMGP0122.jpg"/>
          <p:cNvPicPr/>
          <p:nvPr/>
        </p:nvPicPr>
        <p:blipFill>
          <a:blip r:embed="rId2" cstate="print">
            <a:lum bright="10000"/>
          </a:blip>
          <a:srcRect t="7009" b="11682"/>
          <a:stretch>
            <a:fillRect/>
          </a:stretch>
        </p:blipFill>
        <p:spPr>
          <a:xfrm>
            <a:off x="1088736" y="3645024"/>
            <a:ext cx="1953503" cy="1537821"/>
          </a:xfrm>
          <a:prstGeom prst="rect">
            <a:avLst/>
          </a:prstGeom>
        </p:spPr>
      </p:pic>
      <p:pic>
        <p:nvPicPr>
          <p:cNvPr id="5" name="Espace réservé du contenu 11" descr="IMGP0124.jpg"/>
          <p:cNvPicPr>
            <a:picLocks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4265533" y="3639975"/>
            <a:ext cx="613858" cy="1547918"/>
          </a:xfrm>
          <a:prstGeom prst="rect">
            <a:avLst/>
          </a:prstGeom>
        </p:spPr>
      </p:pic>
      <p:pic>
        <p:nvPicPr>
          <p:cNvPr id="6" name="Image 5" descr="IMGP0127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18174" y="3642803"/>
            <a:ext cx="2049221" cy="147591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949364" y="3075601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C00000"/>
                </a:solidFill>
              </a:rPr>
              <a:t>Hygromètre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602899" y="307560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C00000"/>
                </a:solidFill>
              </a:rPr>
              <a:t>Thermomètre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835147" y="3086963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C00000"/>
                </a:solidFill>
              </a:rPr>
              <a:t>Luxmètre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40014" y="2132856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Retour sur le terrain pour des relevés de températures, d’hygrométrie et de luminosité.</a:t>
            </a:r>
            <a:endParaRPr lang="fr-FR" sz="2800" dirty="0"/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604223" y="5447029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800" dirty="0" smtClean="0"/>
              <a:t>Les relevés sont présentés sous forme de tableau avec les heures puis compilés avec ceux d’autres classes</a:t>
            </a:r>
            <a:endParaRPr lang="fr-FR" sz="2800" dirty="0"/>
          </a:p>
          <a:p>
            <a:pPr marL="0" indent="0" algn="ctr">
              <a:buFont typeface="Arial" pitchFamily="34" charset="0"/>
              <a:buNone/>
            </a:pP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231734" y="938337"/>
            <a:ext cx="1847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332656"/>
            <a:ext cx="50882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24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Module 1 – Qu’y a-t-il autour de nous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?</a:t>
            </a:r>
          </a:p>
        </p:txBody>
      </p:sp>
      <p:sp>
        <p:nvSpPr>
          <p:cNvPr id="2067" name="Freeform 19"/>
          <p:cNvSpPr>
            <a:spLocks/>
          </p:cNvSpPr>
          <p:nvPr/>
        </p:nvSpPr>
        <p:spPr bwMode="auto">
          <a:xfrm>
            <a:off x="4387850" y="4686300"/>
            <a:ext cx="95250" cy="57150"/>
          </a:xfrm>
          <a:custGeom>
            <a:avLst/>
            <a:gdLst/>
            <a:ahLst/>
            <a:cxnLst>
              <a:cxn ang="0">
                <a:pos x="150" y="69"/>
              </a:cxn>
              <a:cxn ang="0">
                <a:pos x="105" y="54"/>
              </a:cxn>
              <a:cxn ang="0">
                <a:pos x="60" y="24"/>
              </a:cxn>
              <a:cxn ang="0">
                <a:pos x="90" y="69"/>
              </a:cxn>
              <a:cxn ang="0">
                <a:pos x="45" y="54"/>
              </a:cxn>
              <a:cxn ang="0">
                <a:pos x="135" y="39"/>
              </a:cxn>
              <a:cxn ang="0">
                <a:pos x="90" y="84"/>
              </a:cxn>
              <a:cxn ang="0">
                <a:pos x="135" y="54"/>
              </a:cxn>
              <a:cxn ang="0">
                <a:pos x="75" y="39"/>
              </a:cxn>
              <a:cxn ang="0">
                <a:pos x="120" y="84"/>
              </a:cxn>
              <a:cxn ang="0">
                <a:pos x="75" y="69"/>
              </a:cxn>
              <a:cxn ang="0">
                <a:pos x="150" y="69"/>
              </a:cxn>
            </a:cxnLst>
            <a:rect l="0" t="0" r="r" b="b"/>
            <a:pathLst>
              <a:path w="150" h="89">
                <a:moveTo>
                  <a:pt x="150" y="69"/>
                </a:moveTo>
                <a:cubicBezTo>
                  <a:pt x="135" y="64"/>
                  <a:pt x="119" y="61"/>
                  <a:pt x="105" y="54"/>
                </a:cubicBezTo>
                <a:cubicBezTo>
                  <a:pt x="89" y="46"/>
                  <a:pt x="73" y="11"/>
                  <a:pt x="60" y="24"/>
                </a:cubicBezTo>
                <a:cubicBezTo>
                  <a:pt x="47" y="37"/>
                  <a:pt x="98" y="53"/>
                  <a:pt x="90" y="69"/>
                </a:cubicBezTo>
                <a:cubicBezTo>
                  <a:pt x="83" y="83"/>
                  <a:pt x="60" y="59"/>
                  <a:pt x="45" y="54"/>
                </a:cubicBezTo>
                <a:cubicBezTo>
                  <a:pt x="75" y="49"/>
                  <a:pt x="135" y="39"/>
                  <a:pt x="135" y="39"/>
                </a:cubicBezTo>
                <a:cubicBezTo>
                  <a:pt x="30" y="74"/>
                  <a:pt x="15" y="59"/>
                  <a:pt x="90" y="84"/>
                </a:cubicBezTo>
                <a:cubicBezTo>
                  <a:pt x="105" y="74"/>
                  <a:pt x="141" y="71"/>
                  <a:pt x="135" y="54"/>
                </a:cubicBezTo>
                <a:cubicBezTo>
                  <a:pt x="128" y="34"/>
                  <a:pt x="75" y="39"/>
                  <a:pt x="75" y="39"/>
                </a:cubicBezTo>
                <a:cubicBezTo>
                  <a:pt x="0" y="64"/>
                  <a:pt x="15" y="49"/>
                  <a:pt x="120" y="84"/>
                </a:cubicBezTo>
                <a:cubicBezTo>
                  <a:pt x="135" y="89"/>
                  <a:pt x="75" y="69"/>
                  <a:pt x="75" y="69"/>
                </a:cubicBezTo>
                <a:cubicBezTo>
                  <a:pt x="98" y="0"/>
                  <a:pt x="77" y="15"/>
                  <a:pt x="150" y="69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6" name="Freeform 18"/>
          <p:cNvSpPr>
            <a:spLocks/>
          </p:cNvSpPr>
          <p:nvPr/>
        </p:nvSpPr>
        <p:spPr bwMode="auto">
          <a:xfrm>
            <a:off x="4397375" y="4679950"/>
            <a:ext cx="76200" cy="71438"/>
          </a:xfrm>
          <a:custGeom>
            <a:avLst/>
            <a:gdLst/>
            <a:ahLst/>
            <a:cxnLst>
              <a:cxn ang="0">
                <a:pos x="120" y="33"/>
              </a:cxn>
              <a:cxn ang="0">
                <a:pos x="75" y="3"/>
              </a:cxn>
              <a:cxn ang="0">
                <a:pos x="30" y="18"/>
              </a:cxn>
              <a:cxn ang="0">
                <a:pos x="75" y="33"/>
              </a:cxn>
              <a:cxn ang="0">
                <a:pos x="90" y="78"/>
              </a:cxn>
              <a:cxn ang="0">
                <a:pos x="0" y="78"/>
              </a:cxn>
              <a:cxn ang="0">
                <a:pos x="120" y="33"/>
              </a:cxn>
            </a:cxnLst>
            <a:rect l="0" t="0" r="r" b="b"/>
            <a:pathLst>
              <a:path w="120" h="112">
                <a:moveTo>
                  <a:pt x="120" y="33"/>
                </a:moveTo>
                <a:cubicBezTo>
                  <a:pt x="105" y="23"/>
                  <a:pt x="93" y="6"/>
                  <a:pt x="75" y="3"/>
                </a:cubicBezTo>
                <a:cubicBezTo>
                  <a:pt x="59" y="0"/>
                  <a:pt x="30" y="2"/>
                  <a:pt x="30" y="18"/>
                </a:cubicBezTo>
                <a:cubicBezTo>
                  <a:pt x="30" y="34"/>
                  <a:pt x="60" y="28"/>
                  <a:pt x="75" y="33"/>
                </a:cubicBezTo>
                <a:cubicBezTo>
                  <a:pt x="80" y="48"/>
                  <a:pt x="97" y="64"/>
                  <a:pt x="90" y="78"/>
                </a:cubicBezTo>
                <a:cubicBezTo>
                  <a:pt x="73" y="112"/>
                  <a:pt x="17" y="84"/>
                  <a:pt x="0" y="78"/>
                </a:cubicBezTo>
                <a:cubicBezTo>
                  <a:pt x="71" y="54"/>
                  <a:pt x="30" y="69"/>
                  <a:pt x="120" y="33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5" name="Freeform 17"/>
          <p:cNvSpPr>
            <a:spLocks/>
          </p:cNvSpPr>
          <p:nvPr/>
        </p:nvSpPr>
        <p:spPr bwMode="auto">
          <a:xfrm>
            <a:off x="4384675" y="4692650"/>
            <a:ext cx="114300" cy="60325"/>
          </a:xfrm>
          <a:custGeom>
            <a:avLst/>
            <a:gdLst/>
            <a:ahLst/>
            <a:cxnLst>
              <a:cxn ang="0">
                <a:pos x="168" y="87"/>
              </a:cxn>
              <a:cxn ang="0">
                <a:pos x="18" y="72"/>
              </a:cxn>
              <a:cxn ang="0">
                <a:pos x="33" y="12"/>
              </a:cxn>
              <a:cxn ang="0">
                <a:pos x="138" y="27"/>
              </a:cxn>
              <a:cxn ang="0">
                <a:pos x="93" y="57"/>
              </a:cxn>
              <a:cxn ang="0">
                <a:pos x="78" y="87"/>
              </a:cxn>
              <a:cxn ang="0">
                <a:pos x="168" y="72"/>
              </a:cxn>
              <a:cxn ang="0">
                <a:pos x="123" y="57"/>
              </a:cxn>
              <a:cxn ang="0">
                <a:pos x="63" y="42"/>
              </a:cxn>
              <a:cxn ang="0">
                <a:pos x="108" y="27"/>
              </a:cxn>
              <a:cxn ang="0">
                <a:pos x="138" y="72"/>
              </a:cxn>
              <a:cxn ang="0">
                <a:pos x="48" y="57"/>
              </a:cxn>
              <a:cxn ang="0">
                <a:pos x="168" y="87"/>
              </a:cxn>
            </a:cxnLst>
            <a:rect l="0" t="0" r="r" b="b"/>
            <a:pathLst>
              <a:path w="181" h="96">
                <a:moveTo>
                  <a:pt x="168" y="87"/>
                </a:moveTo>
                <a:cubicBezTo>
                  <a:pt x="118" y="82"/>
                  <a:pt x="62" y="96"/>
                  <a:pt x="18" y="72"/>
                </a:cubicBezTo>
                <a:cubicBezTo>
                  <a:pt x="0" y="62"/>
                  <a:pt x="14" y="19"/>
                  <a:pt x="33" y="12"/>
                </a:cubicBezTo>
                <a:cubicBezTo>
                  <a:pt x="66" y="0"/>
                  <a:pt x="103" y="22"/>
                  <a:pt x="138" y="27"/>
                </a:cubicBezTo>
                <a:cubicBezTo>
                  <a:pt x="123" y="37"/>
                  <a:pt x="110" y="50"/>
                  <a:pt x="93" y="57"/>
                </a:cubicBezTo>
                <a:cubicBezTo>
                  <a:pt x="35" y="82"/>
                  <a:pt x="0" y="61"/>
                  <a:pt x="78" y="87"/>
                </a:cubicBezTo>
                <a:cubicBezTo>
                  <a:pt x="108" y="82"/>
                  <a:pt x="143" y="89"/>
                  <a:pt x="168" y="72"/>
                </a:cubicBezTo>
                <a:cubicBezTo>
                  <a:pt x="181" y="63"/>
                  <a:pt x="138" y="61"/>
                  <a:pt x="123" y="57"/>
                </a:cubicBezTo>
                <a:cubicBezTo>
                  <a:pt x="103" y="51"/>
                  <a:pt x="83" y="47"/>
                  <a:pt x="63" y="42"/>
                </a:cubicBezTo>
                <a:cubicBezTo>
                  <a:pt x="78" y="37"/>
                  <a:pt x="93" y="21"/>
                  <a:pt x="108" y="27"/>
                </a:cubicBezTo>
                <a:cubicBezTo>
                  <a:pt x="125" y="34"/>
                  <a:pt x="154" y="64"/>
                  <a:pt x="138" y="72"/>
                </a:cubicBezTo>
                <a:cubicBezTo>
                  <a:pt x="111" y="86"/>
                  <a:pt x="78" y="62"/>
                  <a:pt x="48" y="57"/>
                </a:cubicBezTo>
                <a:cubicBezTo>
                  <a:pt x="120" y="9"/>
                  <a:pt x="79" y="16"/>
                  <a:pt x="168" y="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4" name="Freeform 16"/>
          <p:cNvSpPr>
            <a:spLocks/>
          </p:cNvSpPr>
          <p:nvPr/>
        </p:nvSpPr>
        <p:spPr bwMode="auto">
          <a:xfrm>
            <a:off x="4438650" y="501650"/>
            <a:ext cx="109538" cy="292100"/>
          </a:xfrm>
          <a:custGeom>
            <a:avLst/>
            <a:gdLst/>
            <a:ahLst/>
            <a:cxnLst>
              <a:cxn ang="0">
                <a:pos x="112" y="349"/>
              </a:cxn>
              <a:cxn ang="0">
                <a:pos x="67" y="364"/>
              </a:cxn>
              <a:cxn ang="0">
                <a:pos x="112" y="274"/>
              </a:cxn>
              <a:cxn ang="0">
                <a:pos x="97" y="379"/>
              </a:cxn>
              <a:cxn ang="0">
                <a:pos x="37" y="364"/>
              </a:cxn>
              <a:cxn ang="0">
                <a:pos x="22" y="409"/>
              </a:cxn>
              <a:cxn ang="0">
                <a:pos x="112" y="394"/>
              </a:cxn>
              <a:cxn ang="0">
                <a:pos x="82" y="349"/>
              </a:cxn>
              <a:cxn ang="0">
                <a:pos x="52" y="184"/>
              </a:cxn>
              <a:cxn ang="0">
                <a:pos x="82" y="94"/>
              </a:cxn>
              <a:cxn ang="0">
                <a:pos x="172" y="34"/>
              </a:cxn>
              <a:cxn ang="0">
                <a:pos x="127" y="4"/>
              </a:cxn>
              <a:cxn ang="0">
                <a:pos x="97" y="49"/>
              </a:cxn>
            </a:cxnLst>
            <a:rect l="0" t="0" r="r" b="b"/>
            <a:pathLst>
              <a:path w="172" h="459">
                <a:moveTo>
                  <a:pt x="112" y="349"/>
                </a:moveTo>
                <a:cubicBezTo>
                  <a:pt x="97" y="354"/>
                  <a:pt x="78" y="375"/>
                  <a:pt x="67" y="364"/>
                </a:cubicBezTo>
                <a:cubicBezTo>
                  <a:pt x="55" y="352"/>
                  <a:pt x="111" y="276"/>
                  <a:pt x="112" y="274"/>
                </a:cubicBezTo>
                <a:cubicBezTo>
                  <a:pt x="107" y="309"/>
                  <a:pt x="120" y="352"/>
                  <a:pt x="97" y="379"/>
                </a:cubicBezTo>
                <a:cubicBezTo>
                  <a:pt x="84" y="395"/>
                  <a:pt x="56" y="356"/>
                  <a:pt x="37" y="364"/>
                </a:cubicBezTo>
                <a:cubicBezTo>
                  <a:pt x="22" y="370"/>
                  <a:pt x="7" y="403"/>
                  <a:pt x="22" y="409"/>
                </a:cubicBezTo>
                <a:cubicBezTo>
                  <a:pt x="50" y="420"/>
                  <a:pt x="82" y="399"/>
                  <a:pt x="112" y="394"/>
                </a:cubicBezTo>
                <a:cubicBezTo>
                  <a:pt x="102" y="379"/>
                  <a:pt x="96" y="360"/>
                  <a:pt x="82" y="349"/>
                </a:cubicBezTo>
                <a:cubicBezTo>
                  <a:pt x="0" y="284"/>
                  <a:pt x="0" y="459"/>
                  <a:pt x="52" y="184"/>
                </a:cubicBezTo>
                <a:cubicBezTo>
                  <a:pt x="58" y="153"/>
                  <a:pt x="72" y="124"/>
                  <a:pt x="82" y="94"/>
                </a:cubicBezTo>
                <a:cubicBezTo>
                  <a:pt x="93" y="60"/>
                  <a:pt x="172" y="34"/>
                  <a:pt x="172" y="34"/>
                </a:cubicBezTo>
                <a:cubicBezTo>
                  <a:pt x="157" y="24"/>
                  <a:pt x="145" y="0"/>
                  <a:pt x="127" y="4"/>
                </a:cubicBezTo>
                <a:cubicBezTo>
                  <a:pt x="109" y="8"/>
                  <a:pt x="97" y="49"/>
                  <a:pt x="97" y="49"/>
                </a:cubicBezTo>
              </a:path>
            </a:pathLst>
          </a:cu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1" name="Freeform 13"/>
          <p:cNvSpPr>
            <a:spLocks/>
          </p:cNvSpPr>
          <p:nvPr/>
        </p:nvSpPr>
        <p:spPr bwMode="auto">
          <a:xfrm>
            <a:off x="4051300" y="593725"/>
            <a:ext cx="85725" cy="47625"/>
          </a:xfrm>
          <a:custGeom>
            <a:avLst/>
            <a:gdLst/>
            <a:ahLst/>
            <a:cxnLst>
              <a:cxn ang="0">
                <a:pos x="121" y="15"/>
              </a:cxn>
              <a:cxn ang="0">
                <a:pos x="61" y="0"/>
              </a:cxn>
              <a:cxn ang="0">
                <a:pos x="106" y="30"/>
              </a:cxn>
              <a:cxn ang="0">
                <a:pos x="61" y="60"/>
              </a:cxn>
              <a:cxn ang="0">
                <a:pos x="121" y="45"/>
              </a:cxn>
              <a:cxn ang="0">
                <a:pos x="121" y="15"/>
              </a:cxn>
            </a:cxnLst>
            <a:rect l="0" t="0" r="r" b="b"/>
            <a:pathLst>
              <a:path w="134" h="75">
                <a:moveTo>
                  <a:pt x="121" y="15"/>
                </a:moveTo>
                <a:cubicBezTo>
                  <a:pt x="101" y="10"/>
                  <a:pt x="61" y="0"/>
                  <a:pt x="61" y="0"/>
                </a:cubicBezTo>
                <a:cubicBezTo>
                  <a:pt x="61" y="0"/>
                  <a:pt x="91" y="20"/>
                  <a:pt x="106" y="30"/>
                </a:cubicBezTo>
                <a:cubicBezTo>
                  <a:pt x="91" y="40"/>
                  <a:pt x="48" y="47"/>
                  <a:pt x="61" y="60"/>
                </a:cubicBezTo>
                <a:cubicBezTo>
                  <a:pt x="76" y="75"/>
                  <a:pt x="114" y="65"/>
                  <a:pt x="121" y="45"/>
                </a:cubicBezTo>
                <a:cubicBezTo>
                  <a:pt x="134" y="7"/>
                  <a:pt x="0" y="15"/>
                  <a:pt x="121" y="15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179512" y="2532385"/>
            <a:ext cx="18473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fr-FR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" name="Tableau 29"/>
          <p:cNvGraphicFramePr>
            <a:graphicFrameLocks noGrp="1"/>
          </p:cNvGraphicFramePr>
          <p:nvPr/>
        </p:nvGraphicFramePr>
        <p:xfrm>
          <a:off x="323528" y="908720"/>
          <a:ext cx="8568952" cy="56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3888432"/>
              </a:tblGrid>
              <a:tr h="16561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Séquence 1</a:t>
                      </a: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: </a:t>
                      </a:r>
                      <a:r>
                        <a:rPr kumimoji="0" lang="fr-FR" sz="1800" b="1" i="0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A la découverte de notre environnement</a:t>
                      </a:r>
                      <a:endParaRPr kumimoji="0" lang="fr-FR" sz="1800" b="0" i="0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Qu’observes-tu autour de toi dans le collège ?</a:t>
                      </a:r>
                      <a:endParaRPr kumimoji="0" lang="fr-FR" sz="1800" b="0" i="0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Qu</a:t>
                      </a:r>
                      <a:r>
                        <a:rPr kumimoji="0" lang="fr-FR" sz="1800" b="0" i="0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’</a:t>
                      </a:r>
                      <a:r>
                        <a:rPr kumimoji="0" lang="fr-FR" sz="1800" b="0" i="0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est-ce qui va ensemble</a:t>
                      </a:r>
                      <a:r>
                        <a:rPr kumimoji="0" lang="fr-FR" sz="1800" b="0" i="0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fr-FR" sz="1800" b="0" i="0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?</a:t>
                      </a:r>
                      <a:endParaRPr kumimoji="0" lang="fr-FR" sz="1800" b="0" i="0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Séquence 4</a:t>
                      </a: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: </a:t>
                      </a:r>
                      <a:r>
                        <a:rPr kumimoji="0" lang="fr-FR" sz="1800" b="1" i="0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Une matière minérale : l’eau</a:t>
                      </a:r>
                      <a:endParaRPr kumimoji="0" lang="fr-FR" sz="1800" b="0" i="0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lang="fr-FR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Où trouve-t-on de l’eau sur Terre ? </a:t>
                      </a:r>
                    </a:p>
                    <a:p>
                      <a:pPr lvl="0"/>
                      <a:r>
                        <a:rPr lang="fr-FR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A-t-elle toujours la même apparence ?</a:t>
                      </a:r>
                    </a:p>
                    <a:p>
                      <a:pPr lvl="0"/>
                      <a:r>
                        <a:rPr lang="fr-FR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Une eau limpide est-elle toujours pure ?</a:t>
                      </a:r>
                      <a:endParaRPr kumimoji="0" lang="fr-FR" sz="1800" b="0" i="0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4216">
                <a:tc rowSpan="2">
                  <a:txBody>
                    <a:bodyPr/>
                    <a:lstStyle/>
                    <a:p>
                      <a:r>
                        <a:rPr lang="fr-FR" sz="1800" b="1" u="sng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Séquence 2</a:t>
                      </a:r>
                      <a:r>
                        <a:rPr lang="fr-FR" sz="1800" b="1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: </a:t>
                      </a:r>
                      <a:r>
                        <a:rPr lang="fr-FR" sz="1800" b="1" u="none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Les organismes vivants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fr-FR" sz="1800" b="0" u="non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Comment sont attribués les noms des organismes vivants ?</a:t>
                      </a:r>
                    </a:p>
                    <a:p>
                      <a:r>
                        <a:rPr lang="fr-FR" sz="1800" b="0" u="non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Comment faire pour identifier un organisme que nous ne connaissons pas ?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fr-FR" sz="1800" b="0" u="non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Comment peut-on classer les êtres vivants ?</a:t>
                      </a:r>
                    </a:p>
                    <a:p>
                      <a:r>
                        <a:rPr lang="fr-FR" sz="1800" b="0" u="non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Comment classer les organismes vivants en tenant compte du lien de parenté 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fr-FR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fr-FR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Séquence 5</a:t>
                      </a: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 : </a:t>
                      </a:r>
                      <a:r>
                        <a:rPr kumimoji="0" lang="fr-FR" sz="1800" b="1" i="0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Une autre matière minérale : l’air</a:t>
                      </a:r>
                      <a:endParaRPr kumimoji="0" lang="fr-FR" sz="1800" b="0" i="0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Comment prouver l’existence de l’air ?</a:t>
                      </a: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tabLst/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Comment transvaser de l’air d’un récipient à un autre ?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i="0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Quels gaz contient l’air ?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u="sng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Séquence 6</a:t>
                      </a:r>
                      <a:r>
                        <a:rPr lang="fr-FR" sz="1800" b="1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: </a:t>
                      </a:r>
                      <a:r>
                        <a:rPr lang="fr-FR" sz="1800" b="1" u="none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Les organismes vivants dans leur environnement</a:t>
                      </a:r>
                      <a:endParaRPr lang="fr-FR" sz="1800" u="none" kern="1200" dirty="0" smtClean="0">
                        <a:solidFill>
                          <a:srgbClr val="00B05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fr-FR" dirty="0" smtClean="0">
                          <a:latin typeface="Times New Roman" pitchFamily="18" charset="0"/>
                          <a:cs typeface="Times New Roman" pitchFamily="18" charset="0"/>
                        </a:rPr>
                        <a:t>Quelles relations peut-il exister entre les organismes et leur environnement ?</a:t>
                      </a:r>
                    </a:p>
                    <a:p>
                      <a:r>
                        <a:rPr lang="fr-FR" dirty="0" smtClean="0">
                          <a:latin typeface="Times New Roman" pitchFamily="18" charset="0"/>
                          <a:cs typeface="Times New Roman" pitchFamily="18" charset="0"/>
                        </a:rPr>
                        <a:t>Comment expliquer la répartition des sensitives et des mousses dans le collège ?</a:t>
                      </a:r>
                      <a:endParaRPr lang="fr-F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80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Séquence 3</a:t>
                      </a: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: </a:t>
                      </a:r>
                      <a:r>
                        <a:rPr kumimoji="0" lang="fr-FR" sz="1800" b="1" i="0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L’objet technique</a:t>
                      </a:r>
                      <a:endParaRPr kumimoji="0" lang="fr-FR" sz="1800" b="0" i="0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Qu’est-ce que la fonction d’usage 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Qu’est-ce que la fonction d’estime ?</a:t>
                      </a:r>
                      <a:endParaRPr kumimoji="0" lang="fr-FR" sz="1800" b="0" i="0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i="0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332656"/>
            <a:ext cx="5391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24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Module 2 – La matière,</a:t>
            </a:r>
            <a:r>
              <a:rPr kumimoji="0" lang="fr-FR" sz="2400" b="0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 quoi s’agit-il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?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908720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Séquence </a:t>
            </a:r>
            <a:r>
              <a:rPr lang="fr-FR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: </a:t>
            </a:r>
            <a:r>
              <a:rPr lang="fr-FR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Organisation et composition de la matière</a:t>
            </a:r>
            <a:endParaRPr lang="fr-FR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De quoi est constituée la matière des </a:t>
            </a:r>
            <a:r>
              <a:rPr lang="fr-FR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organismes vivants ?</a:t>
            </a: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Qu’est-ce qu’une molécule ?</a:t>
            </a:r>
            <a:endParaRPr lang="fr-FR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988840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Séquence 2</a:t>
            </a:r>
            <a:r>
              <a:rPr lang="fr-FR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: </a:t>
            </a:r>
            <a:r>
              <a:rPr lang="fr-FR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Les propriétés de la matière</a:t>
            </a:r>
            <a:endParaRPr lang="fr-FR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La dureté d’un matériau </a:t>
            </a:r>
            <a:endParaRPr lang="fr-FR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La conductibilité électrique</a:t>
            </a: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La flottabilité</a:t>
            </a:r>
            <a:endParaRPr lang="fr-FR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3429000"/>
            <a:ext cx="7798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24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Module 3 – La matière,</a:t>
            </a:r>
            <a:r>
              <a:rPr kumimoji="0" lang="fr-FR" sz="2400" b="0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peut-elle changer au cours du temps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?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4005065"/>
            <a:ext cx="48919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Séquence </a:t>
            </a:r>
            <a:r>
              <a:rPr lang="fr-FR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: </a:t>
            </a:r>
            <a:r>
              <a:rPr lang="fr-FR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Les changements d’état de l’eau</a:t>
            </a:r>
            <a:endParaRPr lang="fr-FR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Comment se fait le passage d’un état à un autre ?</a:t>
            </a:r>
            <a:endParaRPr lang="fr-FR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La masse varie-t-elle lors d’un changement d’état ?</a:t>
            </a: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Le volume varie-t-il lors d’un changement d’état ?</a:t>
            </a:r>
          </a:p>
          <a:p>
            <a:endParaRPr lang="fr-FR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fr-FR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5720" y="5214950"/>
            <a:ext cx="42490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Séquence 2</a:t>
            </a:r>
            <a:r>
              <a:rPr lang="fr-FR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: Les saisons</a:t>
            </a:r>
            <a:endParaRPr lang="fr-FR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Comment expliquer les quatre saisons en France Métropolitaine ?</a:t>
            </a:r>
          </a:p>
          <a:p>
            <a:r>
              <a:rPr lang="fr-FR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Comment expliquer les deux saisons en Martinique ?</a:t>
            </a:r>
          </a:p>
        </p:txBody>
      </p:sp>
      <p:sp>
        <p:nvSpPr>
          <p:cNvPr id="8" name="Rectangle 7"/>
          <p:cNvSpPr/>
          <p:nvPr/>
        </p:nvSpPr>
        <p:spPr>
          <a:xfrm>
            <a:off x="5143472" y="4000504"/>
            <a:ext cx="4000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Séquence 3</a:t>
            </a:r>
            <a:r>
              <a:rPr lang="fr-FR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: La matière organique des végétaux</a:t>
            </a:r>
            <a:endParaRPr lang="fr-FR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Les feuilles, matière organique, ne s'accumulent pas au sol. Comment expliquer cette "disparition?"</a:t>
            </a:r>
          </a:p>
          <a:p>
            <a:r>
              <a:rPr lang="fr-FR" dirty="0" smtClean="0"/>
              <a:t>Quelles sont les conditions nécessaires à la croissance des plantes? Comment expliquer l'augmentation de masse et de taille?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57224" y="1214422"/>
            <a:ext cx="757242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module 2</a:t>
            </a:r>
            <a:r>
              <a:rPr kumimoji="0" lang="fr-FR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fr-FR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 A  M A T I E R E,  D E  Q U O I  S' A G I T - I L ?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b="1" dirty="0" smtClean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Leçon 1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ORGANISATION ET COMPOSTION DE LA MATIERE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I/ La matière des organismes vivants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					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3A3 L'élève met en œuvre des étapes de la démarche d'investigation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Que sait-on? qu'observe t on?</a:t>
            </a:r>
            <a:endParaRPr kumimoji="0" lang="fr-FR" sz="16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Des animaux, des végétaux sont faits de matière: On parle de matière organique végétale et de matière organique animale.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Une observation simple, à l'œil nu montre que cette matière est organisée en organe: Ex: peau, cœur, muscle.. / Ex racine, tige, feuille...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Que cherche t on à savoir?</a:t>
            </a:r>
            <a:endParaRPr kumimoji="0" lang="fr-FR" sz="16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De quoi se compose la matière des organismes? La matière vivante: de quoi s'agit-il?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1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Comment rechercher ce qui compose la matière vivante?</a:t>
            </a:r>
            <a:endParaRPr kumimoji="0" lang="fr-FR" sz="1600" b="0" i="1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proposition élève: 	tests chimiques pour rechercher des substances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		observation de plus près....au microscope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5720" y="142852"/>
            <a:ext cx="8590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Présentation d’une leçon</a:t>
            </a:r>
            <a:endParaRPr lang="fr-F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0"/>
            <a:ext cx="4429124" cy="660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i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Cherchons</a:t>
            </a:r>
            <a:endParaRPr lang="fr-FR" sz="1200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u="sng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fr-FR" sz="1600" b="1" u="sng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Observation microscopique de la matière vivante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3A2: suivre un protocole pour une préparation microscopique: manipuler</a:t>
            </a:r>
            <a:endParaRPr lang="fr-FR" sz="1000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ACTIVITE </a:t>
            </a:r>
            <a:r>
              <a:rPr lang="fr-FR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	</a:t>
            </a:r>
            <a:r>
              <a:rPr lang="fr-FR" sz="1200" dirty="0" smtClean="0">
                <a:latin typeface="Calibri" pitchFamily="34" charset="0"/>
                <a:ea typeface="Times New Roman" pitchFamily="18" charset="0"/>
                <a:cs typeface="Calibri" pitchFamily="34" charset="0"/>
                <a:hlinkClick r:id="rId2" action="ppaction://hlinkfile"/>
              </a:rPr>
              <a:t> Réaliser une préparation microscopique</a:t>
            </a:r>
            <a:endParaRPr lang="fr-FR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	</a:t>
            </a: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organisme étudié: un végétal: l'oignon</a:t>
            </a:r>
            <a:endParaRPr lang="fr-FR" sz="1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	matériel: pince</a:t>
            </a:r>
            <a:r>
              <a:rPr lang="fr-FR" sz="1000" dirty="0" smtClean="0">
                <a:solidFill>
                  <a:srgbClr val="9900CC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fine, ciseaux, lame, lamelle, eau</a:t>
            </a:r>
            <a:r>
              <a:rPr lang="fr-FR" sz="1000" dirty="0" smtClean="0">
                <a:solidFill>
                  <a:srgbClr val="9900CC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fiche technique 	de réalisation / fiche évaluation</a:t>
            </a:r>
            <a:endParaRPr lang="fr-FR" sz="1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3A1 extraire une information d'une observation. </a:t>
            </a: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3A2: Utiliser le microscope</a:t>
            </a:r>
            <a:endParaRPr lang="fr-FR" sz="1000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ACTIVITE </a:t>
            </a:r>
            <a:r>
              <a:rPr lang="fr-FR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	Observation microscopique </a:t>
            </a: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de la préparation</a:t>
            </a:r>
            <a:endParaRPr lang="fr-FR" sz="1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	matériel: microscope</a:t>
            </a: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  <a:hlinkClick r:id="rId3" action="ppaction://hlinkfile"/>
              </a:rPr>
              <a:t>, fiche technique d'utilisation</a:t>
            </a:r>
            <a:endParaRPr lang="fr-FR" sz="1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	Observation microscopique de paramécie, d'algues, sur 	microscope installé.</a:t>
            </a: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i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A t on trouvé ce que l'on cherche?</a:t>
            </a:r>
            <a:endParaRPr lang="fr-FR" sz="1200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3A1 extraire une information d'une observation.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3A3 mettre en relation les observations.</a:t>
            </a:r>
            <a:endParaRPr lang="fr-FR" sz="1000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ACTIVITE	</a:t>
            </a:r>
            <a:r>
              <a:rPr lang="fr-FR" sz="1200" u="sng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mise en commun des observations:</a:t>
            </a:r>
            <a:endParaRPr lang="fr-FR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dirty="0" smtClean="0">
                <a:solidFill>
                  <a:srgbClr val="9900CC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	</a:t>
            </a: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Vidéo projection d'une préparation élève , commentaires...</a:t>
            </a:r>
            <a:endParaRPr lang="fr-FR" sz="1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	</a:t>
            </a: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  <a:hlinkClick r:id="rId4" action="ppaction://hlinkpres?slideindex=1&amp;slidetitle="/>
              </a:rPr>
              <a:t>Vidéo projection PowerPoint</a:t>
            </a: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, commentaires...</a:t>
            </a:r>
            <a:endParaRPr lang="fr-FR" sz="1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3A2 faire un dessin en respectant les conventions.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3A4 communiquer, présenter les résultats de recherche</a:t>
            </a:r>
            <a:endParaRPr lang="fr-FR" sz="1000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	dessin de 2 ou 3 cellules d'oignon annotation titre</a:t>
            </a:r>
            <a:endParaRPr lang="fr-FR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u="sng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SAVOIR </a:t>
            </a:r>
            <a:endParaRPr lang="fr-FR" sz="1000" dirty="0" smtClean="0"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La matière des organismes vivants est organisée en </a:t>
            </a:r>
            <a:r>
              <a:rPr lang="fr-FR" sz="1000" b="1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cellules</a:t>
            </a:r>
            <a:r>
              <a:rPr lang="fr-FR" sz="1000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. Certains organismes vivants sont constitués d’une seule cellule, d'autres sont constitués d’un nombre souvent très important de cellules. La </a:t>
            </a:r>
            <a:r>
              <a:rPr lang="fr-FR" sz="1000" b="1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cellule</a:t>
            </a:r>
            <a:r>
              <a:rPr lang="fr-FR" sz="1000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 est formée d'une </a:t>
            </a:r>
            <a:r>
              <a:rPr lang="fr-FR" sz="1000" b="1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membrane</a:t>
            </a:r>
            <a:r>
              <a:rPr lang="fr-FR" sz="1000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 qui renferme un </a:t>
            </a:r>
            <a:r>
              <a:rPr lang="fr-FR" sz="1000" b="1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cytoplasme</a:t>
            </a:r>
            <a:r>
              <a:rPr lang="fr-FR" sz="1000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 dans lequel baigne un </a:t>
            </a:r>
            <a:r>
              <a:rPr lang="fr-FR" sz="1000" b="1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noyau</a:t>
            </a:r>
            <a:r>
              <a:rPr lang="fr-FR" sz="1000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.</a:t>
            </a:r>
            <a:endParaRPr lang="fr-FR" sz="1000" dirty="0"/>
          </a:p>
        </p:txBody>
      </p:sp>
      <p:sp>
        <p:nvSpPr>
          <p:cNvPr id="5" name="ZoneTexte 4"/>
          <p:cNvSpPr txBox="1"/>
          <p:nvPr/>
        </p:nvSpPr>
        <p:spPr>
          <a:xfrm>
            <a:off x="4571968" y="0"/>
            <a:ext cx="4572032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i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Cherchons</a:t>
            </a:r>
            <a:endParaRPr lang="fr-FR" sz="1200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600" b="1" u="sng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Recherche de quelques constituants </a:t>
            </a: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600" b="1" u="sng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de la matière vivante</a:t>
            </a: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r-FR" sz="1200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3A2 suivre un protocole simple en respectant les règles de sécurité /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3A4 présenter la démarche, les résultats</a:t>
            </a:r>
            <a:endParaRPr lang="fr-FR" sz="1000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latin typeface="Calibri" pitchFamily="34" charset="0"/>
                <a:ea typeface="Times New Roman" pitchFamily="18" charset="0"/>
                <a:cs typeface="Calibri" pitchFamily="34" charset="0"/>
                <a:hlinkClick r:id="rId5" action="ppaction://hlinkfile"/>
              </a:rPr>
              <a:t>ACTIVITE  </a:t>
            </a:r>
            <a:r>
              <a:rPr lang="fr-FR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mise en évidence de la présence d'eau, de la présence d’un sucre l’amidon: utilisation du sulfate de cuivre anhydre, de l’eau iodée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Test sur de la banane, de l’oignon, un muscle, de la peau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Matériel: spatule, boite de pétri, sulfate de cuivre anhydre, eau iodée,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Lunettes de protection.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r-FR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200" b="1" i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A t on trouvé ce que l'on cherche?</a:t>
            </a:r>
            <a:endParaRPr lang="fr-FR" sz="1200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SAVOIR </a:t>
            </a:r>
            <a:endParaRPr lang="fr-FR" sz="1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La matière vivante, organisée en cellule(s), est composée de molécules: des molécules d'eau en quantité variable et d'autres molécules.</a:t>
            </a:r>
            <a:endParaRPr lang="fr-FR" sz="1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fr-F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1"/>
            <a:ext cx="7358114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Que sait-on ? qu'observe t on?</a:t>
            </a:r>
            <a:endParaRPr kumimoji="0" lang="fr-FR" sz="12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La matière vivante, organisée en cellules, est composée de molécules. Il existe d'autres matières non vivantes (inerte) ex les objets, l'air...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Que cherche-t-on à savoir ? </a:t>
            </a:r>
            <a:endParaRPr kumimoji="0" lang="fr-FR" sz="1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3A3 raisonner</a:t>
            </a:r>
            <a:endParaRPr kumimoji="0" lang="fr-FR" sz="1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indent="72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66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Les matières inertes sont-elles faites de cellules ? de molécules ? Qu’ est-ce qu’une molécule ?</a:t>
            </a: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Les molécules sont-elles les éléments de toutes les matières?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II/ A la recherche des petites particules de matière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Cherchons</a:t>
            </a:r>
            <a:endParaRPr kumimoji="0" lang="fr-FR" sz="1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72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i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3A1 extraire des informations </a:t>
            </a:r>
          </a:p>
          <a:p>
            <a:pPr indent="72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  <a:hlinkClick r:id="rId2" action="ppaction://hlinkfile"/>
              </a:rPr>
              <a:t>ACTIVITE   </a:t>
            </a:r>
            <a:r>
              <a:rPr kumimoji="0" 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  <a:hlinkClick r:id="rId2" action="ppaction://hlinkfile"/>
              </a:rPr>
              <a:t> </a:t>
            </a:r>
            <a:r>
              <a:rPr kumimoji="0" 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l’extrait d’un film documentaire C'est pas sorcier http://www.youtube.com/watch?v=jXYttqRJCEk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SAVOIR : 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La matière qui nous entoure (matière vivante ou matière inerte : non vivante) est constituée d’atomes.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Les atomes sont plus d’un million de fois plus petit que le millimètre.</a:t>
            </a: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Présentation des atomes que nous allons utiliser : 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le carbone l’oxygène l’hydrogène </a:t>
            </a:r>
          </a:p>
          <a:p>
            <a:pPr indent="72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Modélisation: représenter la réalité de manière simplifiée.</a:t>
            </a:r>
          </a:p>
          <a:p>
            <a:pPr indent="72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Chaque atome est représenté par un symbole et par une sphère de couleur et de taille différentes.</a:t>
            </a:r>
            <a:endParaRPr lang="fr-FR" sz="1000" dirty="0" smtClean="0">
              <a:latin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solidFill>
                  <a:srgbClr val="0066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Comment expliquer l'existence de différentes matières?</a:t>
            </a: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000" b="1" u="sng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600" b="1" u="sng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III/ comprendre l'existence de matières différentes.</a:t>
            </a:r>
            <a:endParaRPr lang="fr-FR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i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3A3 raisonner  / 3A2 manipuler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proposition élève </a:t>
            </a: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  <a:hlinkClick r:id="rId3" action="ppaction://hlinkpres?slideindex=1&amp;slidetitle="/>
              </a:rPr>
              <a:t>/ manipulation de modèles d'atome </a:t>
            </a: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pour créer des matières 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présentation de quelques exemples:</a:t>
            </a:r>
          </a:p>
          <a:p>
            <a:pPr fontAlgn="ctr"/>
            <a:r>
              <a:rPr lang="fr-FR" sz="1000" dirty="0" smtClean="0"/>
              <a:t>Dioxygène / Dioxyde de carbone / Eau    (représentation du modèle Composition Formule Nom de la molécule)</a:t>
            </a:r>
          </a:p>
          <a:p>
            <a:pPr fontAlgn="ctr"/>
            <a:endParaRPr lang="fr-FR" sz="1000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000" b="1" u="sng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1000" b="1" u="sng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Savoir </a:t>
            </a:r>
            <a:r>
              <a:rPr lang="fr-FR" sz="1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 :</a:t>
            </a: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Les molécules sont des groupes d’atomes reliés entre eux. </a:t>
            </a: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Chaque molécule peut être représentée par un modèle moléculaire.</a:t>
            </a: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La formule moléculaire indique le type et le nombre d'atomes qui constituent la molécule.</a:t>
            </a: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0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i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3A1 extraire une information</a:t>
            </a:r>
            <a:r>
              <a:rPr lang="fr-FR" sz="1000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  <a:hlinkClick r:id="rId4" action="ppaction://hlinkfile"/>
              </a:rPr>
              <a:t>ACTIVITE </a:t>
            </a:r>
            <a:r>
              <a:rPr lang="fr-FR" sz="1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en utilisant un modèle moléculaire</a:t>
            </a: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b="1" u="sng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Savoir</a:t>
            </a: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La matière peut être constituée d’un ensemble d’atomes ou de molécules organisées.</a:t>
            </a:r>
            <a:endParaRPr lang="fr-FR" sz="1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642910" y="2714620"/>
          <a:ext cx="7786742" cy="2926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893371"/>
                <a:gridCol w="3893371"/>
              </a:tblGrid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/>
                        <a:t>Tester si une matière laisse ou ne laisse pas passer le courant électrique ?   </a:t>
                      </a:r>
                    </a:p>
                    <a:p>
                      <a:pPr algn="ctr"/>
                      <a:r>
                        <a:rPr lang="fr-FR" sz="1800" kern="1200" dirty="0" smtClean="0"/>
                        <a:t>(Durée 11 min)</a:t>
                      </a:r>
                    </a:p>
                    <a:p>
                      <a:pPr algn="ctr"/>
                      <a:endParaRPr lang="fr-FR" sz="1800" kern="1200" dirty="0" smtClean="0"/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/>
                        <a:t>Etude d’un liquide: l'alcool	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/>
                        <a:t>Quel volume pour quelle masse ? 	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/>
                        <a:t>(Durée 11 min)</a:t>
                      </a:r>
                      <a:endParaRPr lang="fr-FR" dirty="0"/>
                    </a:p>
                  </a:txBody>
                  <a:tcPr/>
                </a:tc>
              </a:tr>
              <a:tr h="11043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kern="1200" dirty="0" smtClean="0"/>
                        <a:t>Quel est le volume du solide ?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kern="1200" dirty="0" smtClean="0"/>
                        <a:t>(Durée 11 min)</a:t>
                      </a:r>
                    </a:p>
                    <a:p>
                      <a:pPr algn="ctr"/>
                      <a:endParaRPr lang="fr-FR" b="1" dirty="0" smtClean="0"/>
                    </a:p>
                    <a:p>
                      <a:pPr algn="ctr"/>
                      <a:endParaRPr lang="fr-FR" b="1" dirty="0" smtClean="0"/>
                    </a:p>
                    <a:p>
                      <a:pPr algn="ctr"/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/>
                        <a:t>L’objet flotte ou coule ? 	</a:t>
                      </a:r>
                    </a:p>
                    <a:p>
                      <a:pPr algn="ctr"/>
                      <a:r>
                        <a:rPr lang="fr-FR" sz="1800" b="1" kern="1200" dirty="0" smtClean="0"/>
                        <a:t>(Durée 11 min)</a:t>
                      </a:r>
                      <a:endParaRPr lang="fr-F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1214414" y="1142984"/>
            <a:ext cx="70009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Module 2 La matière de quoi s’agit-il?</a:t>
            </a:r>
          </a:p>
          <a:p>
            <a:pPr algn="ctr"/>
            <a:endParaRPr lang="fr-FR" b="1" dirty="0" smtClean="0">
              <a:solidFill>
                <a:srgbClr val="FF0000"/>
              </a:solidFill>
            </a:endParaRPr>
          </a:p>
          <a:p>
            <a:pPr algn="ctr"/>
            <a:r>
              <a:rPr lang="fr-FR" b="1" dirty="0" smtClean="0">
                <a:solidFill>
                  <a:srgbClr val="FF0000"/>
                </a:solidFill>
              </a:rPr>
              <a:t>  </a:t>
            </a:r>
            <a:r>
              <a:rPr lang="fr-FR" b="1" dirty="0" smtClean="0">
                <a:solidFill>
                  <a:srgbClr val="0000FF"/>
                </a:solidFill>
              </a:rPr>
              <a:t>Leçon 2  Propriétés de la matière </a:t>
            </a:r>
          </a:p>
          <a:p>
            <a:pPr algn="ctr"/>
            <a:endParaRPr lang="fr-FR" b="1" dirty="0" smtClean="0">
              <a:solidFill>
                <a:srgbClr val="0000FF"/>
              </a:solidFill>
            </a:endParaRPr>
          </a:p>
          <a:p>
            <a:pPr algn="ctr"/>
            <a:r>
              <a:rPr lang="fr-FR" b="1" dirty="0" smtClean="0">
                <a:hlinkClick r:id="rId2" action="ppaction://hlinkfile"/>
              </a:rPr>
              <a:t>4 défis à relever</a:t>
            </a:r>
            <a:endParaRPr lang="fr-FR" b="1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571472" y="142852"/>
            <a:ext cx="76992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Présentation d’une EVALUATION</a:t>
            </a:r>
            <a:endParaRPr lang="fr-FR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46" y="548680"/>
            <a:ext cx="8590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Présentation d’une leçon</a:t>
            </a:r>
            <a:endParaRPr lang="fr-F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771800" y="2681905"/>
            <a:ext cx="46805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MODULE 1</a:t>
            </a:r>
          </a:p>
          <a:p>
            <a:endParaRPr lang="fr-FR" sz="2800" dirty="0"/>
          </a:p>
          <a:p>
            <a:r>
              <a:rPr lang="fr-FR" sz="2800" dirty="0" smtClean="0"/>
              <a:t>Leçon 6</a:t>
            </a:r>
          </a:p>
          <a:p>
            <a:endParaRPr lang="fr-FR" sz="2800" dirty="0"/>
          </a:p>
          <a:p>
            <a:r>
              <a:rPr lang="fr-FR" sz="2800" dirty="0" smtClean="0"/>
              <a:t>Novembre / Décembre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496245" y="2564904"/>
            <a:ext cx="8229600" cy="1800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Mise en évidence des relations que les organismes établissent avec le monde qui les entoure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620688"/>
            <a:ext cx="82098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RELATIONS </a:t>
            </a:r>
            <a:r>
              <a:rPr lang="fr-FR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ENTRE LES </a:t>
            </a:r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ORGANISMES VIVANTS</a:t>
            </a:r>
          </a:p>
          <a:p>
            <a:pPr algn="ctr"/>
            <a:r>
              <a:rPr lang="fr-FR" sz="2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 LEUR ENVIRONNEMENT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188640"/>
            <a:ext cx="8353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MODULE 1</a:t>
            </a:r>
            <a:r>
              <a:rPr lang="fr-FR" dirty="0" smtClean="0"/>
              <a:t>							</a:t>
            </a:r>
            <a:r>
              <a:rPr lang="fr-FR" b="1" dirty="0" smtClean="0"/>
              <a:t>Leçon 6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733</Words>
  <Application>Microsoft Office PowerPoint</Application>
  <PresentationFormat>Affichage à l'écran (4:3)</PresentationFormat>
  <Paragraphs>247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laulau</dc:creator>
  <cp:lastModifiedBy>Heisenberg</cp:lastModifiedBy>
  <cp:revision>26</cp:revision>
  <dcterms:created xsi:type="dcterms:W3CDTF">2013-11-17T15:27:05Z</dcterms:created>
  <dcterms:modified xsi:type="dcterms:W3CDTF">2013-12-11T10:42:35Z</dcterms:modified>
</cp:coreProperties>
</file>