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76" r:id="rId2"/>
    <p:sldId id="269" r:id="rId3"/>
    <p:sldId id="272" r:id="rId4"/>
    <p:sldId id="273" r:id="rId5"/>
    <p:sldId id="274" r:id="rId6"/>
    <p:sldId id="277" r:id="rId7"/>
    <p:sldId id="259" r:id="rId8"/>
    <p:sldId id="275" r:id="rId9"/>
    <p:sldId id="278" r:id="rId10"/>
    <p:sldId id="279" r:id="rId11"/>
    <p:sldId id="280" r:id="rId12"/>
    <p:sldId id="281" r:id="rId13"/>
    <p:sldId id="26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144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6102F-8FD0-4967-BC74-7A15428CD7A8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FE3B6-0270-4090-AF3F-967B4E5D46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5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842805" y="1848199"/>
            <a:ext cx="6196420" cy="2509213"/>
          </a:xfrm>
        </p:spPr>
        <p:txBody>
          <a:bodyPr>
            <a:normAutofit fontScale="90000"/>
          </a:bodyPr>
          <a:lstStyle/>
          <a:p>
            <a:r>
              <a:rPr lang="fr-FR" sz="6600" b="1" dirty="0" smtClean="0">
                <a:solidFill>
                  <a:srgbClr val="FF0000"/>
                </a:solidFill>
              </a:rPr>
              <a:t>Les difficultés de mise en place</a:t>
            </a:r>
            <a:endParaRPr lang="fr-FR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26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38061" y="1827135"/>
            <a:ext cx="8981304" cy="2509213"/>
          </a:xfrm>
        </p:spPr>
        <p:txBody>
          <a:bodyPr>
            <a:normAutofit/>
          </a:bodyPr>
          <a:lstStyle/>
          <a:p>
            <a:r>
              <a:rPr lang="fr-FR" sz="6600" b="1" dirty="0">
                <a:solidFill>
                  <a:srgbClr val="FF0000"/>
                </a:solidFill>
              </a:rPr>
              <a:t>Point de vue </a:t>
            </a:r>
            <a:r>
              <a:rPr lang="fr-FR" sz="6600" b="1" dirty="0" smtClean="0">
                <a:solidFill>
                  <a:srgbClr val="FF0000"/>
                </a:solidFill>
              </a:rPr>
              <a:t/>
            </a:r>
            <a:br>
              <a:rPr lang="fr-FR" sz="6600" b="1" dirty="0" smtClean="0">
                <a:solidFill>
                  <a:srgbClr val="FF0000"/>
                </a:solidFill>
              </a:rPr>
            </a:br>
            <a:r>
              <a:rPr lang="fr-FR" sz="6600" b="1" dirty="0" smtClean="0">
                <a:solidFill>
                  <a:srgbClr val="FF0000"/>
                </a:solidFill>
              </a:rPr>
              <a:t>des parents</a:t>
            </a:r>
            <a:endParaRPr lang="fr-FR" sz="6600" b="1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055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007390" y="1534332"/>
            <a:ext cx="98414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Une fois rassurés sur le fait que leurs enfants ne présenteront aucune lacune par rapport à un élève qui aurait reçu un enseignement «classique», l’ensemble des parents adhère au projet.</a:t>
            </a:r>
          </a:p>
          <a:p>
            <a:r>
              <a:rPr lang="fr-FR" sz="4000" dirty="0" smtClean="0"/>
              <a:t>Sur le bilan 2012/2013, aucune remarque négative ne nous est parvenue.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299146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751012" y="1701379"/>
            <a:ext cx="8689976" cy="2509213"/>
          </a:xfrm>
        </p:spPr>
        <p:txBody>
          <a:bodyPr>
            <a:normAutofit/>
          </a:bodyPr>
          <a:lstStyle/>
          <a:p>
            <a:r>
              <a:rPr lang="fr-FR" sz="6600" b="1" dirty="0" smtClean="0">
                <a:solidFill>
                  <a:srgbClr val="FF0000"/>
                </a:solidFill>
              </a:rPr>
              <a:t>Bilan 2012 / 2013</a:t>
            </a:r>
            <a:endParaRPr lang="fr-FR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17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144" y="330926"/>
            <a:ext cx="12051856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400" dirty="0" smtClean="0"/>
              <a:t>L’indicateur primordial qui nous permet de dire que l’expérimentation 2012/2013 a été une réussite est la grande déception des élèves qui n’ont pas été retenus pour le niveau 5</a:t>
            </a:r>
            <a:r>
              <a:rPr lang="fr-FR" sz="3400" baseline="30000" dirty="0" smtClean="0"/>
              <a:t>ème</a:t>
            </a:r>
            <a:r>
              <a:rPr lang="fr-FR" sz="3400" dirty="0" smtClean="0"/>
              <a:t>. </a:t>
            </a:r>
          </a:p>
          <a:p>
            <a:endParaRPr lang="fr-FR" dirty="0" smtClean="0"/>
          </a:p>
          <a:p>
            <a:r>
              <a:rPr lang="fr-FR" sz="3400" dirty="0" smtClean="0"/>
              <a:t>De plus aucun élève sélectionné en cinquième n’a souhaité se désister.</a:t>
            </a:r>
          </a:p>
          <a:p>
            <a:r>
              <a:rPr lang="fr-FR" sz="3400" dirty="0" smtClean="0"/>
              <a:t>Il sera intéressant d’observer à la fin du 1</a:t>
            </a:r>
            <a:r>
              <a:rPr lang="fr-FR" sz="3400" baseline="30000" dirty="0" smtClean="0"/>
              <a:t>er</a:t>
            </a:r>
            <a:r>
              <a:rPr lang="fr-FR" sz="3400" dirty="0" smtClean="0"/>
              <a:t> trimestre l’influence de l’EIST sur nos élèves de 5</a:t>
            </a:r>
            <a:r>
              <a:rPr lang="fr-FR" sz="3400" baseline="30000" dirty="0" smtClean="0"/>
              <a:t>ème</a:t>
            </a:r>
            <a:r>
              <a:rPr lang="fr-FR" sz="3400" dirty="0" smtClean="0"/>
              <a:t> qui ont basculer dans le système d’enseignement traditionnel. </a:t>
            </a:r>
          </a:p>
          <a:p>
            <a:endParaRPr lang="fr-FR" dirty="0" smtClean="0"/>
          </a:p>
          <a:p>
            <a:r>
              <a:rPr lang="fr-FR" sz="3400" dirty="0" smtClean="0"/>
              <a:t>Les élèves de 5</a:t>
            </a:r>
            <a:r>
              <a:rPr lang="fr-FR" sz="3400" baseline="30000" dirty="0" smtClean="0"/>
              <a:t>ème</a:t>
            </a:r>
            <a:r>
              <a:rPr lang="fr-FR" sz="3400" dirty="0" smtClean="0"/>
              <a:t> qui pratique l’EIST pour la 1</a:t>
            </a:r>
            <a:r>
              <a:rPr lang="fr-FR" sz="3400" baseline="30000" dirty="0" smtClean="0"/>
              <a:t>ère</a:t>
            </a:r>
            <a:r>
              <a:rPr lang="fr-FR" sz="3400" dirty="0" smtClean="0"/>
              <a:t> année ont semblé quelque peu désorientés. Certains se sont montrés individualistes, ne respectant pas les consignes, attentistes. Nous espérons qu’ils adhérerons rapidement à l’organisation mise en place.</a:t>
            </a:r>
          </a:p>
        </p:txBody>
      </p:sp>
    </p:spTree>
    <p:extLst>
      <p:ext uri="{BB962C8B-B14F-4D97-AF65-F5344CB8AC3E}">
        <p14:creationId xmlns:p14="http://schemas.microsoft.com/office/powerpoint/2010/main" val="401726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0946" y="1785182"/>
            <a:ext cx="1190105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b="1" dirty="0" smtClean="0"/>
              <a:t>2012/2013</a:t>
            </a:r>
            <a:r>
              <a:rPr lang="fr-FR" sz="2400" dirty="0" smtClean="0"/>
              <a:t> 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 smtClean="0"/>
              <a:t>1h00 pour le niveau 6</a:t>
            </a:r>
            <a:r>
              <a:rPr lang="fr-FR" sz="3200" baseline="30000" dirty="0" smtClean="0"/>
              <a:t>ème</a:t>
            </a:r>
            <a:r>
              <a:rPr lang="fr-FR" sz="3200" dirty="0" smtClean="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 smtClean="0"/>
              <a:t>Cette heure hebdomadaire a </a:t>
            </a:r>
            <a:r>
              <a:rPr lang="fr-FR" sz="3200" dirty="0"/>
              <a:t>été largement </a:t>
            </a:r>
            <a:r>
              <a:rPr lang="fr-FR" sz="3200" dirty="0" smtClean="0"/>
              <a:t>dépassée. Nous échangions régulièrement </a:t>
            </a:r>
            <a:r>
              <a:rPr lang="fr-FR" sz="3200" dirty="0"/>
              <a:t>afin d’ajuster </a:t>
            </a:r>
            <a:r>
              <a:rPr lang="fr-FR" sz="3200" dirty="0" smtClean="0"/>
              <a:t>parfaitement les six groupes. </a:t>
            </a:r>
            <a:endParaRPr lang="fr-F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 smtClean="0"/>
              <a:t>Ces temps </a:t>
            </a:r>
            <a:r>
              <a:rPr lang="fr-FR" sz="3200" dirty="0"/>
              <a:t>de </a:t>
            </a:r>
            <a:r>
              <a:rPr lang="fr-FR" sz="3200" dirty="0" smtClean="0"/>
              <a:t>concertation ont </a:t>
            </a:r>
            <a:r>
              <a:rPr lang="fr-FR" sz="3200" dirty="0"/>
              <a:t>été très </a:t>
            </a:r>
            <a:r>
              <a:rPr lang="fr-FR" sz="3200" dirty="0" smtClean="0"/>
              <a:t>importants pour déterminer ce </a:t>
            </a:r>
            <a:r>
              <a:rPr lang="fr-FR" sz="3200" dirty="0"/>
              <a:t>que l’on </a:t>
            </a:r>
            <a:r>
              <a:rPr lang="fr-FR" sz="3200" dirty="0" smtClean="0"/>
              <a:t>voulait </a:t>
            </a:r>
            <a:r>
              <a:rPr lang="fr-FR" sz="3200" dirty="0"/>
              <a:t>apporter </a:t>
            </a:r>
            <a:r>
              <a:rPr lang="fr-FR" sz="3200" dirty="0" smtClean="0"/>
              <a:t>aux </a:t>
            </a:r>
            <a:r>
              <a:rPr lang="fr-FR" sz="3200" dirty="0"/>
              <a:t>élèves. </a:t>
            </a:r>
            <a:endParaRPr lang="fr-FR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 smtClean="0"/>
              <a:t>Chaque </a:t>
            </a:r>
            <a:r>
              <a:rPr lang="fr-FR" sz="3200" dirty="0"/>
              <a:t>enseignant amène </a:t>
            </a:r>
            <a:r>
              <a:rPr lang="fr-FR" sz="3200" dirty="0" smtClean="0"/>
              <a:t>l’approche </a:t>
            </a:r>
            <a:r>
              <a:rPr lang="fr-FR" sz="3200" dirty="0"/>
              <a:t>spécifique de sa matière, ainsi que les </a:t>
            </a:r>
            <a:r>
              <a:rPr lang="fr-FR" sz="3200" dirty="0" smtClean="0"/>
              <a:t>compléments </a:t>
            </a:r>
            <a:r>
              <a:rPr lang="fr-FR" sz="3200" dirty="0"/>
              <a:t>d’informations </a:t>
            </a:r>
            <a:r>
              <a:rPr lang="fr-FR" sz="3200" dirty="0" smtClean="0"/>
              <a:t>nécessaires</a:t>
            </a:r>
            <a:r>
              <a:rPr lang="fr-FR" sz="3200" dirty="0"/>
              <a:t>.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431482" y="277078"/>
            <a:ext cx="4605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8650" indent="-628650">
              <a:buFont typeface="+mj-lt"/>
              <a:buAutoNum type="arabicPeriod"/>
            </a:pPr>
            <a:r>
              <a:rPr lang="fr-FR" sz="4400" b="1" u="sng" cap="small" dirty="0"/>
              <a:t>La concertation </a:t>
            </a:r>
          </a:p>
        </p:txBody>
      </p:sp>
      <p:sp>
        <p:nvSpPr>
          <p:cNvPr id="4" name="Rectangle 3"/>
          <p:cNvSpPr/>
          <p:nvPr/>
        </p:nvSpPr>
        <p:spPr>
          <a:xfrm>
            <a:off x="921106" y="1077296"/>
            <a:ext cx="106407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b="1" dirty="0"/>
              <a:t>Elle est nécessaire pour une bonne coordination. </a:t>
            </a:r>
          </a:p>
        </p:txBody>
      </p:sp>
    </p:spTree>
    <p:extLst>
      <p:ext uri="{BB962C8B-B14F-4D97-AF65-F5344CB8AC3E}">
        <p14:creationId xmlns:p14="http://schemas.microsoft.com/office/powerpoint/2010/main" val="316612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0946" y="1518440"/>
            <a:ext cx="1190105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b="1" dirty="0" smtClean="0"/>
              <a:t>2013/2014</a:t>
            </a:r>
            <a:r>
              <a:rPr lang="fr-FR" sz="2400" dirty="0" smtClean="0"/>
              <a:t> : </a:t>
            </a:r>
          </a:p>
          <a:p>
            <a:r>
              <a:rPr lang="fr-FR" sz="4000" dirty="0" smtClean="0"/>
              <a:t>1h00 pour les niveaux 6</a:t>
            </a:r>
            <a:r>
              <a:rPr lang="fr-FR" sz="4000" baseline="30000" dirty="0" smtClean="0"/>
              <a:t>ème</a:t>
            </a:r>
            <a:r>
              <a:rPr lang="fr-FR" sz="4000" dirty="0"/>
              <a:t> </a:t>
            </a:r>
            <a:r>
              <a:rPr lang="fr-FR" sz="4000" dirty="0" smtClean="0"/>
              <a:t>et 5</a:t>
            </a:r>
            <a:r>
              <a:rPr lang="fr-FR" sz="4000" baseline="30000" dirty="0" smtClean="0"/>
              <a:t>ème</a:t>
            </a:r>
            <a:r>
              <a:rPr lang="fr-FR" sz="4000" dirty="0" smtClean="0"/>
              <a:t>.</a:t>
            </a:r>
          </a:p>
          <a:p>
            <a:r>
              <a:rPr lang="fr-FR" sz="4000" dirty="0" smtClean="0"/>
              <a:t>Cette heure de concertation est insuffisante pour permettre 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4000" dirty="0" smtClean="0"/>
              <a:t>Un ajustement du programme de 6</a:t>
            </a:r>
            <a:r>
              <a:rPr lang="fr-FR" sz="4000" baseline="30000" dirty="0" smtClean="0"/>
              <a:t>ème</a:t>
            </a:r>
            <a:r>
              <a:rPr lang="fr-FR" sz="4000" dirty="0" smtClean="0"/>
              <a:t>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4000" dirty="0" smtClean="0"/>
              <a:t>La mise en œuvre du programme de 5</a:t>
            </a:r>
            <a:r>
              <a:rPr lang="fr-FR" sz="4000" baseline="30000" dirty="0" smtClean="0"/>
              <a:t>ème</a:t>
            </a:r>
            <a:r>
              <a:rPr lang="fr-FR" sz="4000" dirty="0" smtClean="0"/>
              <a:t>.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367313" y="462281"/>
            <a:ext cx="52687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cap="small" dirty="0"/>
              <a:t>La </a:t>
            </a:r>
            <a:r>
              <a:rPr lang="fr-FR" sz="4400" b="1" cap="small" dirty="0" smtClean="0"/>
              <a:t>concertation </a:t>
            </a:r>
            <a:r>
              <a:rPr lang="fr-FR" sz="2800" cap="small" dirty="0" smtClean="0"/>
              <a:t>(suite)</a:t>
            </a:r>
            <a:r>
              <a:rPr lang="fr-FR" sz="6000" b="1" cap="small" dirty="0" smtClean="0"/>
              <a:t> </a:t>
            </a:r>
            <a:endParaRPr lang="fr-FR" sz="6000" b="1" cap="small" dirty="0"/>
          </a:p>
        </p:txBody>
      </p:sp>
    </p:spTree>
    <p:extLst>
      <p:ext uri="{BB962C8B-B14F-4D97-AF65-F5344CB8AC3E}">
        <p14:creationId xmlns:p14="http://schemas.microsoft.com/office/powerpoint/2010/main" val="245889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0787" y="1281842"/>
            <a:ext cx="1133619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dirty="0"/>
              <a:t>La maîtrise des trois matières n’est pas toujours aisée. </a:t>
            </a:r>
            <a:endParaRPr lang="fr-FR" sz="4400" dirty="0" smtClean="0"/>
          </a:p>
          <a:p>
            <a:r>
              <a:rPr lang="fr-FR" sz="4400" dirty="0" smtClean="0"/>
              <a:t>L’expérience de </a:t>
            </a:r>
            <a:r>
              <a:rPr lang="fr-FR" sz="4400" dirty="0"/>
              <a:t>« celui qui sait </a:t>
            </a:r>
            <a:r>
              <a:rPr lang="fr-FR" sz="4400" dirty="0" smtClean="0"/>
              <a:t>» est nécessaire et obligatoire pour ajuster la pratique pédagogique de tous.</a:t>
            </a:r>
          </a:p>
          <a:p>
            <a:r>
              <a:rPr lang="fr-FR" sz="4400" dirty="0" smtClean="0"/>
              <a:t>L’approche en 5</a:t>
            </a:r>
            <a:r>
              <a:rPr lang="fr-FR" sz="4400" baseline="30000" dirty="0" smtClean="0"/>
              <a:t>ème</a:t>
            </a:r>
            <a:r>
              <a:rPr lang="fr-FR" sz="4400" dirty="0" smtClean="0"/>
              <a:t> est plus spécifique et nécessite un temps de préparation et de formation plus conséquent.</a:t>
            </a:r>
            <a:endParaRPr lang="fr-FR" sz="3200" dirty="0"/>
          </a:p>
        </p:txBody>
      </p:sp>
      <p:sp>
        <p:nvSpPr>
          <p:cNvPr id="3" name="ZoneTexte 2"/>
          <p:cNvSpPr txBox="1"/>
          <p:nvPr/>
        </p:nvSpPr>
        <p:spPr>
          <a:xfrm>
            <a:off x="1150176" y="512401"/>
            <a:ext cx="80785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2"/>
            </a:pPr>
            <a:r>
              <a:rPr lang="fr-FR" sz="4400" b="1" u="sng" cap="small" dirty="0"/>
              <a:t>Enseignement de trois matières</a:t>
            </a:r>
          </a:p>
        </p:txBody>
      </p:sp>
    </p:spTree>
    <p:extLst>
      <p:ext uri="{BB962C8B-B14F-4D97-AF65-F5344CB8AC3E}">
        <p14:creationId xmlns:p14="http://schemas.microsoft.com/office/powerpoint/2010/main" val="29534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8139" y="1757596"/>
            <a:ext cx="1162008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dirty="0" smtClean="0"/>
              <a:t>L’absence  </a:t>
            </a:r>
            <a:r>
              <a:rPr lang="fr-FR" sz="4400" dirty="0"/>
              <a:t>de budget propre à l’EIST </a:t>
            </a:r>
            <a:r>
              <a:rPr lang="fr-FR" sz="4400" dirty="0" smtClean="0"/>
              <a:t>reste </a:t>
            </a:r>
            <a:r>
              <a:rPr lang="fr-FR" sz="4400" dirty="0"/>
              <a:t>un paramètre </a:t>
            </a:r>
            <a:r>
              <a:rPr lang="fr-FR" sz="4400" dirty="0" smtClean="0"/>
              <a:t>limitant qui nous oblige quelques fois à 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400" dirty="0" smtClean="0"/>
              <a:t>Travailler avec des groupes plus importants (6 élèves au lieu de 3),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4400" dirty="0" smtClean="0"/>
              <a:t>Réaliser une seule manipulation devant le groupe classe. </a:t>
            </a:r>
            <a:endParaRPr lang="fr-FR" sz="4400" dirty="0"/>
          </a:p>
        </p:txBody>
      </p:sp>
      <p:sp>
        <p:nvSpPr>
          <p:cNvPr id="3" name="ZoneTexte 2"/>
          <p:cNvSpPr txBox="1"/>
          <p:nvPr/>
        </p:nvSpPr>
        <p:spPr>
          <a:xfrm>
            <a:off x="1411752" y="773703"/>
            <a:ext cx="30200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3"/>
            </a:pPr>
            <a:r>
              <a:rPr lang="fr-FR" sz="4400" b="1" u="sng" cap="small" dirty="0"/>
              <a:t>Matériel</a:t>
            </a:r>
            <a:r>
              <a:rPr lang="fr-FR" sz="4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6251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36952" y="1512586"/>
            <a:ext cx="10905688" cy="2509213"/>
          </a:xfrm>
        </p:spPr>
        <p:txBody>
          <a:bodyPr>
            <a:normAutofit/>
          </a:bodyPr>
          <a:lstStyle/>
          <a:p>
            <a:r>
              <a:rPr lang="fr-FR" sz="6600" b="1" dirty="0" smtClean="0">
                <a:solidFill>
                  <a:srgbClr val="FF0000"/>
                </a:solidFill>
              </a:rPr>
              <a:t>Point de vue </a:t>
            </a:r>
            <a:br>
              <a:rPr lang="fr-FR" sz="6600" b="1" dirty="0" smtClean="0">
                <a:solidFill>
                  <a:srgbClr val="FF0000"/>
                </a:solidFill>
              </a:rPr>
            </a:br>
            <a:r>
              <a:rPr lang="fr-FR" sz="6600" b="1" dirty="0" smtClean="0">
                <a:solidFill>
                  <a:srgbClr val="FF0000"/>
                </a:solidFill>
              </a:rPr>
              <a:t>des enseignants</a:t>
            </a:r>
            <a:endParaRPr lang="fr-FR" sz="6600" b="1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854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2338" y="948243"/>
            <a:ext cx="1132513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/>
              <a:t>	L’enseignant </a:t>
            </a:r>
            <a:r>
              <a:rPr lang="fr-FR" sz="4000" dirty="0"/>
              <a:t>n’est </a:t>
            </a:r>
            <a:r>
              <a:rPr lang="fr-FR" sz="4000" dirty="0" smtClean="0"/>
              <a:t>pas </a:t>
            </a:r>
            <a:r>
              <a:rPr lang="fr-FR" sz="4000" dirty="0"/>
              <a:t>perçu </a:t>
            </a:r>
            <a:r>
              <a:rPr lang="fr-FR" sz="4000" dirty="0" smtClean="0"/>
              <a:t>comme «celui </a:t>
            </a:r>
            <a:r>
              <a:rPr lang="fr-FR" sz="4000" dirty="0"/>
              <a:t>qui </a:t>
            </a:r>
            <a:r>
              <a:rPr lang="fr-FR" sz="4000" dirty="0" smtClean="0"/>
              <a:t>apprend» mais plutôt </a:t>
            </a:r>
            <a:r>
              <a:rPr lang="fr-FR" sz="4000" dirty="0"/>
              <a:t>comme </a:t>
            </a:r>
            <a:r>
              <a:rPr lang="fr-FR" sz="4000" dirty="0" smtClean="0"/>
              <a:t>«celui </a:t>
            </a:r>
            <a:r>
              <a:rPr lang="fr-FR" sz="4000" dirty="0"/>
              <a:t>qui </a:t>
            </a:r>
            <a:r>
              <a:rPr lang="fr-FR" sz="4000" dirty="0" smtClean="0"/>
              <a:t>accompagne»,  et </a:t>
            </a:r>
            <a:r>
              <a:rPr lang="fr-FR" sz="4000" dirty="0"/>
              <a:t>nous supportons </a:t>
            </a:r>
            <a:r>
              <a:rPr lang="fr-FR" sz="4000" dirty="0" smtClean="0"/>
              <a:t>quelques familiarités.</a:t>
            </a:r>
          </a:p>
          <a:p>
            <a:r>
              <a:rPr lang="fr-FR" sz="4000" dirty="0" smtClean="0"/>
              <a:t>	Mais, </a:t>
            </a:r>
            <a:r>
              <a:rPr lang="fr-FR" sz="4000" dirty="0"/>
              <a:t>La consigne </a:t>
            </a:r>
            <a:r>
              <a:rPr lang="fr-FR" sz="4000" dirty="0" smtClean="0"/>
              <a:t>«placer </a:t>
            </a:r>
            <a:r>
              <a:rPr lang="fr-FR" sz="4000" dirty="0"/>
              <a:t>l’élève au centre de son </a:t>
            </a:r>
            <a:r>
              <a:rPr lang="fr-FR" sz="4000" dirty="0" smtClean="0"/>
              <a:t>apprentissage» </a:t>
            </a:r>
            <a:r>
              <a:rPr lang="fr-FR" sz="4000" dirty="0"/>
              <a:t>prend ici tout son sens. </a:t>
            </a:r>
          </a:p>
          <a:p>
            <a:r>
              <a:rPr lang="fr-FR" sz="4000" dirty="0" smtClean="0"/>
              <a:t>	Notre motivation est </a:t>
            </a:r>
            <a:r>
              <a:rPr lang="fr-FR" sz="4000" dirty="0"/>
              <a:t>plus </a:t>
            </a:r>
            <a:r>
              <a:rPr lang="fr-FR" sz="4000" dirty="0" smtClean="0"/>
              <a:t>grande grâce à : </a:t>
            </a:r>
            <a:endParaRPr lang="fr-FR" sz="4000" dirty="0"/>
          </a:p>
          <a:p>
            <a:pPr marL="896938" indent="-536575">
              <a:buFont typeface="Arial" panose="020B0604020202020204" pitchFamily="34" charset="0"/>
              <a:buChar char="•"/>
            </a:pPr>
            <a:r>
              <a:rPr lang="fr-FR" sz="4000" dirty="0" smtClean="0"/>
              <a:t>des </a:t>
            </a:r>
            <a:r>
              <a:rPr lang="fr-FR" sz="4000" dirty="0"/>
              <a:t>mises en situations plus </a:t>
            </a:r>
            <a:r>
              <a:rPr lang="fr-FR" sz="4000" dirty="0" smtClean="0"/>
              <a:t>aisées, </a:t>
            </a:r>
            <a:endParaRPr lang="fr-FR" sz="4000" dirty="0"/>
          </a:p>
          <a:p>
            <a:pPr marL="896938" indent="-536575">
              <a:buFont typeface="Arial" panose="020B0604020202020204" pitchFamily="34" charset="0"/>
              <a:buChar char="•"/>
            </a:pPr>
            <a:r>
              <a:rPr lang="fr-FR" sz="4000" dirty="0" smtClean="0"/>
              <a:t>une </a:t>
            </a:r>
            <a:r>
              <a:rPr lang="fr-FR" sz="4000" dirty="0"/>
              <a:t>meilleure connaissance des </a:t>
            </a:r>
            <a:r>
              <a:rPr lang="fr-FR" sz="4000" dirty="0" smtClean="0"/>
              <a:t>élèves.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120940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751012" y="1805882"/>
            <a:ext cx="8689976" cy="2509213"/>
          </a:xfrm>
        </p:spPr>
        <p:txBody>
          <a:bodyPr>
            <a:normAutofit/>
          </a:bodyPr>
          <a:lstStyle/>
          <a:p>
            <a:r>
              <a:rPr lang="fr-FR" sz="6600" b="1" dirty="0">
                <a:solidFill>
                  <a:srgbClr val="FF0000"/>
                </a:solidFill>
              </a:rPr>
              <a:t>Point de vue </a:t>
            </a:r>
            <a:r>
              <a:rPr lang="fr-FR" sz="6600" b="1" dirty="0" smtClean="0">
                <a:solidFill>
                  <a:srgbClr val="FF0000"/>
                </a:solidFill>
              </a:rPr>
              <a:t/>
            </a:r>
            <a:br>
              <a:rPr lang="fr-FR" sz="6600" b="1" dirty="0" smtClean="0">
                <a:solidFill>
                  <a:srgbClr val="FF0000"/>
                </a:solidFill>
              </a:rPr>
            </a:br>
            <a:r>
              <a:rPr lang="fr-FR" sz="6600" b="1" dirty="0" smtClean="0">
                <a:solidFill>
                  <a:srgbClr val="FF0000"/>
                </a:solidFill>
              </a:rPr>
              <a:t>des élèves</a:t>
            </a:r>
            <a:endParaRPr lang="fr-FR" sz="6600" b="1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324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3056" y="331564"/>
            <a:ext cx="11402291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 smtClean="0"/>
              <a:t>			</a:t>
            </a:r>
            <a:r>
              <a:rPr lang="fr-FR" sz="3600" b="1" dirty="0" smtClean="0">
                <a:solidFill>
                  <a:srgbClr val="FF0000"/>
                </a:solidFill>
              </a:rPr>
              <a:t>En EIST la </a:t>
            </a:r>
            <a:r>
              <a:rPr lang="fr-FR" sz="3600" b="1" dirty="0">
                <a:solidFill>
                  <a:srgbClr val="FF0000"/>
                </a:solidFill>
              </a:rPr>
              <a:t>motivation des élèves est </a:t>
            </a:r>
            <a:r>
              <a:rPr lang="fr-FR" sz="3600" b="1" dirty="0" smtClean="0">
                <a:solidFill>
                  <a:srgbClr val="FF0000"/>
                </a:solidFill>
              </a:rPr>
              <a:t>supérieure. </a:t>
            </a:r>
          </a:p>
          <a:p>
            <a:r>
              <a:rPr lang="fr-FR" sz="1400" dirty="0" smtClean="0"/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3600" dirty="0" smtClean="0"/>
              <a:t>Si lors des </a:t>
            </a:r>
            <a:r>
              <a:rPr lang="fr-FR" sz="3600" dirty="0"/>
              <a:t>premières séances, </a:t>
            </a:r>
            <a:r>
              <a:rPr lang="fr-FR" sz="3600" dirty="0" smtClean="0"/>
              <a:t>ils </a:t>
            </a:r>
            <a:r>
              <a:rPr lang="fr-FR" sz="3600" dirty="0"/>
              <a:t>étaient </a:t>
            </a:r>
            <a:r>
              <a:rPr lang="fr-FR" sz="3600" dirty="0" smtClean="0"/>
              <a:t>perturbés car ils </a:t>
            </a:r>
            <a:r>
              <a:rPr lang="fr-FR" sz="3600" dirty="0"/>
              <a:t>voulaient savoir s’ils allaient </a:t>
            </a:r>
            <a:r>
              <a:rPr lang="fr-FR" sz="3600" dirty="0" smtClean="0"/>
              <a:t>«faire </a:t>
            </a:r>
            <a:r>
              <a:rPr lang="fr-FR" sz="3600" dirty="0"/>
              <a:t>des </a:t>
            </a:r>
            <a:r>
              <a:rPr lang="fr-FR" sz="3600" dirty="0" smtClean="0"/>
              <a:t>SVT» </a:t>
            </a:r>
            <a:r>
              <a:rPr lang="fr-FR" sz="3600" dirty="0"/>
              <a:t>ou </a:t>
            </a:r>
            <a:r>
              <a:rPr lang="fr-FR" sz="3600" dirty="0" smtClean="0"/>
              <a:t>«faire </a:t>
            </a:r>
            <a:r>
              <a:rPr lang="fr-FR" sz="3600" dirty="0"/>
              <a:t>de la </a:t>
            </a:r>
            <a:r>
              <a:rPr lang="fr-FR" sz="3600" dirty="0" smtClean="0"/>
              <a:t>chimie» ou en encore «faire de la technologie», au </a:t>
            </a:r>
            <a:r>
              <a:rPr lang="fr-FR" sz="3600" dirty="0"/>
              <a:t>bout de quelques </a:t>
            </a:r>
            <a:r>
              <a:rPr lang="fr-FR" sz="3600" dirty="0" smtClean="0"/>
              <a:t>semaines, le travail en groupe et la démarche d’investigation leur ont permis de totalement décloisonné ces disciplines.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3600" dirty="0"/>
              <a:t>L’idée de réaliser </a:t>
            </a:r>
            <a:r>
              <a:rPr lang="fr-FR" sz="3600" dirty="0" smtClean="0"/>
              <a:t>des </a:t>
            </a:r>
            <a:r>
              <a:rPr lang="fr-FR" sz="3600" dirty="0"/>
              <a:t>expériences leur plaît beaucoup</a:t>
            </a:r>
            <a:r>
              <a:rPr lang="fr-FR" sz="3600" dirty="0" smtClean="0"/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3600" dirty="0" smtClean="0"/>
              <a:t>Et l’enseignement de cette discipline leur permet d’être plus acteurs que spectateurs.</a:t>
            </a:r>
          </a:p>
        </p:txBody>
      </p:sp>
    </p:spTree>
    <p:extLst>
      <p:ext uri="{BB962C8B-B14F-4D97-AF65-F5344CB8AC3E}">
        <p14:creationId xmlns:p14="http://schemas.microsoft.com/office/powerpoint/2010/main" val="136209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nds dans l’eau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TC104033925[[fn=Ronds dans l’eau]]</Template>
  <TotalTime>3090</TotalTime>
  <Words>378</Words>
  <Application>Microsoft Office PowerPoint</Application>
  <PresentationFormat>Personnalisé</PresentationFormat>
  <Paragraphs>44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Ronds dans l’eau</vt:lpstr>
      <vt:lpstr>Les difficultés de mise en place</vt:lpstr>
      <vt:lpstr>Présentation PowerPoint</vt:lpstr>
      <vt:lpstr>Présentation PowerPoint</vt:lpstr>
      <vt:lpstr>Présentation PowerPoint</vt:lpstr>
      <vt:lpstr>Présentation PowerPoint</vt:lpstr>
      <vt:lpstr>Point de vue  des enseignants</vt:lpstr>
      <vt:lpstr>Présentation PowerPoint</vt:lpstr>
      <vt:lpstr>Point de vue  des élèves</vt:lpstr>
      <vt:lpstr>Présentation PowerPoint</vt:lpstr>
      <vt:lpstr>Point de vue  des parents</vt:lpstr>
      <vt:lpstr>Présentation PowerPoint</vt:lpstr>
      <vt:lpstr>Bilan 2012 / 2013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Joël AUGUSTIN</dc:creator>
  <cp:lastModifiedBy>Heisenberg</cp:lastModifiedBy>
  <cp:revision>92</cp:revision>
  <dcterms:created xsi:type="dcterms:W3CDTF">2013-11-12T18:39:17Z</dcterms:created>
  <dcterms:modified xsi:type="dcterms:W3CDTF">2013-12-11T11:08:58Z</dcterms:modified>
</cp:coreProperties>
</file>