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409" r:id="rId2"/>
    <p:sldId id="303" r:id="rId3"/>
    <p:sldId id="263" r:id="rId4"/>
    <p:sldId id="267" r:id="rId5"/>
    <p:sldId id="264" r:id="rId6"/>
    <p:sldId id="26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6" d="100"/>
          <a:sy n="76" d="100"/>
        </p:scale>
        <p:origin x="-108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6102F-8FD0-4967-BC74-7A15428CD7A8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FE3B6-0270-4090-AF3F-967B4E5D46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5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75675" y="1913917"/>
            <a:ext cx="10364451" cy="1596177"/>
          </a:xfrm>
        </p:spPr>
        <p:txBody>
          <a:bodyPr>
            <a:normAutofit/>
          </a:bodyPr>
          <a:lstStyle/>
          <a:p>
            <a:r>
              <a:rPr lang="fr-FR" sz="6600" b="1" dirty="0" smtClean="0">
                <a:solidFill>
                  <a:srgbClr val="FF0000"/>
                </a:solidFill>
              </a:rPr>
              <a:t>L’enseignement de l’EIST</a:t>
            </a:r>
            <a:endParaRPr lang="fr-FR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74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147" y="4221947"/>
            <a:ext cx="2229854" cy="264347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149643" cy="263090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77979" y="270818"/>
            <a:ext cx="7523747" cy="660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3600" b="1" dirty="0">
                <a:solidFill>
                  <a:srgbClr val="C00000"/>
                </a:solidFill>
              </a:rPr>
              <a:t>Le collège </a:t>
            </a:r>
            <a:r>
              <a:rPr lang="fr-FR" sz="3600" b="1" dirty="0" smtClean="0">
                <a:solidFill>
                  <a:srgbClr val="C00000"/>
                </a:solidFill>
              </a:rPr>
              <a:t>J. </a:t>
            </a:r>
            <a:r>
              <a:rPr lang="fr-FR" sz="3600" b="1" dirty="0">
                <a:solidFill>
                  <a:srgbClr val="C00000"/>
                </a:solidFill>
              </a:rPr>
              <a:t>NICOLAS s’est engagé dans l’expérimentation de l’</a:t>
            </a:r>
            <a:r>
              <a:rPr lang="fr-FR" sz="4000" b="1" dirty="0">
                <a:solidFill>
                  <a:srgbClr val="C00000"/>
                </a:solidFill>
              </a:rPr>
              <a:t>E</a:t>
            </a:r>
            <a:r>
              <a:rPr lang="fr-FR" sz="3600" b="1" dirty="0">
                <a:solidFill>
                  <a:srgbClr val="C00000"/>
                </a:solidFill>
              </a:rPr>
              <a:t>nseignement </a:t>
            </a:r>
            <a:r>
              <a:rPr lang="fr-FR" sz="4000" b="1" dirty="0">
                <a:solidFill>
                  <a:srgbClr val="C00000"/>
                </a:solidFill>
              </a:rPr>
              <a:t>I</a:t>
            </a:r>
            <a:r>
              <a:rPr lang="fr-FR" sz="3600" b="1" dirty="0">
                <a:solidFill>
                  <a:srgbClr val="C00000"/>
                </a:solidFill>
              </a:rPr>
              <a:t>ntégré de </a:t>
            </a:r>
            <a:r>
              <a:rPr lang="fr-FR" sz="4000" b="1" dirty="0">
                <a:solidFill>
                  <a:srgbClr val="C00000"/>
                </a:solidFill>
              </a:rPr>
              <a:t>S</a:t>
            </a:r>
            <a:r>
              <a:rPr lang="fr-FR" sz="3600" b="1" dirty="0">
                <a:solidFill>
                  <a:srgbClr val="C00000"/>
                </a:solidFill>
              </a:rPr>
              <a:t>ciences et de </a:t>
            </a:r>
            <a:r>
              <a:rPr lang="fr-FR" sz="4000" b="1" dirty="0">
                <a:solidFill>
                  <a:srgbClr val="C00000"/>
                </a:solidFill>
              </a:rPr>
              <a:t>T</a:t>
            </a:r>
            <a:r>
              <a:rPr lang="fr-FR" sz="3600" b="1" dirty="0">
                <a:solidFill>
                  <a:srgbClr val="C00000"/>
                </a:solidFill>
              </a:rPr>
              <a:t>echnologie à la rentrée de septembre 2012 en respectant le cahier des charges fixé par l’Académie des Sciences et l’Académie des </a:t>
            </a:r>
            <a:r>
              <a:rPr lang="fr-FR" sz="3600" b="1" dirty="0" smtClean="0">
                <a:solidFill>
                  <a:srgbClr val="C00000"/>
                </a:solidFill>
              </a:rPr>
              <a:t>Technologies à travers les guides « dans le sillage de la main à la pâte » .</a:t>
            </a:r>
            <a:endParaRPr lang="fr-FR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05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4409328" y="2007957"/>
            <a:ext cx="6599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Mme Joëlle NJOH ELLONG : S.V.T.</a:t>
            </a:r>
            <a:endParaRPr lang="fr-FR" sz="3200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1944544" y="3294918"/>
            <a:ext cx="825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M. Jean Maurice OSCAR : Sciences Physiques</a:t>
            </a:r>
            <a:endParaRPr lang="fr-FR" sz="32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781879" y="4581879"/>
            <a:ext cx="66923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M. Joël AUGUSTIN : Technologie</a:t>
            </a:r>
            <a:endParaRPr lang="fr-FR" sz="3200" b="1" dirty="0"/>
          </a:p>
        </p:txBody>
      </p:sp>
      <p:sp>
        <p:nvSpPr>
          <p:cNvPr id="6" name="Rectangle 5"/>
          <p:cNvSpPr/>
          <p:nvPr/>
        </p:nvSpPr>
        <p:spPr>
          <a:xfrm>
            <a:off x="425775" y="976450"/>
            <a:ext cx="11293642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3200" b="1" dirty="0"/>
              <a:t>Une équipe de 3 enseignants porte ce projet en 6ème et </a:t>
            </a:r>
            <a:r>
              <a:rPr lang="fr-FR" sz="3200" b="1" dirty="0" smtClean="0"/>
              <a:t>en </a:t>
            </a:r>
            <a:r>
              <a:rPr lang="fr-FR" sz="3200" b="1" dirty="0"/>
              <a:t>5ème.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250761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9441" y="1579251"/>
            <a:ext cx="10641495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4000" dirty="0" smtClean="0"/>
              <a:t>Ces trois </a:t>
            </a:r>
            <a:r>
              <a:rPr lang="fr-FR" sz="4000" dirty="0"/>
              <a:t>enseignants </a:t>
            </a:r>
            <a:r>
              <a:rPr lang="fr-FR" sz="4000" dirty="0" smtClean="0"/>
              <a:t>ont travaillé </a:t>
            </a:r>
            <a:r>
              <a:rPr lang="fr-FR" sz="4000" dirty="0"/>
              <a:t>ensemble à l’élaboration de séquences d’enseignement dispensées devant </a:t>
            </a:r>
            <a:r>
              <a:rPr lang="fr-FR" sz="4000" dirty="0" smtClean="0"/>
              <a:t>6 </a:t>
            </a:r>
            <a:r>
              <a:rPr lang="fr-FR" sz="4000" dirty="0"/>
              <a:t>groupes d’élèves issus de </a:t>
            </a:r>
            <a:r>
              <a:rPr lang="fr-FR" sz="4000" dirty="0" smtClean="0"/>
              <a:t>4 des 5 classes </a:t>
            </a:r>
            <a:r>
              <a:rPr lang="fr-FR" sz="4000" dirty="0"/>
              <a:t>de 6ème pendant 3 h 30 chaque </a:t>
            </a:r>
            <a:r>
              <a:rPr lang="fr-FR" sz="4000" dirty="0" smtClean="0"/>
              <a:t>semaine.</a:t>
            </a:r>
            <a:endParaRPr lang="fr-FR" sz="4000" dirty="0"/>
          </a:p>
        </p:txBody>
      </p:sp>
      <p:sp>
        <p:nvSpPr>
          <p:cNvPr id="4" name="Rectangle 3"/>
          <p:cNvSpPr/>
          <p:nvPr/>
        </p:nvSpPr>
        <p:spPr>
          <a:xfrm>
            <a:off x="1128643" y="752804"/>
            <a:ext cx="32063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b="1" dirty="0"/>
              <a:t>En 2012/2013</a:t>
            </a:r>
          </a:p>
        </p:txBody>
      </p:sp>
    </p:spTree>
    <p:extLst>
      <p:ext uri="{BB962C8B-B14F-4D97-AF65-F5344CB8AC3E}">
        <p14:creationId xmlns:p14="http://schemas.microsoft.com/office/powerpoint/2010/main" val="294701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941518" y="1454418"/>
            <a:ext cx="10471452" cy="388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4000" dirty="0" smtClean="0"/>
              <a:t>Ils poursuivent l’expérimentation devant :</a:t>
            </a: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FR" sz="4000" dirty="0" smtClean="0"/>
              <a:t>3 </a:t>
            </a:r>
            <a:r>
              <a:rPr lang="fr-FR" sz="4000" dirty="0"/>
              <a:t>groupes d’élèves issus de </a:t>
            </a:r>
            <a:r>
              <a:rPr lang="fr-FR" sz="4000" dirty="0" smtClean="0"/>
              <a:t>2 classes </a:t>
            </a:r>
            <a:r>
              <a:rPr lang="fr-FR" sz="4000" dirty="0"/>
              <a:t>de </a:t>
            </a:r>
            <a:r>
              <a:rPr lang="fr-FR" sz="4000" dirty="0" smtClean="0"/>
              <a:t>5</a:t>
            </a:r>
            <a:r>
              <a:rPr lang="fr-FR" sz="4000" baseline="30000" dirty="0" smtClean="0"/>
              <a:t>ème</a:t>
            </a:r>
            <a:r>
              <a:rPr lang="fr-FR" sz="4000" dirty="0" smtClean="0"/>
              <a:t> (4h30 hebdomadaires) </a:t>
            </a: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fr-FR" sz="4000" dirty="0" smtClean="0"/>
              <a:t>et tous </a:t>
            </a:r>
            <a:r>
              <a:rPr lang="fr-FR" sz="4000" dirty="0"/>
              <a:t>les élèves de 6ème </a:t>
            </a:r>
            <a:r>
              <a:rPr lang="fr-FR" sz="4000" dirty="0" smtClean="0"/>
              <a:t>bénéficient </a:t>
            </a:r>
            <a:r>
              <a:rPr lang="fr-FR" sz="4000" dirty="0"/>
              <a:t>d’un horaire globalisé de </a:t>
            </a:r>
            <a:r>
              <a:rPr lang="fr-FR" sz="4000" dirty="0" smtClean="0"/>
              <a:t>3h30.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258348" y="528506"/>
            <a:ext cx="6258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/>
              <a:t>Depuis la rentrée 2013/2014</a:t>
            </a:r>
          </a:p>
        </p:txBody>
      </p:sp>
    </p:spTree>
    <p:extLst>
      <p:ext uri="{BB962C8B-B14F-4D97-AF65-F5344CB8AC3E}">
        <p14:creationId xmlns:p14="http://schemas.microsoft.com/office/powerpoint/2010/main" val="410361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6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5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4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73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85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9">
                                          <p:stCondLst>
                                            <p:cond delay="7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87" decel="50000">
                                          <p:stCondLst>
                                            <p:cond delay="76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379" y="2947072"/>
            <a:ext cx="11801543" cy="3180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4000" dirty="0"/>
              <a:t>Une séquence de cours d’EIST est élaborée sous les trois angles disciplinaires </a:t>
            </a:r>
            <a:r>
              <a:rPr lang="fr-FR" sz="4000" dirty="0" smtClean="0"/>
              <a:t>:	</a:t>
            </a:r>
            <a:r>
              <a:rPr lang="fr-FR" sz="4000" b="1" dirty="0" smtClean="0"/>
              <a:t>Sciences Physiques,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4000" b="1" dirty="0"/>
              <a:t>	</a:t>
            </a:r>
            <a:r>
              <a:rPr lang="fr-FR" sz="4000" b="1" dirty="0" smtClean="0"/>
              <a:t>									SVT,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4000" b="1" dirty="0"/>
              <a:t>	</a:t>
            </a:r>
            <a:r>
              <a:rPr lang="fr-FR" sz="4000" b="1" dirty="0" smtClean="0"/>
              <a:t>									et Technologie.</a:t>
            </a:r>
            <a:endParaRPr lang="fr-FR" sz="4000" b="1" dirty="0"/>
          </a:p>
        </p:txBody>
      </p:sp>
      <p:sp>
        <p:nvSpPr>
          <p:cNvPr id="3" name="Rectangle 2"/>
          <p:cNvSpPr/>
          <p:nvPr/>
        </p:nvSpPr>
        <p:spPr>
          <a:xfrm>
            <a:off x="461395" y="1050533"/>
            <a:ext cx="11316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dirty="0" smtClean="0"/>
              <a:t>Comme préconisé dans les textes, </a:t>
            </a:r>
            <a:r>
              <a:rPr lang="fr-FR" sz="4000" dirty="0"/>
              <a:t>nous </a:t>
            </a:r>
            <a:r>
              <a:rPr lang="fr-FR" sz="4000" dirty="0" smtClean="0"/>
              <a:t>assurons </a:t>
            </a:r>
            <a:r>
              <a:rPr lang="fr-FR" sz="4000" dirty="0"/>
              <a:t>en même temps la même séance pour tous les </a:t>
            </a:r>
            <a:r>
              <a:rPr lang="fr-FR" sz="4000" dirty="0" smtClean="0"/>
              <a:t>groupes.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30400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Ronds dans l’eau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TC104033925[[fn=Ronds dans l’eau]]</Template>
  <TotalTime>3090</TotalTime>
  <Words>181</Words>
  <Application>Microsoft Office PowerPoint</Application>
  <PresentationFormat>Personnalisé</PresentationFormat>
  <Paragraphs>16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Ronds dans l’eau</vt:lpstr>
      <vt:lpstr>L’enseignement de l’EIST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Joël AUGUSTIN</dc:creator>
  <cp:lastModifiedBy>Heisenberg</cp:lastModifiedBy>
  <cp:revision>92</cp:revision>
  <dcterms:created xsi:type="dcterms:W3CDTF">2013-11-12T18:39:17Z</dcterms:created>
  <dcterms:modified xsi:type="dcterms:W3CDTF">2013-12-11T11:05:55Z</dcterms:modified>
</cp:coreProperties>
</file>