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"/>
  </p:notesMasterIdLst>
  <p:sldIdLst>
    <p:sldId id="337" r:id="rId2"/>
    <p:sldId id="348" r:id="rId3"/>
    <p:sldId id="342" r:id="rId4"/>
    <p:sldId id="343" r:id="rId5"/>
    <p:sldId id="344" r:id="rId6"/>
    <p:sldId id="345" r:id="rId7"/>
    <p:sldId id="346" r:id="rId8"/>
    <p:sldId id="347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5" d="100"/>
          <a:sy n="105" d="100"/>
        </p:scale>
        <p:origin x="-96" y="-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6102F-8FD0-4967-BC74-7A15428CD7A8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5FE3B6-0270-4090-AF3F-967B4E5D46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857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FE3B6-0270-4090-AF3F-967B4E5D46E7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4745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FE3B6-0270-4090-AF3F-967B4E5D46E7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4451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171302" y="136386"/>
            <a:ext cx="8830718" cy="3356992"/>
          </a:xfrm>
        </p:spPr>
        <p:txBody>
          <a:bodyPr>
            <a:normAutofit/>
          </a:bodyPr>
          <a:lstStyle/>
          <a:p>
            <a:pPr algn="ctr"/>
            <a:r>
              <a:rPr lang="fr-FR" sz="4000" dirty="0"/>
              <a:t>L'homme peut exploiter le vivant, </a:t>
            </a:r>
            <a:br>
              <a:rPr lang="fr-FR" sz="4000" dirty="0"/>
            </a:br>
            <a:r>
              <a:rPr lang="fr-FR" sz="4000" dirty="0"/>
              <a:t>en modifiant les conditions :</a:t>
            </a:r>
          </a:p>
        </p:txBody>
      </p:sp>
      <p:pic>
        <p:nvPicPr>
          <p:cNvPr id="4" name="Image 3" descr="serre-planete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543" y="1977675"/>
            <a:ext cx="2681774" cy="2016224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4250217" y="3899530"/>
            <a:ext cx="6516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>
                <a:solidFill>
                  <a:srgbClr val="FF0000"/>
                </a:solidFill>
              </a:rPr>
              <a:t>L'EFFET DE SERRE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MI-S3-s2b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0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817" y="267960"/>
            <a:ext cx="10241280" cy="6404031"/>
          </a:xfrm>
          <a:prstGeom prst="rect">
            <a:avLst/>
          </a:prstGeom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MI-S3-s2b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27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rde 3"/>
          <p:cNvSpPr/>
          <p:nvPr/>
        </p:nvSpPr>
        <p:spPr>
          <a:xfrm>
            <a:off x="2855640" y="1988840"/>
            <a:ext cx="2736304" cy="2736304"/>
          </a:xfrm>
          <a:prstGeom prst="chord">
            <a:avLst>
              <a:gd name="adj1" fmla="val 10777052"/>
              <a:gd name="adj2" fmla="val 2158140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6" name="Picture 2" descr="http://www.conrad.fr/medias/global/ce/5000_5999/5700/5780/5782/578272_BB_00_FB.EPS_1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5375920" y="188640"/>
            <a:ext cx="1052736" cy="1052736"/>
          </a:xfrm>
          <a:prstGeom prst="rect">
            <a:avLst/>
          </a:prstGeom>
          <a:noFill/>
        </p:spPr>
      </p:pic>
      <p:cxnSp>
        <p:nvCxnSpPr>
          <p:cNvPr id="8" name="Connecteur droit 7"/>
          <p:cNvCxnSpPr/>
          <p:nvPr/>
        </p:nvCxnSpPr>
        <p:spPr>
          <a:xfrm flipH="1">
            <a:off x="5087888" y="980728"/>
            <a:ext cx="504056" cy="288032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 flipH="1">
            <a:off x="5303912" y="1268760"/>
            <a:ext cx="432048" cy="36004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/>
        </p:nvCxnSpPr>
        <p:spPr>
          <a:xfrm>
            <a:off x="5951984" y="1412776"/>
            <a:ext cx="0" cy="432048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>
            <a:off x="6168008" y="1340768"/>
            <a:ext cx="288032" cy="36004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6312024" y="908720"/>
            <a:ext cx="432048" cy="288032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 flipV="1">
            <a:off x="1991544" y="3284984"/>
            <a:ext cx="6912768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Tableau 15"/>
          <p:cNvGraphicFramePr>
            <a:graphicFrameLocks noGrp="1"/>
          </p:cNvGraphicFramePr>
          <p:nvPr/>
        </p:nvGraphicFramePr>
        <p:xfrm>
          <a:off x="1523999" y="3573014"/>
          <a:ext cx="8100392" cy="3284986"/>
        </p:xfrm>
        <a:graphic>
          <a:graphicData uri="http://schemas.openxmlformats.org/drawingml/2006/table">
            <a:tbl>
              <a:tblPr/>
              <a:tblGrid>
                <a:gridCol w="840895"/>
                <a:gridCol w="757646"/>
                <a:gridCol w="2814439"/>
                <a:gridCol w="2066723"/>
                <a:gridCol w="1620689"/>
              </a:tblGrid>
              <a:tr h="4852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2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2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2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2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3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2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fr-FR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fr-FR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b="1" dirty="0">
                          <a:latin typeface="Calibri"/>
                          <a:ea typeface="Calibri"/>
                          <a:cs typeface="Times New Roman"/>
                        </a:rPr>
                        <a:t>Thermomètre</a:t>
                      </a:r>
                      <a:endParaRPr lang="fr-FR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b="1" dirty="0" smtClean="0">
                          <a:latin typeface="Calibri"/>
                          <a:ea typeface="Calibri"/>
                          <a:cs typeface="Times New Roman"/>
                        </a:rPr>
                        <a:t>digital</a:t>
                      </a:r>
                      <a:endParaRPr lang="fr-FR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2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b="1">
                          <a:latin typeface="Calibri"/>
                          <a:ea typeface="Calibri"/>
                          <a:cs typeface="Times New Roman"/>
                        </a:rPr>
                        <a:t>Repère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b="1">
                          <a:latin typeface="Calibri"/>
                          <a:ea typeface="Calibri"/>
                          <a:cs typeface="Times New Roman"/>
                        </a:rPr>
                        <a:t>Nombre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b="1">
                          <a:latin typeface="Calibri"/>
                          <a:ea typeface="Calibri"/>
                          <a:cs typeface="Times New Roman"/>
                        </a:rPr>
                        <a:t>Désignation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b="1">
                          <a:latin typeface="Calibri"/>
                          <a:ea typeface="Calibri"/>
                          <a:cs typeface="Times New Roman"/>
                        </a:rPr>
                        <a:t>Caractéristiques</a:t>
                      </a:r>
                      <a:endParaRPr lang="fr-F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b="1" dirty="0">
                          <a:latin typeface="Calibri"/>
                          <a:ea typeface="Calibri"/>
                          <a:cs typeface="Times New Roman"/>
                        </a:rPr>
                        <a:t>Observations</a:t>
                      </a:r>
                      <a:endParaRPr lang="fr-F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75" marR="62075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" name="Rectangle à coins arrondis 19"/>
          <p:cNvSpPr/>
          <p:nvPr/>
        </p:nvSpPr>
        <p:spPr>
          <a:xfrm>
            <a:off x="7176120" y="2420888"/>
            <a:ext cx="504056" cy="864096"/>
          </a:xfrm>
          <a:prstGeom prst="round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à coins arrondis 21"/>
          <p:cNvSpPr/>
          <p:nvPr/>
        </p:nvSpPr>
        <p:spPr>
          <a:xfrm>
            <a:off x="3935760" y="2492896"/>
            <a:ext cx="504056" cy="864096"/>
          </a:xfrm>
          <a:prstGeom prst="round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3" name="Image 22" descr="serre-thermo.bmp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63552" y="404664"/>
            <a:ext cx="576064" cy="1368152"/>
          </a:xfrm>
          <a:prstGeom prst="rect">
            <a:avLst/>
          </a:prstGeom>
        </p:spPr>
      </p:pic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MI-S3-s2b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3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/>
        </p:nvGraphicFramePr>
        <p:xfrm>
          <a:off x="1775520" y="980731"/>
          <a:ext cx="7632849" cy="4464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6864"/>
                <a:gridCol w="3321702"/>
                <a:gridCol w="2544283"/>
              </a:tblGrid>
              <a:tr h="892899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smtClean="0"/>
                        <a:t>Durée </a:t>
                      </a:r>
                      <a:endParaRPr lang="fr-FR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smtClean="0"/>
                        <a:t>Récipient 1</a:t>
                      </a:r>
                      <a:endParaRPr lang="fr-FR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smtClean="0"/>
                        <a:t>Récipient 2</a:t>
                      </a:r>
                      <a:endParaRPr lang="fr-FR" sz="2400" dirty="0"/>
                    </a:p>
                  </a:txBody>
                  <a:tcPr anchor="ctr"/>
                </a:tc>
              </a:tr>
              <a:tr h="892899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T = 0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892899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T = 0 + 30 min.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892899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T = 0 + 60 min.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892899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T = 0 + 90 min.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MI-S3-s2b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2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847528" y="692696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u="sng" dirty="0">
                <a:solidFill>
                  <a:srgbClr val="FF0000"/>
                </a:solidFill>
              </a:rPr>
              <a:t>Qu'est-ce que l'effet de serre</a:t>
            </a:r>
            <a:r>
              <a:rPr lang="fr-FR" sz="4000" dirty="0">
                <a:solidFill>
                  <a:srgbClr val="FF0000"/>
                </a:solidFill>
              </a:rPr>
              <a:t> </a:t>
            </a:r>
            <a:r>
              <a:rPr lang="fr-FR" sz="36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1524000" y="1700808"/>
            <a:ext cx="8172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FF0000"/>
                </a:solidFill>
              </a:rPr>
              <a:t>L'effet de serre est un phénomène naturel par lequel une partie de l'énergie solaire qui est émise par la terre est absorbée et retenue sous forme de chaleur </a:t>
            </a:r>
            <a:r>
              <a:rPr lang="fr-FR" sz="2400" b="1" dirty="0"/>
              <a:t>dans la basse atmosphère. L'effet de serre est causé par des gaz contenus dans l'atmosphère, principalement la vapeur d'eau. D'autres gaz jouent un rôle dans l'effet de serre : le dioxyde de carbone, le méthane, les oxydes d'azote, l'ozone et les hydrocarbures.</a:t>
            </a:r>
            <a:endParaRPr lang="fr-FR" sz="2800" b="1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MI-S3-s2b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07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4000" y="1772816"/>
            <a:ext cx="91440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/>
              <a:t>L'expression </a:t>
            </a:r>
            <a:r>
              <a:rPr lang="fr-FR" sz="4800" b="1" dirty="0">
                <a:solidFill>
                  <a:srgbClr val="FF0000"/>
                </a:solidFill>
              </a:rPr>
              <a:t>"</a:t>
            </a:r>
            <a:r>
              <a:rPr lang="fr-FR" sz="4800" b="1" i="1" dirty="0">
                <a:solidFill>
                  <a:srgbClr val="FF0000"/>
                </a:solidFill>
              </a:rPr>
              <a:t>effet de serre" </a:t>
            </a:r>
            <a:r>
              <a:rPr lang="fr-FR" sz="4800" b="1" dirty="0">
                <a:solidFill>
                  <a:srgbClr val="FF0000"/>
                </a:solidFill>
              </a:rPr>
              <a:t>   </a:t>
            </a:r>
            <a:r>
              <a:rPr lang="fr-FR" sz="4000" b="1" dirty="0"/>
              <a:t>résulte d'une similitude entre :</a:t>
            </a:r>
          </a:p>
          <a:p>
            <a:pPr marL="273050" indent="887413">
              <a:buFont typeface="Wingdings" pitchFamily="2" charset="2"/>
              <a:buChar char="Ø"/>
            </a:pPr>
            <a:r>
              <a:rPr lang="fr-FR" sz="4000" b="1" dirty="0"/>
              <a:t> l'atmosphère </a:t>
            </a:r>
          </a:p>
          <a:p>
            <a:pPr marL="273050" indent="887413">
              <a:buFont typeface="Wingdings" pitchFamily="2" charset="2"/>
              <a:buChar char="Ø"/>
            </a:pPr>
            <a:r>
              <a:rPr lang="fr-FR" sz="4000" b="1" dirty="0"/>
              <a:t>et les parois d'une </a:t>
            </a:r>
            <a:r>
              <a:rPr lang="fr-FR" sz="4000" b="1" u="sng" dirty="0"/>
              <a:t>serre</a:t>
            </a:r>
            <a:r>
              <a:rPr lang="fr-FR" sz="4000" b="1" dirty="0"/>
              <a:t>.</a:t>
            </a:r>
          </a:p>
          <a:p>
            <a:pPr marL="273050" indent="887413">
              <a:buFont typeface="Wingdings" pitchFamily="2" charset="2"/>
              <a:buChar char="Ø"/>
            </a:pPr>
            <a:endParaRPr lang="fr-FR" sz="4000" b="1" dirty="0"/>
          </a:p>
          <a:p>
            <a:r>
              <a:rPr lang="fr-FR" sz="3100" b="1" dirty="0"/>
              <a:t>L'atmosphère fonctionne comme une serre</a:t>
            </a:r>
            <a:r>
              <a:rPr lang="fr-FR" sz="4000" b="1" dirty="0"/>
              <a:t> </a:t>
            </a:r>
            <a:r>
              <a:rPr lang="fr-FR" sz="4000" b="1" u="sng" dirty="0"/>
              <a:t> </a:t>
            </a:r>
            <a:endParaRPr lang="fr-FR" sz="4000" b="1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MI-S3-s2b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59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serres-segrez-roosen.fr/sites/roosen/pages/medias/documents/serre-de-produc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</p:spPr>
      </p:pic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MI-S3-s2b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98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32708" y="693738"/>
            <a:ext cx="824440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 algn="ctr"/>
            <a:r>
              <a:rPr lang="fr-FR" sz="4000" b="1" dirty="0">
                <a:solidFill>
                  <a:srgbClr val="FF0000"/>
                </a:solidFill>
              </a:rPr>
              <a:t> </a:t>
            </a:r>
            <a:r>
              <a:rPr lang="fr-FR" sz="4000" b="1" u="sng" dirty="0">
                <a:solidFill>
                  <a:srgbClr val="FF0000"/>
                </a:solidFill>
              </a:rPr>
              <a:t>Une serre</a:t>
            </a:r>
            <a:endParaRPr lang="fr-FR" sz="4000" b="1" dirty="0">
              <a:solidFill>
                <a:srgbClr val="FF0000"/>
              </a:solidFill>
            </a:endParaRPr>
          </a:p>
          <a:p>
            <a:pPr marL="542925" indent="-357188">
              <a:buFont typeface="Wingdings" pitchFamily="2" charset="2"/>
              <a:buChar char="Ø"/>
            </a:pPr>
            <a:r>
              <a:rPr lang="fr-FR" sz="3400" b="1" dirty="0">
                <a:solidFill>
                  <a:srgbClr val="FF0000"/>
                </a:solidFill>
              </a:rPr>
              <a:t>Elle doit permettre aux végétaux de se développer dans une structure close. </a:t>
            </a:r>
          </a:p>
          <a:p>
            <a:pPr marL="542925" indent="-357188">
              <a:buFont typeface="Wingdings" pitchFamily="2" charset="2"/>
              <a:buChar char="Ø"/>
            </a:pPr>
            <a:r>
              <a:rPr lang="fr-FR" sz="3400" b="1" dirty="0">
                <a:solidFill>
                  <a:srgbClr val="FF0000"/>
                </a:solidFill>
              </a:rPr>
              <a:t>Le matériau qui la constitue doit laisser passer la lumière. </a:t>
            </a:r>
          </a:p>
          <a:p>
            <a:pPr marL="542925" indent="-357188">
              <a:buFont typeface="Wingdings" pitchFamily="2" charset="2"/>
              <a:buChar char="Ø"/>
            </a:pPr>
            <a:r>
              <a:rPr lang="fr-FR" sz="3400" b="1" dirty="0">
                <a:solidFill>
                  <a:srgbClr val="FF0000"/>
                </a:solidFill>
              </a:rPr>
              <a:t>Elle est destinée en général à la production agricole. </a:t>
            </a:r>
          </a:p>
          <a:p>
            <a:pPr marL="542925" indent="-357188">
              <a:buFont typeface="Wingdings" pitchFamily="2" charset="2"/>
              <a:buChar char="Ø"/>
            </a:pPr>
            <a:r>
              <a:rPr lang="fr-FR" sz="3400" b="1" dirty="0">
                <a:solidFill>
                  <a:srgbClr val="FF0000"/>
                </a:solidFill>
              </a:rPr>
              <a:t>Il existe des serres de différentes tailles. </a:t>
            </a:r>
          </a:p>
          <a:p>
            <a:pPr marL="542925" indent="-357188">
              <a:buFont typeface="Wingdings" pitchFamily="2" charset="2"/>
              <a:buChar char="Ø"/>
            </a:pPr>
            <a:r>
              <a:rPr lang="fr-FR" sz="3400" b="1" dirty="0">
                <a:solidFill>
                  <a:srgbClr val="FF0000"/>
                </a:solidFill>
              </a:rPr>
              <a:t>On peut en construire une.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MI-S3-s2b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67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onds dans l’eau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TC104033925[[fn=Ronds dans l’eau]]</Template>
  <TotalTime>3090</TotalTime>
  <Words>123</Words>
  <Application>Microsoft Office PowerPoint</Application>
  <PresentationFormat>Personnalisé</PresentationFormat>
  <Paragraphs>41</Paragraphs>
  <Slides>8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Ronds dans l’eau</vt:lpstr>
      <vt:lpstr>L'homme peut exploiter le vivant,  en modifiant les conditions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Joël AUGUSTIN</dc:creator>
  <cp:lastModifiedBy>Heisenberg</cp:lastModifiedBy>
  <cp:revision>94</cp:revision>
  <dcterms:created xsi:type="dcterms:W3CDTF">2013-11-12T18:39:17Z</dcterms:created>
  <dcterms:modified xsi:type="dcterms:W3CDTF">2013-12-11T14:50:28Z</dcterms:modified>
</cp:coreProperties>
</file>