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charts/chart5.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7"/>
  </p:notesMasterIdLst>
  <p:sldIdLst>
    <p:sldId id="413" r:id="rId2"/>
    <p:sldId id="349" r:id="rId3"/>
    <p:sldId id="350" r:id="rId4"/>
    <p:sldId id="351" r:id="rId5"/>
    <p:sldId id="352" r:id="rId6"/>
    <p:sldId id="353" r:id="rId7"/>
    <p:sldId id="354" r:id="rId8"/>
    <p:sldId id="355" r:id="rId9"/>
    <p:sldId id="356" r:id="rId10"/>
    <p:sldId id="357" r:id="rId11"/>
    <p:sldId id="359" r:id="rId12"/>
    <p:sldId id="360" r:id="rId13"/>
    <p:sldId id="361" r:id="rId14"/>
    <p:sldId id="362" r:id="rId15"/>
    <p:sldId id="363" r:id="rId16"/>
    <p:sldId id="364" r:id="rId17"/>
    <p:sldId id="365" r:id="rId18"/>
    <p:sldId id="366" r:id="rId19"/>
    <p:sldId id="367" r:id="rId20"/>
    <p:sldId id="368" r:id="rId21"/>
    <p:sldId id="369" r:id="rId22"/>
    <p:sldId id="370" r:id="rId23"/>
    <p:sldId id="371" r:id="rId24"/>
    <p:sldId id="372" r:id="rId25"/>
    <p:sldId id="373"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76" d="100"/>
          <a:sy n="76" d="100"/>
        </p:scale>
        <p:origin x="-108" y="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2.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3.bin"/></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manualLayout>
          <c:layoutTarget val="inner"/>
          <c:xMode val="edge"/>
          <c:yMode val="edge"/>
          <c:x val="6.4758484136851313E-2"/>
          <c:y val="9.4195082716497458E-2"/>
          <c:w val="0.89087504412825591"/>
          <c:h val="0.88095074837308862"/>
        </c:manualLayout>
      </c:layout>
      <c:scatterChart>
        <c:scatterStyle val="smoothMarker"/>
        <c:varyColors val="0"/>
        <c:ser>
          <c:idx val="0"/>
          <c:order val="0"/>
          <c:tx>
            <c:strRef>
              <c:f>Feuil1!$A$10</c:f>
              <c:strCache>
                <c:ptCount val="1"/>
                <c:pt idx="0">
                  <c:v>Température (en C°)</c:v>
                </c:pt>
              </c:strCache>
            </c:strRef>
          </c:tx>
          <c:xVal>
            <c:numRef>
              <c:f>Feuil1!$B$9:$L$9</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xVal>
          <c:yVal>
            <c:numRef>
              <c:f>Feuil1!$B$10:$L$10</c:f>
              <c:numCache>
                <c:formatCode>General</c:formatCode>
                <c:ptCount val="11"/>
                <c:pt idx="0">
                  <c:v>15</c:v>
                </c:pt>
                <c:pt idx="1">
                  <c:v>10</c:v>
                </c:pt>
                <c:pt idx="2">
                  <c:v>5</c:v>
                </c:pt>
                <c:pt idx="3">
                  <c:v>2</c:v>
                </c:pt>
                <c:pt idx="4">
                  <c:v>0</c:v>
                </c:pt>
                <c:pt idx="5">
                  <c:v>0</c:v>
                </c:pt>
                <c:pt idx="6">
                  <c:v>0</c:v>
                </c:pt>
                <c:pt idx="7">
                  <c:v>0</c:v>
                </c:pt>
                <c:pt idx="8">
                  <c:v>0</c:v>
                </c:pt>
                <c:pt idx="9">
                  <c:v>-1</c:v>
                </c:pt>
                <c:pt idx="10">
                  <c:v>-2.5</c:v>
                </c:pt>
              </c:numCache>
            </c:numRef>
          </c:yVal>
          <c:smooth val="1"/>
        </c:ser>
        <c:dLbls>
          <c:showLegendKey val="0"/>
          <c:showVal val="0"/>
          <c:showCatName val="0"/>
          <c:showSerName val="0"/>
          <c:showPercent val="0"/>
          <c:showBubbleSize val="0"/>
        </c:dLbls>
        <c:axId val="123451264"/>
        <c:axId val="123452800"/>
      </c:scatterChart>
      <c:valAx>
        <c:axId val="123451264"/>
        <c:scaling>
          <c:orientation val="minMax"/>
        </c:scaling>
        <c:delete val="0"/>
        <c:axPos val="b"/>
        <c:numFmt formatCode="General" sourceLinked="1"/>
        <c:majorTickMark val="out"/>
        <c:minorTickMark val="none"/>
        <c:tickLblPos val="nextTo"/>
        <c:crossAx val="123452800"/>
        <c:crosses val="autoZero"/>
        <c:crossBetween val="midCat"/>
      </c:valAx>
      <c:valAx>
        <c:axId val="123452800"/>
        <c:scaling>
          <c:orientation val="minMax"/>
        </c:scaling>
        <c:delete val="0"/>
        <c:axPos val="l"/>
        <c:majorGridlines/>
        <c:numFmt formatCode="General" sourceLinked="1"/>
        <c:majorTickMark val="out"/>
        <c:minorTickMark val="none"/>
        <c:tickLblPos val="nextTo"/>
        <c:crossAx val="123451264"/>
        <c:crosses val="autoZero"/>
        <c:crossBetween val="midCat"/>
      </c:valAx>
    </c:plotArea>
    <c:plotVisOnly val="1"/>
    <c:dispBlanksAs val="gap"/>
    <c:showDLblsOverMax val="0"/>
  </c:chart>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200"/>
              <a:t>Température (en C°)</a:t>
            </a:r>
          </a:p>
        </c:rich>
      </c:tx>
      <c:layout>
        <c:manualLayout>
          <c:xMode val="edge"/>
          <c:yMode val="edge"/>
          <c:x val="8.3973556693542535E-4"/>
          <c:y val="1.7743979721166033E-2"/>
        </c:manualLayout>
      </c:layout>
      <c:overlay val="0"/>
    </c:title>
    <c:autoTitleDeleted val="0"/>
    <c:plotArea>
      <c:layout>
        <c:manualLayout>
          <c:layoutTarget val="inner"/>
          <c:xMode val="edge"/>
          <c:yMode val="edge"/>
          <c:x val="4.6344609251333761E-2"/>
          <c:y val="0.10666047922716884"/>
          <c:w val="0.91911821870913635"/>
          <c:h val="0.8651962516092333"/>
        </c:manualLayout>
      </c:layout>
      <c:scatterChart>
        <c:scatterStyle val="smoothMarker"/>
        <c:varyColors val="0"/>
        <c:ser>
          <c:idx val="0"/>
          <c:order val="0"/>
          <c:tx>
            <c:strRef>
              <c:f>Feuil1!$B$5</c:f>
              <c:strCache>
                <c:ptCount val="1"/>
                <c:pt idx="0">
                  <c:v>Température (en C°)</c:v>
                </c:pt>
              </c:strCache>
            </c:strRef>
          </c:tx>
          <c:xVal>
            <c:numRef>
              <c:f>Feuil1!$C$4:$M$4</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xVal>
          <c:yVal>
            <c:numRef>
              <c:f>Feuil1!$C$5:$M$5</c:f>
              <c:numCache>
                <c:formatCode>General</c:formatCode>
                <c:ptCount val="11"/>
                <c:pt idx="0">
                  <c:v>-6</c:v>
                </c:pt>
                <c:pt idx="1">
                  <c:v>-4</c:v>
                </c:pt>
                <c:pt idx="2">
                  <c:v>-2.5</c:v>
                </c:pt>
                <c:pt idx="3">
                  <c:v>-1</c:v>
                </c:pt>
                <c:pt idx="4">
                  <c:v>0</c:v>
                </c:pt>
                <c:pt idx="5">
                  <c:v>0</c:v>
                </c:pt>
                <c:pt idx="6">
                  <c:v>0</c:v>
                </c:pt>
                <c:pt idx="7">
                  <c:v>0</c:v>
                </c:pt>
                <c:pt idx="8">
                  <c:v>0</c:v>
                </c:pt>
                <c:pt idx="9">
                  <c:v>1</c:v>
                </c:pt>
                <c:pt idx="10">
                  <c:v>4</c:v>
                </c:pt>
              </c:numCache>
            </c:numRef>
          </c:yVal>
          <c:smooth val="1"/>
        </c:ser>
        <c:dLbls>
          <c:showLegendKey val="0"/>
          <c:showVal val="0"/>
          <c:showCatName val="0"/>
          <c:showSerName val="0"/>
          <c:showPercent val="0"/>
          <c:showBubbleSize val="0"/>
        </c:dLbls>
        <c:axId val="124446592"/>
        <c:axId val="124448128"/>
      </c:scatterChart>
      <c:valAx>
        <c:axId val="124446592"/>
        <c:scaling>
          <c:orientation val="minMax"/>
        </c:scaling>
        <c:delete val="0"/>
        <c:axPos val="b"/>
        <c:numFmt formatCode="General" sourceLinked="1"/>
        <c:majorTickMark val="out"/>
        <c:minorTickMark val="none"/>
        <c:tickLblPos val="nextTo"/>
        <c:crossAx val="124448128"/>
        <c:crosses val="autoZero"/>
        <c:crossBetween val="midCat"/>
      </c:valAx>
      <c:valAx>
        <c:axId val="124448128"/>
        <c:scaling>
          <c:orientation val="minMax"/>
        </c:scaling>
        <c:delete val="0"/>
        <c:axPos val="l"/>
        <c:majorGridlines/>
        <c:numFmt formatCode="General" sourceLinked="1"/>
        <c:majorTickMark val="out"/>
        <c:minorTickMark val="none"/>
        <c:tickLblPos val="nextTo"/>
        <c:crossAx val="124446592"/>
        <c:crosses val="autoZero"/>
        <c:crossBetween val="midCat"/>
      </c:valAx>
    </c:plotArea>
    <c:plotVisOnly val="1"/>
    <c:dispBlanksAs val="gap"/>
    <c:showDLblsOverMax val="0"/>
  </c:chart>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200"/>
              <a:t>Température (en C°)</a:t>
            </a:r>
          </a:p>
        </c:rich>
      </c:tx>
      <c:layout>
        <c:manualLayout>
          <c:xMode val="edge"/>
          <c:yMode val="edge"/>
          <c:x val="3.4065545688713697E-3"/>
          <c:y val="1.737921445950643E-2"/>
        </c:manualLayout>
      </c:layout>
      <c:overlay val="0"/>
    </c:title>
    <c:autoTitleDeleted val="0"/>
    <c:plotArea>
      <c:layout>
        <c:manualLayout>
          <c:layoutTarget val="inner"/>
          <c:xMode val="edge"/>
          <c:yMode val="edge"/>
          <c:x val="4.3169914081419423E-2"/>
          <c:y val="0.10822427368992667"/>
          <c:w val="0.89901710521974842"/>
          <c:h val="0.87774694542492537"/>
        </c:manualLayout>
      </c:layout>
      <c:scatterChart>
        <c:scatterStyle val="smoothMarker"/>
        <c:varyColors val="0"/>
        <c:ser>
          <c:idx val="0"/>
          <c:order val="0"/>
          <c:tx>
            <c:strRef>
              <c:f>Feuil1!$B$3</c:f>
              <c:strCache>
                <c:ptCount val="1"/>
                <c:pt idx="0">
                  <c:v>Température (en C°)</c:v>
                </c:pt>
              </c:strCache>
            </c:strRef>
          </c:tx>
          <c:xVal>
            <c:numRef>
              <c:f>Feuil1!$C$2:$M$2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xVal>
          <c:yVal>
            <c:numRef>
              <c:f>Feuil1!$C$3:$M$3</c:f>
              <c:numCache>
                <c:formatCode>General</c:formatCode>
                <c:ptCount val="11"/>
                <c:pt idx="0">
                  <c:v>-5</c:v>
                </c:pt>
                <c:pt idx="1">
                  <c:v>0</c:v>
                </c:pt>
                <c:pt idx="2">
                  <c:v>4</c:v>
                </c:pt>
                <c:pt idx="3">
                  <c:v>6</c:v>
                </c:pt>
                <c:pt idx="4">
                  <c:v>6</c:v>
                </c:pt>
                <c:pt idx="5">
                  <c:v>6</c:v>
                </c:pt>
                <c:pt idx="6">
                  <c:v>6</c:v>
                </c:pt>
                <c:pt idx="7">
                  <c:v>6</c:v>
                </c:pt>
                <c:pt idx="8">
                  <c:v>8</c:v>
                </c:pt>
                <c:pt idx="9">
                  <c:v>10</c:v>
                </c:pt>
                <c:pt idx="10">
                  <c:v>13</c:v>
                </c:pt>
              </c:numCache>
            </c:numRef>
          </c:yVal>
          <c:smooth val="1"/>
        </c:ser>
        <c:dLbls>
          <c:showLegendKey val="0"/>
          <c:showVal val="0"/>
          <c:showCatName val="0"/>
          <c:showSerName val="0"/>
          <c:showPercent val="0"/>
          <c:showBubbleSize val="0"/>
        </c:dLbls>
        <c:axId val="124548224"/>
        <c:axId val="124549760"/>
      </c:scatterChart>
      <c:valAx>
        <c:axId val="124548224"/>
        <c:scaling>
          <c:orientation val="minMax"/>
        </c:scaling>
        <c:delete val="0"/>
        <c:axPos val="b"/>
        <c:numFmt formatCode="General" sourceLinked="1"/>
        <c:majorTickMark val="out"/>
        <c:minorTickMark val="none"/>
        <c:tickLblPos val="nextTo"/>
        <c:crossAx val="124549760"/>
        <c:crosses val="autoZero"/>
        <c:crossBetween val="midCat"/>
      </c:valAx>
      <c:valAx>
        <c:axId val="124549760"/>
        <c:scaling>
          <c:orientation val="minMax"/>
        </c:scaling>
        <c:delete val="0"/>
        <c:axPos val="l"/>
        <c:majorGridlines/>
        <c:numFmt formatCode="General" sourceLinked="1"/>
        <c:majorTickMark val="out"/>
        <c:minorTickMark val="none"/>
        <c:tickLblPos val="nextTo"/>
        <c:crossAx val="124548224"/>
        <c:crosses val="autoZero"/>
        <c:crossBetween val="midCat"/>
      </c:valAx>
    </c:plotArea>
    <c:plotVisOnly val="1"/>
    <c:dispBlanksAs val="gap"/>
    <c:showDLblsOverMax val="0"/>
  </c:chart>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200"/>
              <a:t>Température (en C°)</a:t>
            </a:r>
          </a:p>
        </c:rich>
      </c:tx>
      <c:layout>
        <c:manualLayout>
          <c:xMode val="edge"/>
          <c:yMode val="edge"/>
          <c:x val="3.4456493781270109E-3"/>
          <c:y val="0"/>
        </c:manualLayout>
      </c:layout>
      <c:overlay val="0"/>
    </c:title>
    <c:autoTitleDeleted val="0"/>
    <c:plotArea>
      <c:layout>
        <c:manualLayout>
          <c:layoutTarget val="inner"/>
          <c:xMode val="edge"/>
          <c:yMode val="edge"/>
          <c:x val="8.8159438447433264E-2"/>
          <c:y val="9.4195107112353904E-2"/>
          <c:w val="0.89087504412825591"/>
          <c:h val="0.88095074837308862"/>
        </c:manualLayout>
      </c:layout>
      <c:scatterChart>
        <c:scatterStyle val="smoothMarker"/>
        <c:varyColors val="0"/>
        <c:ser>
          <c:idx val="0"/>
          <c:order val="0"/>
          <c:tx>
            <c:strRef>
              <c:f>Feuil1!$A$10</c:f>
              <c:strCache>
                <c:ptCount val="1"/>
                <c:pt idx="0">
                  <c:v>Température (en C°)</c:v>
                </c:pt>
              </c:strCache>
            </c:strRef>
          </c:tx>
          <c:xVal>
            <c:numRef>
              <c:f>Feuil1!$B$9:$L$9</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xVal>
          <c:yVal>
            <c:numRef>
              <c:f>Feuil1!$B$10:$L$10</c:f>
              <c:numCache>
                <c:formatCode>General</c:formatCode>
                <c:ptCount val="11"/>
                <c:pt idx="0">
                  <c:v>15</c:v>
                </c:pt>
                <c:pt idx="1">
                  <c:v>10</c:v>
                </c:pt>
                <c:pt idx="2">
                  <c:v>5</c:v>
                </c:pt>
                <c:pt idx="3">
                  <c:v>2</c:v>
                </c:pt>
                <c:pt idx="4">
                  <c:v>0</c:v>
                </c:pt>
                <c:pt idx="5">
                  <c:v>0</c:v>
                </c:pt>
                <c:pt idx="6">
                  <c:v>0</c:v>
                </c:pt>
                <c:pt idx="7">
                  <c:v>0</c:v>
                </c:pt>
                <c:pt idx="8">
                  <c:v>0</c:v>
                </c:pt>
                <c:pt idx="9">
                  <c:v>-1</c:v>
                </c:pt>
                <c:pt idx="10">
                  <c:v>-2.5</c:v>
                </c:pt>
              </c:numCache>
            </c:numRef>
          </c:yVal>
          <c:smooth val="1"/>
        </c:ser>
        <c:dLbls>
          <c:showLegendKey val="0"/>
          <c:showVal val="0"/>
          <c:showCatName val="0"/>
          <c:showSerName val="0"/>
          <c:showPercent val="0"/>
          <c:showBubbleSize val="0"/>
        </c:dLbls>
        <c:axId val="125735296"/>
        <c:axId val="125736832"/>
      </c:scatterChart>
      <c:valAx>
        <c:axId val="125735296"/>
        <c:scaling>
          <c:orientation val="minMax"/>
        </c:scaling>
        <c:delete val="0"/>
        <c:axPos val="b"/>
        <c:numFmt formatCode="General" sourceLinked="1"/>
        <c:majorTickMark val="out"/>
        <c:minorTickMark val="none"/>
        <c:tickLblPos val="nextTo"/>
        <c:crossAx val="125736832"/>
        <c:crosses val="autoZero"/>
        <c:crossBetween val="midCat"/>
      </c:valAx>
      <c:valAx>
        <c:axId val="125736832"/>
        <c:scaling>
          <c:orientation val="minMax"/>
        </c:scaling>
        <c:delete val="0"/>
        <c:axPos val="l"/>
        <c:majorGridlines/>
        <c:numFmt formatCode="General" sourceLinked="1"/>
        <c:majorTickMark val="out"/>
        <c:minorTickMark val="none"/>
        <c:tickLblPos val="nextTo"/>
        <c:crossAx val="125735296"/>
        <c:crosses val="autoZero"/>
        <c:crossBetween val="midCat"/>
      </c:valAx>
      <c:spPr>
        <a:noFill/>
        <a:ln w="25400">
          <a:noFill/>
        </a:ln>
      </c:spPr>
    </c:plotArea>
    <c:plotVisOnly val="1"/>
    <c:dispBlanksAs val="gap"/>
    <c:showDLblsOverMax val="0"/>
  </c:chart>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400"/>
              <a:t>Température (en C°)</a:t>
            </a:r>
          </a:p>
        </c:rich>
      </c:tx>
      <c:layout>
        <c:manualLayout>
          <c:xMode val="edge"/>
          <c:yMode val="edge"/>
          <c:x val="5.5559967491640384E-4"/>
          <c:y val="0"/>
        </c:manualLayout>
      </c:layout>
      <c:overlay val="0"/>
    </c:title>
    <c:autoTitleDeleted val="0"/>
    <c:plotArea>
      <c:layout/>
      <c:scatterChart>
        <c:scatterStyle val="smoothMarker"/>
        <c:varyColors val="0"/>
        <c:ser>
          <c:idx val="0"/>
          <c:order val="0"/>
          <c:tx>
            <c:strRef>
              <c:f>Feuil1!$A$2</c:f>
              <c:strCache>
                <c:ptCount val="1"/>
                <c:pt idx="0">
                  <c:v>Température (en C°)</c:v>
                </c:pt>
              </c:strCache>
            </c:strRef>
          </c:tx>
          <c:xVal>
            <c:numRef>
              <c:f>Feuil1!$B$1:$L$1</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xVal>
          <c:yVal>
            <c:numRef>
              <c:f>Feuil1!$B$2:$L$2</c:f>
              <c:numCache>
                <c:formatCode>General</c:formatCode>
                <c:ptCount val="11"/>
                <c:pt idx="0">
                  <c:v>15</c:v>
                </c:pt>
                <c:pt idx="1">
                  <c:v>10</c:v>
                </c:pt>
                <c:pt idx="2">
                  <c:v>5</c:v>
                </c:pt>
                <c:pt idx="3">
                  <c:v>0</c:v>
                </c:pt>
                <c:pt idx="4">
                  <c:v>-2.5</c:v>
                </c:pt>
                <c:pt idx="5">
                  <c:v>-3</c:v>
                </c:pt>
                <c:pt idx="6">
                  <c:v>-4</c:v>
                </c:pt>
                <c:pt idx="7">
                  <c:v>-4.8</c:v>
                </c:pt>
                <c:pt idx="8">
                  <c:v>-5</c:v>
                </c:pt>
                <c:pt idx="9">
                  <c:v>-7.5</c:v>
                </c:pt>
                <c:pt idx="10">
                  <c:v>-8</c:v>
                </c:pt>
              </c:numCache>
            </c:numRef>
          </c:yVal>
          <c:smooth val="1"/>
        </c:ser>
        <c:dLbls>
          <c:showLegendKey val="0"/>
          <c:showVal val="0"/>
          <c:showCatName val="0"/>
          <c:showSerName val="0"/>
          <c:showPercent val="0"/>
          <c:showBubbleSize val="0"/>
        </c:dLbls>
        <c:axId val="125927424"/>
        <c:axId val="125928960"/>
      </c:scatterChart>
      <c:valAx>
        <c:axId val="125927424"/>
        <c:scaling>
          <c:orientation val="minMax"/>
        </c:scaling>
        <c:delete val="0"/>
        <c:axPos val="b"/>
        <c:numFmt formatCode="General" sourceLinked="1"/>
        <c:majorTickMark val="out"/>
        <c:minorTickMark val="none"/>
        <c:tickLblPos val="nextTo"/>
        <c:crossAx val="125928960"/>
        <c:crosses val="autoZero"/>
        <c:crossBetween val="midCat"/>
      </c:valAx>
      <c:valAx>
        <c:axId val="125928960"/>
        <c:scaling>
          <c:orientation val="minMax"/>
        </c:scaling>
        <c:delete val="0"/>
        <c:axPos val="l"/>
        <c:majorGridlines/>
        <c:numFmt formatCode="General" sourceLinked="1"/>
        <c:majorTickMark val="out"/>
        <c:minorTickMark val="none"/>
        <c:tickLblPos val="nextTo"/>
        <c:crossAx val="125927424"/>
        <c:crosses val="autoZero"/>
        <c:crossBetween val="midCat"/>
      </c:valAx>
    </c:plotArea>
    <c:plotVisOnly val="1"/>
    <c:dispBlanksAs val="gap"/>
    <c:showDLblsOverMax val="0"/>
  </c:chart>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0.5381</cdr:x>
      <cdr:y>0.48383</cdr:y>
    </cdr:from>
    <cdr:to>
      <cdr:x>0.59573</cdr:x>
      <cdr:y>0.54299</cdr:y>
    </cdr:to>
    <cdr:sp macro="" textlink="">
      <cdr:nvSpPr>
        <cdr:cNvPr id="2" name="ZoneTexte 1"/>
        <cdr:cNvSpPr txBox="1"/>
      </cdr:nvSpPr>
      <cdr:spPr>
        <a:xfrm xmlns:a="http://schemas.openxmlformats.org/drawingml/2006/main">
          <a:off x="2629314" y="2744858"/>
          <a:ext cx="281608" cy="3356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fr-FR" sz="1100"/>
        </a:p>
      </cdr:txBody>
    </cdr:sp>
  </cdr:relSizeAnchor>
</c:userShapes>
</file>

<file path=ppt/drawings/drawing2.xml><?xml version="1.0" encoding="utf-8"?>
<c:userShapes xmlns:c="http://schemas.openxmlformats.org/drawingml/2006/chart">
  <cdr:relSizeAnchor xmlns:cdr="http://schemas.openxmlformats.org/drawingml/2006/chartDrawing">
    <cdr:from>
      <cdr:x>0.34598</cdr:x>
      <cdr:y>0.11407</cdr:y>
    </cdr:from>
    <cdr:to>
      <cdr:x>0.34598</cdr:x>
      <cdr:y>0.98098</cdr:y>
    </cdr:to>
    <cdr:cxnSp macro="">
      <cdr:nvCxnSpPr>
        <cdr:cNvPr id="3" name="Connecteur droit 2"/>
        <cdr:cNvCxnSpPr/>
      </cdr:nvCxnSpPr>
      <cdr:spPr>
        <a:xfrm xmlns:a="http://schemas.openxmlformats.org/drawingml/2006/main">
          <a:off x="2171701" y="571500"/>
          <a:ext cx="7" cy="4343380"/>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dr:relSizeAnchor xmlns:cdr="http://schemas.openxmlformats.org/drawingml/2006/chartDrawing">
    <cdr:from>
      <cdr:x>0.66161</cdr:x>
      <cdr:y>0.11787</cdr:y>
    </cdr:from>
    <cdr:to>
      <cdr:x>0.66161</cdr:x>
      <cdr:y>0.96388</cdr:y>
    </cdr:to>
    <cdr:cxnSp macro="">
      <cdr:nvCxnSpPr>
        <cdr:cNvPr id="5" name="Connecteur droit 4"/>
        <cdr:cNvCxnSpPr/>
      </cdr:nvCxnSpPr>
      <cdr:spPr>
        <a:xfrm xmlns:a="http://schemas.openxmlformats.org/drawingml/2006/main">
          <a:off x="4152901" y="590550"/>
          <a:ext cx="7" cy="4238611"/>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userShapes>
</file>

<file path=ppt/drawings/drawing3.xml><?xml version="1.0" encoding="utf-8"?>
<c:userShapes xmlns:c="http://schemas.openxmlformats.org/drawingml/2006/chart">
  <cdr:relSizeAnchor xmlns:cdr="http://schemas.openxmlformats.org/drawingml/2006/chartDrawing">
    <cdr:from>
      <cdr:x>0.21362</cdr:x>
      <cdr:y>0.09483</cdr:y>
    </cdr:from>
    <cdr:to>
      <cdr:x>0.22291</cdr:x>
      <cdr:y>0.98793</cdr:y>
    </cdr:to>
    <cdr:cxnSp macro="">
      <cdr:nvCxnSpPr>
        <cdr:cNvPr id="3" name="Connecteur droit 2"/>
        <cdr:cNvCxnSpPr/>
      </cdr:nvCxnSpPr>
      <cdr:spPr>
        <a:xfrm xmlns:a="http://schemas.openxmlformats.org/drawingml/2006/main" flipH="1">
          <a:off x="1314452" y="523888"/>
          <a:ext cx="57148" cy="4933937"/>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dr:relSizeAnchor xmlns:cdr="http://schemas.openxmlformats.org/drawingml/2006/chartDrawing">
    <cdr:from>
      <cdr:x>0.57276</cdr:x>
      <cdr:y>0.1</cdr:y>
    </cdr:from>
    <cdr:to>
      <cdr:x>0.5774</cdr:x>
      <cdr:y>0.98103</cdr:y>
    </cdr:to>
    <cdr:cxnSp macro="">
      <cdr:nvCxnSpPr>
        <cdr:cNvPr id="5" name="Connecteur droit 4"/>
        <cdr:cNvCxnSpPr/>
      </cdr:nvCxnSpPr>
      <cdr:spPr>
        <a:xfrm xmlns:a="http://schemas.openxmlformats.org/drawingml/2006/main" flipH="1">
          <a:off x="3524252" y="552440"/>
          <a:ext cx="28572" cy="4867285"/>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userShapes>
</file>

<file path=ppt/drawings/drawing4.xml><?xml version="1.0" encoding="utf-8"?>
<c:userShapes xmlns:c="http://schemas.openxmlformats.org/drawingml/2006/chart">
  <cdr:relSizeAnchor xmlns:cdr="http://schemas.openxmlformats.org/drawingml/2006/chartDrawing">
    <cdr:from>
      <cdr:x>0.5381</cdr:x>
      <cdr:y>0.48383</cdr:y>
    </cdr:from>
    <cdr:to>
      <cdr:x>0.59573</cdr:x>
      <cdr:y>0.54299</cdr:y>
    </cdr:to>
    <cdr:sp macro="" textlink="">
      <cdr:nvSpPr>
        <cdr:cNvPr id="2" name="ZoneTexte 1"/>
        <cdr:cNvSpPr txBox="1"/>
      </cdr:nvSpPr>
      <cdr:spPr>
        <a:xfrm xmlns:a="http://schemas.openxmlformats.org/drawingml/2006/main">
          <a:off x="2629314" y="2744858"/>
          <a:ext cx="281608" cy="3356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fr-FR" sz="110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D6102F-8FD0-4967-BC74-7A15428CD7A8}" type="datetimeFigureOut">
              <a:rPr lang="fr-FR" smtClean="0"/>
              <a:t>11/12/2013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5FE3B6-0270-4090-AF3F-967B4E5D46E7}" type="slidenum">
              <a:rPr lang="fr-FR" smtClean="0"/>
              <a:t>‹N°›</a:t>
            </a:fld>
            <a:endParaRPr lang="fr-FR"/>
          </a:p>
        </p:txBody>
      </p:sp>
    </p:spTree>
    <p:extLst>
      <p:ext uri="{BB962C8B-B14F-4D97-AF65-F5344CB8AC3E}">
        <p14:creationId xmlns:p14="http://schemas.microsoft.com/office/powerpoint/2010/main" val="343857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785FE3B6-0270-4090-AF3F-967B4E5D46E7}" type="slidenum">
              <a:rPr lang="fr-FR" smtClean="0"/>
              <a:t>25</a:t>
            </a:fld>
            <a:endParaRPr lang="fr-FR"/>
          </a:p>
        </p:txBody>
      </p:sp>
    </p:spTree>
    <p:extLst>
      <p:ext uri="{BB962C8B-B14F-4D97-AF65-F5344CB8AC3E}">
        <p14:creationId xmlns:p14="http://schemas.microsoft.com/office/powerpoint/2010/main" val="2647174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fr-FR" smtClean="0"/>
              <a:t>Modifiez le style du titre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fr-FR" smtClean="0"/>
              <a:t>Modifiez le style du titre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fr-FR" smtClean="0"/>
              <a:t>Modifiez le style du titre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fr-FR" smtClean="0"/>
              <a:t>Modifiez le style du titre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fr-FR" smtClean="0"/>
              <a:t>Modifiez le style du titre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dirty="0"/>
              <a:t>12/11/2013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fr-FR" smtClean="0"/>
              <a:t>Modifiez le style du titre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dirty="0"/>
              <a:t>12/11/2013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fr-FR" smtClean="0"/>
              <a:t>Modifiez le style du titre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fr-FR" smtClean="0"/>
              <a:t>Modifiez le style du titre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fr-FR" smtClean="0"/>
              <a:t>Modifiez le style du titre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fr-FR" smtClean="0"/>
              <a:t>Modifiez le style du titre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fr-FR" smtClean="0"/>
              <a:t>Modifiez le style du titre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2" name="Content Placeholder 3"/>
          <p:cNvSpPr>
            <a:spLocks noGrp="1"/>
          </p:cNvSpPr>
          <p:nvPr>
            <p:ph sz="quarter" idx="13"/>
          </p:nvPr>
        </p:nvSpPr>
        <p:spPr>
          <a:xfrm>
            <a:off x="913774" y="3051012"/>
            <a:ext cx="5106027" cy="2740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3" name="Content Placeholder 5"/>
          <p:cNvSpPr>
            <a:spLocks noGrp="1"/>
          </p:cNvSpPr>
          <p:nvPr>
            <p:ph sz="quarter" idx="14"/>
          </p:nvPr>
        </p:nvSpPr>
        <p:spPr>
          <a:xfrm>
            <a:off x="6172200" y="3051012"/>
            <a:ext cx="5105401" cy="2740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12/11/2013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12/11/2013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fr-FR" smtClean="0"/>
              <a:t>Modifiez le style du titre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12/11/2013</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82055" y="2837445"/>
            <a:ext cx="9143999" cy="1596177"/>
          </a:xfrm>
        </p:spPr>
        <p:txBody>
          <a:bodyPr>
            <a:noAutofit/>
          </a:bodyPr>
          <a:lstStyle/>
          <a:p>
            <a:r>
              <a:rPr lang="fr-FR" sz="7200" b="1" smtClean="0">
                <a:solidFill>
                  <a:srgbClr val="FF0000"/>
                </a:solidFill>
              </a:rPr>
              <a:t>Exemple </a:t>
            </a:r>
            <a:r>
              <a:rPr lang="fr-FR" sz="7200" b="1" dirty="0" smtClean="0">
                <a:solidFill>
                  <a:srgbClr val="FF0000"/>
                </a:solidFill>
              </a:rPr>
              <a:t>d’activité menée en 5</a:t>
            </a:r>
            <a:r>
              <a:rPr lang="fr-FR" sz="7200" b="1" baseline="30000" dirty="0" smtClean="0">
                <a:solidFill>
                  <a:srgbClr val="FF0000"/>
                </a:solidFill>
              </a:rPr>
              <a:t>ème</a:t>
            </a:r>
            <a:r>
              <a:rPr lang="fr-FR" sz="7200" b="1" dirty="0" smtClean="0">
                <a:solidFill>
                  <a:srgbClr val="FF0000"/>
                </a:solidFill>
              </a:rPr>
              <a:t>  </a:t>
            </a:r>
            <a:endParaRPr lang="fr-FR" sz="7200" b="1" dirty="0">
              <a:solidFill>
                <a:srgbClr val="FF0000"/>
              </a:solidFill>
            </a:endParaRPr>
          </a:p>
        </p:txBody>
      </p:sp>
    </p:spTree>
    <p:extLst>
      <p:ext uri="{BB962C8B-B14F-4D97-AF65-F5344CB8AC3E}">
        <p14:creationId xmlns:p14="http://schemas.microsoft.com/office/powerpoint/2010/main" val="1319022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25217" y="1656522"/>
            <a:ext cx="9647583" cy="2215991"/>
          </a:xfrm>
          <a:prstGeom prst="rect">
            <a:avLst/>
          </a:prstGeom>
          <a:noFill/>
        </p:spPr>
        <p:txBody>
          <a:bodyPr wrap="square" rtlCol="0">
            <a:spAutoFit/>
          </a:bodyPr>
          <a:lstStyle/>
          <a:p>
            <a:r>
              <a:rPr lang="fr-FR" sz="4000" b="1" u="dbl" dirty="0">
                <a:solidFill>
                  <a:srgbClr val="FF0000"/>
                </a:solidFill>
              </a:rPr>
              <a:t>Activité 2</a:t>
            </a:r>
            <a:r>
              <a:rPr lang="fr-FR" sz="4000" b="1" dirty="0">
                <a:solidFill>
                  <a:srgbClr val="FF0000"/>
                </a:solidFill>
              </a:rPr>
              <a:t> : </a:t>
            </a:r>
            <a:r>
              <a:rPr lang="fr-FR" sz="4000" b="1" dirty="0" smtClean="0">
                <a:solidFill>
                  <a:srgbClr val="FF0000"/>
                </a:solidFill>
              </a:rPr>
              <a:t>  </a:t>
            </a:r>
          </a:p>
          <a:p>
            <a:r>
              <a:rPr lang="fr-FR" sz="8000" b="1" cap="small" dirty="0" smtClean="0">
                <a:solidFill>
                  <a:srgbClr val="FF0000"/>
                </a:solidFill>
              </a:rPr>
              <a:t>de l’Eau </a:t>
            </a:r>
            <a:r>
              <a:rPr lang="fr-FR" sz="8000" b="1" cap="small" dirty="0">
                <a:solidFill>
                  <a:srgbClr val="FF0000"/>
                </a:solidFill>
              </a:rPr>
              <a:t>à la </a:t>
            </a:r>
            <a:r>
              <a:rPr lang="fr-FR" sz="8000" b="1" cap="small" dirty="0" smtClean="0">
                <a:solidFill>
                  <a:srgbClr val="FF0000"/>
                </a:solidFill>
              </a:rPr>
              <a:t>Glace</a:t>
            </a:r>
            <a:endParaRPr lang="fr-FR" sz="4400" cap="small" dirty="0">
              <a:solidFill>
                <a:srgbClr val="FF0000"/>
              </a:solidFill>
            </a:endParaRPr>
          </a:p>
          <a:p>
            <a:endParaRPr lang="fr-FR" dirty="0"/>
          </a:p>
        </p:txBody>
      </p:sp>
      <p:sp>
        <p:nvSpPr>
          <p:cNvPr id="3" name="Espace réservé du pied de page 2"/>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37598645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nvPr>
        </p:nvGraphicFramePr>
        <p:xfrm>
          <a:off x="1" y="0"/>
          <a:ext cx="11698012" cy="5612523"/>
        </p:xfrm>
        <a:graphic>
          <a:graphicData uri="http://schemas.openxmlformats.org/drawingml/2006/table">
            <a:tbl>
              <a:tblPr>
                <a:tableStyleId>{5C22544A-7EE6-4342-B048-85BDC9FD1C3A}</a:tableStyleId>
              </a:tblPr>
              <a:tblGrid>
                <a:gridCol w="1723348"/>
                <a:gridCol w="831222"/>
                <a:gridCol w="831222"/>
                <a:gridCol w="831222"/>
                <a:gridCol w="831222"/>
                <a:gridCol w="831222"/>
                <a:gridCol w="831222"/>
                <a:gridCol w="831222"/>
                <a:gridCol w="831222"/>
                <a:gridCol w="831222"/>
                <a:gridCol w="831222"/>
                <a:gridCol w="831222"/>
                <a:gridCol w="831222"/>
              </a:tblGrid>
              <a:tr h="1870841">
                <a:tc>
                  <a:txBody>
                    <a:bodyPr/>
                    <a:lstStyle/>
                    <a:p>
                      <a:pPr marL="28575" algn="ctr">
                        <a:lnSpc>
                          <a:spcPct val="115000"/>
                        </a:lnSpc>
                        <a:spcAft>
                          <a:spcPts val="0"/>
                        </a:spcAft>
                      </a:pPr>
                      <a:r>
                        <a:rPr lang="fr-FR" sz="2000" dirty="0">
                          <a:effectLst/>
                        </a:rPr>
                        <a:t>Temps en minutes</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gn="ctr">
                        <a:lnSpc>
                          <a:spcPct val="115000"/>
                        </a:lnSpc>
                        <a:spcAft>
                          <a:spcPts val="1000"/>
                        </a:spcAft>
                      </a:pPr>
                      <a:r>
                        <a:rPr lang="fr-FR" sz="3600" dirty="0" smtClean="0">
                          <a:solidFill>
                            <a:srgbClr val="0070C0"/>
                          </a:solidFill>
                          <a:effectLst/>
                        </a:rPr>
                        <a:t>0</a:t>
                      </a:r>
                      <a:endParaRPr lang="fr-FR" sz="36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smtClean="0">
                          <a:solidFill>
                            <a:srgbClr val="0070C0"/>
                          </a:solidFill>
                          <a:effectLst/>
                        </a:rPr>
                        <a:t>1 </a:t>
                      </a:r>
                      <a:r>
                        <a:rPr lang="fr-FR" sz="3600" dirty="0">
                          <a:solidFill>
                            <a:srgbClr val="0070C0"/>
                          </a:solidFill>
                          <a:effectLst/>
                        </a:rPr>
                        <a:t> </a:t>
                      </a:r>
                      <a:endParaRPr lang="fr-FR" sz="36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smtClean="0">
                          <a:solidFill>
                            <a:srgbClr val="0070C0"/>
                          </a:solidFill>
                          <a:effectLst/>
                        </a:rPr>
                        <a:t>2</a:t>
                      </a:r>
                      <a:r>
                        <a:rPr lang="fr-FR" sz="3600" dirty="0">
                          <a:solidFill>
                            <a:srgbClr val="0070C0"/>
                          </a:solidFill>
                          <a:effectLst/>
                        </a:rPr>
                        <a:t> </a:t>
                      </a:r>
                      <a:endParaRPr lang="fr-FR" sz="36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smtClean="0">
                          <a:solidFill>
                            <a:srgbClr val="0070C0"/>
                          </a:solidFill>
                          <a:effectLst/>
                        </a:rPr>
                        <a:t>3</a:t>
                      </a:r>
                      <a:endParaRPr lang="fr-FR" sz="3600" dirty="0">
                        <a:solidFill>
                          <a:srgbClr val="0070C0"/>
                        </a:solidFill>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smtClean="0">
                          <a:solidFill>
                            <a:srgbClr val="0070C0"/>
                          </a:solidFill>
                          <a:effectLst/>
                        </a:rPr>
                        <a:t>4</a:t>
                      </a:r>
                      <a:endParaRPr lang="fr-FR" sz="3600" dirty="0">
                        <a:solidFill>
                          <a:srgbClr val="0070C0"/>
                        </a:solidFill>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smtClean="0">
                          <a:solidFill>
                            <a:srgbClr val="0070C0"/>
                          </a:solidFill>
                          <a:effectLst/>
                        </a:rPr>
                        <a:t>5</a:t>
                      </a:r>
                      <a:endParaRPr lang="fr-FR" sz="3600" dirty="0">
                        <a:solidFill>
                          <a:srgbClr val="0070C0"/>
                        </a:solidFill>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smtClean="0">
                          <a:solidFill>
                            <a:srgbClr val="0070C0"/>
                          </a:solidFill>
                          <a:effectLst/>
                        </a:rPr>
                        <a:t>6</a:t>
                      </a:r>
                      <a:endParaRPr lang="fr-FR" sz="3600" dirty="0">
                        <a:solidFill>
                          <a:srgbClr val="0070C0"/>
                        </a:solidFill>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smtClean="0">
                          <a:solidFill>
                            <a:srgbClr val="0070C0"/>
                          </a:solidFill>
                          <a:effectLst/>
                        </a:rPr>
                        <a:t>7</a:t>
                      </a:r>
                      <a:endParaRPr lang="fr-FR" sz="3600" dirty="0">
                        <a:solidFill>
                          <a:srgbClr val="0070C0"/>
                        </a:solidFill>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smtClean="0">
                          <a:solidFill>
                            <a:srgbClr val="0070C0"/>
                          </a:solidFill>
                          <a:effectLst/>
                        </a:rPr>
                        <a:t>8</a:t>
                      </a:r>
                      <a:endParaRPr lang="fr-FR" sz="3600" dirty="0">
                        <a:solidFill>
                          <a:srgbClr val="0070C0"/>
                        </a:solidFill>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a:solidFill>
                            <a:srgbClr val="0070C0"/>
                          </a:solidFill>
                          <a:effectLst/>
                        </a:rPr>
                        <a:t> </a:t>
                      </a:r>
                      <a:r>
                        <a:rPr lang="fr-FR" sz="3600" dirty="0" smtClean="0">
                          <a:solidFill>
                            <a:srgbClr val="0070C0"/>
                          </a:solidFill>
                          <a:effectLst/>
                        </a:rPr>
                        <a:t>9</a:t>
                      </a:r>
                      <a:endParaRPr lang="fr-FR" sz="3600" dirty="0">
                        <a:solidFill>
                          <a:srgbClr val="0070C0"/>
                        </a:solidFill>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a:solidFill>
                            <a:srgbClr val="0070C0"/>
                          </a:solidFill>
                          <a:effectLst/>
                        </a:rPr>
                        <a:t> </a:t>
                      </a:r>
                      <a:r>
                        <a:rPr lang="fr-FR" sz="3600" dirty="0" smtClean="0">
                          <a:solidFill>
                            <a:srgbClr val="0070C0"/>
                          </a:solidFill>
                          <a:effectLst/>
                        </a:rPr>
                        <a:t>10</a:t>
                      </a:r>
                      <a:endParaRPr lang="fr-FR" sz="3600" dirty="0">
                        <a:solidFill>
                          <a:srgbClr val="0070C0"/>
                        </a:solidFill>
                        <a:effectLst/>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1000"/>
                        </a:spcAft>
                      </a:pPr>
                      <a:r>
                        <a:rPr lang="fr-FR" sz="3600" dirty="0" smtClean="0">
                          <a:solidFill>
                            <a:srgbClr val="0070C0"/>
                          </a:solidFill>
                          <a:effectLst/>
                        </a:rPr>
                        <a:t>11</a:t>
                      </a:r>
                      <a:r>
                        <a:rPr lang="fr-FR" sz="3600" dirty="0">
                          <a:solidFill>
                            <a:srgbClr val="0070C0"/>
                          </a:solidFill>
                          <a:effectLst/>
                        </a:rPr>
                        <a:t> </a:t>
                      </a: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70841">
                <a:tc>
                  <a:txBody>
                    <a:bodyPr/>
                    <a:lstStyle/>
                    <a:p>
                      <a:pPr marL="28575" algn="ctr">
                        <a:lnSpc>
                          <a:spcPct val="115000"/>
                        </a:lnSpc>
                        <a:spcAft>
                          <a:spcPts val="0"/>
                        </a:spcAft>
                      </a:pPr>
                      <a:r>
                        <a:rPr lang="fr-FR" sz="2000" dirty="0">
                          <a:effectLst/>
                        </a:rPr>
                        <a:t>Température en °C</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a:lnSpc>
                          <a:spcPct val="115000"/>
                        </a:lnSpc>
                        <a:spcAft>
                          <a:spcPts val="1000"/>
                        </a:spcAft>
                      </a:pPr>
                      <a:r>
                        <a:rPr lang="fr-FR" sz="1100">
                          <a:effectLst/>
                        </a:rPr>
                        <a:t> </a:t>
                      </a:r>
                    </a:p>
                    <a:p>
                      <a:pPr>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a:effectLst/>
                        </a:rPr>
                        <a:t> </a:t>
                      </a:r>
                    </a:p>
                    <a:p>
                      <a:pPr>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a:effectLst/>
                        </a:rPr>
                        <a:t> </a:t>
                      </a:r>
                    </a:p>
                    <a:p>
                      <a:pPr>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dirty="0">
                          <a:effectLst/>
                        </a:rPr>
                        <a:t> </a:t>
                      </a:r>
                    </a:p>
                    <a:p>
                      <a:pPr>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dirty="0">
                          <a:effectLst/>
                        </a:rPr>
                        <a:t> </a:t>
                      </a:r>
                    </a:p>
                    <a:p>
                      <a:pPr>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dirty="0">
                          <a:effectLst/>
                        </a:rPr>
                        <a:t> </a:t>
                      </a:r>
                    </a:p>
                    <a:p>
                      <a:pPr>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dirty="0">
                          <a:effectLst/>
                        </a:rPr>
                        <a:t> </a:t>
                      </a:r>
                    </a:p>
                    <a:p>
                      <a:pPr>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a:effectLst/>
                        </a:rPr>
                        <a:t> </a:t>
                      </a:r>
                    </a:p>
                    <a:p>
                      <a:pPr>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a:effectLst/>
                        </a:rPr>
                        <a:t> </a:t>
                      </a:r>
                    </a:p>
                    <a:p>
                      <a:pPr>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a:effectLst/>
                        </a:rPr>
                        <a:t> </a:t>
                      </a:r>
                    </a:p>
                    <a:p>
                      <a:pPr>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a:effectLst/>
                        </a:rPr>
                        <a:t> </a:t>
                      </a:r>
                    </a:p>
                    <a:p>
                      <a:pPr>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fr-FR" sz="1100" dirty="0">
                          <a:effectLst/>
                        </a:rPr>
                        <a:t> </a:t>
                      </a:r>
                    </a:p>
                    <a:p>
                      <a:pPr>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70841">
                <a:tc>
                  <a:txBody>
                    <a:bodyPr/>
                    <a:lstStyle/>
                    <a:p>
                      <a:pPr marL="28575" algn="ctr">
                        <a:lnSpc>
                          <a:spcPct val="115000"/>
                        </a:lnSpc>
                        <a:spcAft>
                          <a:spcPts val="0"/>
                        </a:spcAft>
                      </a:pPr>
                      <a:r>
                        <a:rPr lang="fr-FR" sz="2000" dirty="0">
                          <a:effectLst/>
                        </a:rPr>
                        <a:t>État de l’eau (L ,S,G)</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lnR w="12700" cap="flat" cmpd="sng" algn="ctr">
                      <a:solidFill>
                        <a:schemeClr val="tx1"/>
                      </a:solidFill>
                      <a:prstDash val="solid"/>
                      <a:round/>
                      <a:headEnd type="none" w="med" len="med"/>
                      <a:tailEnd type="none" w="med" len="med"/>
                    </a:lnR>
                  </a:tcPr>
                </a:tc>
                <a:tc>
                  <a:txBody>
                    <a:bodyPr/>
                    <a:lstStyle/>
                    <a:p>
                      <a:pPr marL="28575">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a:effectLst/>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
                        <a:lnSpc>
                          <a:spcPct val="115000"/>
                        </a:lnSpc>
                        <a:spcAft>
                          <a:spcPts val="100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Espace réservé du pied de page 2"/>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14633927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phique 1"/>
          <p:cNvGraphicFramePr>
            <a:graphicFrameLocks/>
          </p:cNvGraphicFramePr>
          <p:nvPr>
            <p:extLst/>
          </p:nvPr>
        </p:nvGraphicFramePr>
        <p:xfrm>
          <a:off x="2112579" y="173421"/>
          <a:ext cx="7204842" cy="5470635"/>
        </p:xfrm>
        <a:graphic>
          <a:graphicData uri="http://schemas.openxmlformats.org/drawingml/2006/chart">
            <c:chart xmlns:c="http://schemas.openxmlformats.org/drawingml/2006/chart" xmlns:r="http://schemas.openxmlformats.org/officeDocument/2006/relationships" r:id="rId2"/>
          </a:graphicData>
        </a:graphic>
      </p:graphicFrame>
      <p:sp>
        <p:nvSpPr>
          <p:cNvPr id="3" name="Espace réservé du pied de page 2"/>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14940946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25217" y="1656522"/>
            <a:ext cx="9647583" cy="984885"/>
          </a:xfrm>
          <a:prstGeom prst="rect">
            <a:avLst/>
          </a:prstGeom>
          <a:noFill/>
        </p:spPr>
        <p:txBody>
          <a:bodyPr wrap="square" rtlCol="0">
            <a:spAutoFit/>
          </a:bodyPr>
          <a:lstStyle/>
          <a:p>
            <a:r>
              <a:rPr lang="fr-FR" sz="4000" b="1" u="dbl" dirty="0">
                <a:solidFill>
                  <a:srgbClr val="FF0000"/>
                </a:solidFill>
              </a:rPr>
              <a:t>Activité </a:t>
            </a:r>
            <a:r>
              <a:rPr lang="fr-FR" sz="4000" b="1" u="dbl" dirty="0" smtClean="0">
                <a:solidFill>
                  <a:srgbClr val="FF0000"/>
                </a:solidFill>
              </a:rPr>
              <a:t>3</a:t>
            </a:r>
            <a:r>
              <a:rPr lang="fr-FR" sz="4000" b="1" dirty="0">
                <a:solidFill>
                  <a:srgbClr val="FF0000"/>
                </a:solidFill>
              </a:rPr>
              <a:t> </a:t>
            </a:r>
            <a:r>
              <a:rPr lang="fr-FR" sz="4000" b="1" dirty="0" smtClean="0">
                <a:solidFill>
                  <a:srgbClr val="FF0000"/>
                </a:solidFill>
              </a:rPr>
              <a:t>: réalisations des courbes avec un</a:t>
            </a:r>
            <a:endParaRPr lang="fr-FR" sz="4000" cap="small" dirty="0">
              <a:solidFill>
                <a:srgbClr val="FF0000"/>
              </a:solidFill>
            </a:endParaRPr>
          </a:p>
          <a:p>
            <a:endParaRPr lang="fr-FR" dirty="0"/>
          </a:p>
        </p:txBody>
      </p:sp>
      <p:sp>
        <p:nvSpPr>
          <p:cNvPr id="3" name="ZoneTexte 2"/>
          <p:cNvSpPr txBox="1"/>
          <p:nvPr/>
        </p:nvSpPr>
        <p:spPr>
          <a:xfrm>
            <a:off x="4108175" y="3021496"/>
            <a:ext cx="6427304" cy="1015663"/>
          </a:xfrm>
          <a:prstGeom prst="rect">
            <a:avLst/>
          </a:prstGeom>
          <a:noFill/>
        </p:spPr>
        <p:txBody>
          <a:bodyPr wrap="square" rtlCol="0">
            <a:spAutoFit/>
          </a:bodyPr>
          <a:lstStyle/>
          <a:p>
            <a:r>
              <a:rPr lang="fr-FR" sz="6000" dirty="0" smtClean="0"/>
              <a:t>Tableur / Grapheur</a:t>
            </a:r>
            <a:endParaRPr lang="fr-FR" sz="6000" dirty="0"/>
          </a:p>
        </p:txBody>
      </p:sp>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3754021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89424" y="4847847"/>
            <a:ext cx="6762429" cy="707886"/>
          </a:xfrm>
          <a:prstGeom prst="rect">
            <a:avLst/>
          </a:prstGeom>
        </p:spPr>
        <p:txBody>
          <a:bodyPr wrap="none">
            <a:spAutoFit/>
          </a:bodyPr>
          <a:lstStyle/>
          <a:p>
            <a:r>
              <a:rPr lang="fr-FR" b="1" dirty="0">
                <a:latin typeface="Calibri" panose="020F0502020204030204" pitchFamily="34" charset="0"/>
                <a:ea typeface="Calibri" panose="020F0502020204030204" pitchFamily="34" charset="0"/>
                <a:cs typeface="Times New Roman" panose="02020603050405020304" pitchFamily="18" charset="0"/>
              </a:rPr>
              <a:t> </a:t>
            </a:r>
            <a:r>
              <a:rPr lang="fr-FR" sz="4000" b="1" dirty="0">
                <a:latin typeface="Calibri" panose="020F0502020204030204" pitchFamily="34" charset="0"/>
                <a:ea typeface="Calibri" panose="020F0502020204030204" pitchFamily="34" charset="0"/>
                <a:cs typeface="Times New Roman" panose="02020603050405020304" pitchFamily="18" charset="0"/>
              </a:rPr>
              <a:t>Courbe de fusion de l'eau pure</a:t>
            </a:r>
            <a:endParaRPr lang="fr-FR" sz="4000" dirty="0"/>
          </a:p>
        </p:txBody>
      </p:sp>
      <p:graphicFrame>
        <p:nvGraphicFramePr>
          <p:cNvPr id="3" name="Graphique 2"/>
          <p:cNvGraphicFramePr/>
          <p:nvPr>
            <p:extLst/>
          </p:nvPr>
        </p:nvGraphicFramePr>
        <p:xfrm>
          <a:off x="1948070" y="212035"/>
          <a:ext cx="6400800" cy="4558747"/>
        </p:xfrm>
        <a:graphic>
          <a:graphicData uri="http://schemas.openxmlformats.org/drawingml/2006/chart">
            <c:chart xmlns:c="http://schemas.openxmlformats.org/drawingml/2006/chart" xmlns:r="http://schemas.openxmlformats.org/officeDocument/2006/relationships" r:id="rId2"/>
          </a:graphicData>
        </a:graphic>
      </p:graphicFrame>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35263157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8317" y="4887604"/>
            <a:ext cx="6534033" cy="707886"/>
          </a:xfrm>
          <a:prstGeom prst="rect">
            <a:avLst/>
          </a:prstGeom>
        </p:spPr>
        <p:txBody>
          <a:bodyPr wrap="none">
            <a:spAutoFit/>
          </a:bodyPr>
          <a:lstStyle/>
          <a:p>
            <a:r>
              <a:rPr lang="fr-FR" sz="4000" b="1" dirty="0">
                <a:latin typeface="Calibri" panose="020F0502020204030204" pitchFamily="34" charset="0"/>
                <a:ea typeface="Calibri" panose="020F0502020204030204" pitchFamily="34" charset="0"/>
                <a:cs typeface="Times New Roman" panose="02020603050405020304" pitchFamily="18" charset="0"/>
              </a:rPr>
              <a:t>Courbe de fusion cyclohexane</a:t>
            </a:r>
            <a:endParaRPr lang="fr-FR" sz="4000" dirty="0"/>
          </a:p>
        </p:txBody>
      </p:sp>
      <p:graphicFrame>
        <p:nvGraphicFramePr>
          <p:cNvPr id="3" name="Graphique 2"/>
          <p:cNvGraphicFramePr/>
          <p:nvPr>
            <p:extLst/>
          </p:nvPr>
        </p:nvGraphicFramePr>
        <p:xfrm>
          <a:off x="2690191" y="0"/>
          <a:ext cx="5300870" cy="4845078"/>
        </p:xfrm>
        <a:graphic>
          <a:graphicData uri="http://schemas.openxmlformats.org/drawingml/2006/chart">
            <c:chart xmlns:c="http://schemas.openxmlformats.org/drawingml/2006/chart" xmlns:r="http://schemas.openxmlformats.org/officeDocument/2006/relationships" r:id="rId2"/>
          </a:graphicData>
        </a:graphic>
      </p:graphicFrame>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24213658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00017" y="4953864"/>
            <a:ext cx="7028142" cy="707886"/>
          </a:xfrm>
          <a:prstGeom prst="rect">
            <a:avLst/>
          </a:prstGeom>
        </p:spPr>
        <p:txBody>
          <a:bodyPr wrap="none">
            <a:spAutoFit/>
          </a:bodyPr>
          <a:lstStyle/>
          <a:p>
            <a:r>
              <a:rPr lang="fr-FR" sz="4000" b="1" dirty="0">
                <a:latin typeface="Calibri" panose="020F0502020204030204" pitchFamily="34" charset="0"/>
                <a:ea typeface="Calibri" panose="020F0502020204030204" pitchFamily="34" charset="0"/>
                <a:cs typeface="Times New Roman" panose="02020603050405020304" pitchFamily="18" charset="0"/>
              </a:rPr>
              <a:t>Courbe de solidification de l'eau</a:t>
            </a:r>
            <a:endParaRPr lang="fr-FR" sz="4000" dirty="0"/>
          </a:p>
        </p:txBody>
      </p:sp>
      <p:graphicFrame>
        <p:nvGraphicFramePr>
          <p:cNvPr id="3" name="Graphique 2"/>
          <p:cNvGraphicFramePr/>
          <p:nvPr>
            <p:extLst/>
          </p:nvPr>
        </p:nvGraphicFramePr>
        <p:xfrm>
          <a:off x="1868558" y="1"/>
          <a:ext cx="6056242" cy="5006872"/>
        </p:xfrm>
        <a:graphic>
          <a:graphicData uri="http://schemas.openxmlformats.org/drawingml/2006/chart">
            <c:chart xmlns:c="http://schemas.openxmlformats.org/drawingml/2006/chart" xmlns:r="http://schemas.openxmlformats.org/officeDocument/2006/relationships" r:id="rId2"/>
          </a:graphicData>
        </a:graphic>
      </p:graphicFrame>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41522394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85246" y="4662317"/>
            <a:ext cx="6628931" cy="584775"/>
          </a:xfrm>
          <a:prstGeom prst="rect">
            <a:avLst/>
          </a:prstGeom>
        </p:spPr>
        <p:txBody>
          <a:bodyPr wrap="none">
            <a:spAutoFit/>
          </a:bodyPr>
          <a:lstStyle/>
          <a:p>
            <a:r>
              <a:rPr lang="fr-FR" sz="3200" b="1" dirty="0">
                <a:latin typeface="Calibri" panose="020F0502020204030204" pitchFamily="34" charset="0"/>
                <a:ea typeface="Calibri" panose="020F0502020204030204" pitchFamily="34" charset="0"/>
                <a:cs typeface="Times New Roman" panose="02020603050405020304" pitchFamily="18" charset="0"/>
              </a:rPr>
              <a:t>Courbe de solidification de l'eau salée</a:t>
            </a:r>
            <a:endParaRPr lang="fr-FR" sz="3200" dirty="0"/>
          </a:p>
        </p:txBody>
      </p:sp>
      <p:graphicFrame>
        <p:nvGraphicFramePr>
          <p:cNvPr id="3" name="Graphique 2"/>
          <p:cNvGraphicFramePr/>
          <p:nvPr>
            <p:extLst/>
          </p:nvPr>
        </p:nvGraphicFramePr>
        <p:xfrm>
          <a:off x="2663687" y="0"/>
          <a:ext cx="6573078" cy="4581703"/>
        </p:xfrm>
        <a:graphic>
          <a:graphicData uri="http://schemas.openxmlformats.org/drawingml/2006/chart">
            <c:chart xmlns:c="http://schemas.openxmlformats.org/drawingml/2006/chart" xmlns:r="http://schemas.openxmlformats.org/officeDocument/2006/relationships" r:id="rId2"/>
          </a:graphicData>
        </a:graphic>
      </p:graphicFrame>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31410853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78086" y="331304"/>
            <a:ext cx="2570922" cy="984885"/>
          </a:xfrm>
          <a:prstGeom prst="rect">
            <a:avLst/>
          </a:prstGeom>
          <a:noFill/>
        </p:spPr>
        <p:txBody>
          <a:bodyPr wrap="square" rtlCol="0">
            <a:spAutoFit/>
          </a:bodyPr>
          <a:lstStyle/>
          <a:p>
            <a:r>
              <a:rPr lang="fr-FR" sz="4000" b="1" u="dbl" dirty="0">
                <a:solidFill>
                  <a:srgbClr val="FF0000"/>
                </a:solidFill>
              </a:rPr>
              <a:t>Activité </a:t>
            </a:r>
            <a:r>
              <a:rPr lang="fr-FR" sz="4000" b="1" u="dbl" dirty="0" smtClean="0">
                <a:solidFill>
                  <a:srgbClr val="FF0000"/>
                </a:solidFill>
              </a:rPr>
              <a:t>4</a:t>
            </a:r>
            <a:r>
              <a:rPr lang="fr-FR" sz="4000" b="1" dirty="0">
                <a:solidFill>
                  <a:srgbClr val="FF0000"/>
                </a:solidFill>
              </a:rPr>
              <a:t> </a:t>
            </a:r>
            <a:r>
              <a:rPr lang="fr-FR" sz="4000" b="1" dirty="0" smtClean="0">
                <a:solidFill>
                  <a:srgbClr val="FF0000"/>
                </a:solidFill>
              </a:rPr>
              <a:t>:  </a:t>
            </a:r>
            <a:endParaRPr lang="fr-FR" sz="4000" cap="small" dirty="0">
              <a:solidFill>
                <a:srgbClr val="FF0000"/>
              </a:solidFill>
            </a:endParaRPr>
          </a:p>
          <a:p>
            <a:endParaRPr lang="fr-FR" dirty="0"/>
          </a:p>
        </p:txBody>
      </p:sp>
      <p:pic>
        <p:nvPicPr>
          <p:cNvPr id="1026" name="Picture 2" descr="http://media.mathon.fr/Images/Produitsv2/Amazon/27358_0_0_-Seb-Cocotte-minute-traditionnelle-Actua-Seb-6-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9008" y="0"/>
            <a:ext cx="5552661" cy="5552661"/>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nvSpPr>
        <p:spPr>
          <a:xfrm>
            <a:off x="675861" y="1647493"/>
            <a:ext cx="5115338" cy="3139321"/>
          </a:xfrm>
          <a:prstGeom prst="rect">
            <a:avLst/>
          </a:prstGeom>
          <a:noFill/>
        </p:spPr>
        <p:txBody>
          <a:bodyPr wrap="square" rtlCol="0">
            <a:spAutoFit/>
          </a:bodyPr>
          <a:lstStyle/>
          <a:p>
            <a:pPr algn="ctr"/>
            <a:r>
              <a:rPr lang="fr-FR" sz="6600" b="1" cap="small" dirty="0" smtClean="0"/>
              <a:t>L’Autocuiseur </a:t>
            </a:r>
          </a:p>
          <a:p>
            <a:pPr algn="ctr"/>
            <a:r>
              <a:rPr lang="fr-FR" sz="6600" b="1" cap="small" dirty="0" smtClean="0"/>
              <a:t>ou </a:t>
            </a:r>
          </a:p>
          <a:p>
            <a:pPr algn="ctr"/>
            <a:r>
              <a:rPr lang="fr-FR" sz="6600" b="1" cap="small" dirty="0" smtClean="0"/>
              <a:t>Cocotte-Minute</a:t>
            </a:r>
            <a:endParaRPr lang="fr-FR" sz="6600" b="1" cap="small" dirty="0"/>
          </a:p>
        </p:txBody>
      </p:sp>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5460206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51722" y="609600"/>
            <a:ext cx="4717774" cy="1015663"/>
          </a:xfrm>
          <a:prstGeom prst="rect">
            <a:avLst/>
          </a:prstGeom>
          <a:noFill/>
        </p:spPr>
        <p:txBody>
          <a:bodyPr wrap="square" rtlCol="0">
            <a:spAutoFit/>
          </a:bodyPr>
          <a:lstStyle/>
          <a:p>
            <a:r>
              <a:rPr lang="fr-FR" sz="6000" b="1" dirty="0" smtClean="0"/>
              <a:t>1.  Avantage </a:t>
            </a:r>
            <a:endParaRPr lang="fr-FR" sz="6000" b="1" dirty="0"/>
          </a:p>
        </p:txBody>
      </p:sp>
      <p:sp>
        <p:nvSpPr>
          <p:cNvPr id="3" name="ZoneTexte 2"/>
          <p:cNvSpPr txBox="1"/>
          <p:nvPr/>
        </p:nvSpPr>
        <p:spPr>
          <a:xfrm>
            <a:off x="2252869" y="1921566"/>
            <a:ext cx="9594574" cy="707886"/>
          </a:xfrm>
          <a:prstGeom prst="rect">
            <a:avLst/>
          </a:prstGeom>
          <a:noFill/>
        </p:spPr>
        <p:txBody>
          <a:bodyPr wrap="square" rtlCol="0">
            <a:spAutoFit/>
          </a:bodyPr>
          <a:lstStyle/>
          <a:p>
            <a:r>
              <a:rPr lang="fr-FR" sz="4000" dirty="0" smtClean="0">
                <a:solidFill>
                  <a:srgbClr val="FF0000"/>
                </a:solidFill>
              </a:rPr>
              <a:t>Rendre plus rapide la cuisson des aliments</a:t>
            </a:r>
            <a:endParaRPr lang="fr-FR" sz="4000" dirty="0">
              <a:solidFill>
                <a:srgbClr val="FF0000"/>
              </a:solidFill>
            </a:endParaRPr>
          </a:p>
        </p:txBody>
      </p:sp>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2914993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rot="21420000">
            <a:off x="1131437" y="2489168"/>
            <a:ext cx="9755187" cy="2077571"/>
          </a:xfrm>
        </p:spPr>
        <p:txBody>
          <a:bodyPr>
            <a:noAutofit/>
          </a:bodyPr>
          <a:lstStyle/>
          <a:p>
            <a:pPr algn="l"/>
            <a:r>
              <a:rPr lang="fr-FR" sz="3600" b="1" cap="none" dirty="0" smtClean="0">
                <a:latin typeface="Times New Roman" panose="02020603050405020304" pitchFamily="18" charset="0"/>
                <a:cs typeface="Times New Roman" panose="02020603050405020304" pitchFamily="18" charset="0"/>
              </a:rPr>
              <a:t>Mod,I-Séq.2 </a:t>
            </a:r>
            <a:r>
              <a:rPr lang="fr-FR" sz="3600" b="1" cap="none" dirty="0" smtClean="0">
                <a:latin typeface="Calibri" panose="020F0502020204030204" pitchFamily="34" charset="0"/>
              </a:rPr>
              <a:t>      </a:t>
            </a:r>
            <a:r>
              <a:rPr lang="fr-FR" b="1" dirty="0" smtClean="0"/>
              <a:t>Des </a:t>
            </a:r>
            <a:r>
              <a:rPr lang="fr-FR" b="1" dirty="0"/>
              <a:t>changements sur </a:t>
            </a:r>
            <a:r>
              <a:rPr lang="fr-FR" b="1" dirty="0" smtClean="0"/>
              <a:t> </a:t>
            </a:r>
            <a:br>
              <a:rPr lang="fr-FR" b="1" dirty="0" smtClean="0"/>
            </a:br>
            <a:r>
              <a:rPr lang="fr-FR" b="1" dirty="0"/>
              <a:t> </a:t>
            </a:r>
            <a:r>
              <a:rPr lang="fr-FR" b="1" dirty="0" smtClean="0"/>
              <a:t>  différentes </a:t>
            </a:r>
            <a:r>
              <a:rPr lang="fr-FR" b="1" dirty="0"/>
              <a:t>échelles de temps</a:t>
            </a:r>
            <a:endParaRPr lang="fr-FR" dirty="0"/>
          </a:p>
        </p:txBody>
      </p:sp>
      <p:sp>
        <p:nvSpPr>
          <p:cNvPr id="3" name="Sous-titre 2"/>
          <p:cNvSpPr>
            <a:spLocks noGrp="1"/>
          </p:cNvSpPr>
          <p:nvPr>
            <p:ph type="subTitle" idx="1"/>
          </p:nvPr>
        </p:nvSpPr>
        <p:spPr>
          <a:xfrm rot="21420000">
            <a:off x="180042" y="4702620"/>
            <a:ext cx="10747224" cy="550333"/>
          </a:xfrm>
        </p:spPr>
        <p:txBody>
          <a:bodyPr>
            <a:normAutofit fontScale="92500" lnSpcReduction="20000"/>
          </a:bodyPr>
          <a:lstStyle/>
          <a:p>
            <a:r>
              <a:rPr lang="fr-FR" sz="3200" b="1" u="sng" cap="none" dirty="0" smtClean="0">
                <a:latin typeface="Times New Roman" panose="02020603050405020304" pitchFamily="18" charset="0"/>
                <a:cs typeface="Times New Roman" panose="02020603050405020304" pitchFamily="18" charset="0"/>
              </a:rPr>
              <a:t>S1</a:t>
            </a:r>
            <a:r>
              <a:rPr lang="fr-FR" sz="1800" b="1" u="sng" cap="none" dirty="0">
                <a:latin typeface="Times New Roman" panose="02020603050405020304" pitchFamily="18" charset="0"/>
                <a:cs typeface="Times New Roman" panose="02020603050405020304" pitchFamily="18" charset="0"/>
              </a:rPr>
              <a:t> </a:t>
            </a:r>
            <a:r>
              <a:rPr lang="fr-FR" b="1" cap="none" dirty="0">
                <a:latin typeface="Times New Roman" panose="02020603050405020304" pitchFamily="18" charset="0"/>
                <a:cs typeface="Times New Roman" panose="02020603050405020304" pitchFamily="18" charset="0"/>
              </a:rPr>
              <a:t>:</a:t>
            </a:r>
            <a:r>
              <a:rPr lang="fr-FR" b="1" dirty="0"/>
              <a:t> Un changement rapide : transformation de l’eau liquide en glace</a:t>
            </a:r>
            <a:endParaRPr lang="fr-FR" dirty="0"/>
          </a:p>
        </p:txBody>
      </p:sp>
      <p:sp>
        <p:nvSpPr>
          <p:cNvPr id="4" name="Espace réservé du pied de page 3"/>
          <p:cNvSpPr>
            <a:spLocks noGrp="1"/>
          </p:cNvSpPr>
          <p:nvPr>
            <p:ph type="ftr" sz="quarter" idx="11"/>
          </p:nvPr>
        </p:nvSpPr>
        <p:spPr/>
        <p:txBody>
          <a:bodyPr/>
          <a:lstStyle/>
          <a:p>
            <a:r>
              <a:rPr lang="en-US" smtClean="0"/>
              <a:t>M1-S2-s1</a:t>
            </a:r>
            <a:endParaRPr lang="en-US" dirty="0"/>
          </a:p>
        </p:txBody>
      </p:sp>
      <p:pic>
        <p:nvPicPr>
          <p:cNvPr id="6" name="Image 5"/>
          <p:cNvPicPr>
            <a:picLocks noChangeAspect="1"/>
          </p:cNvPicPr>
          <p:nvPr/>
        </p:nvPicPr>
        <p:blipFill>
          <a:blip r:embed="rId2"/>
          <a:stretch>
            <a:fillRect/>
          </a:stretch>
        </p:blipFill>
        <p:spPr>
          <a:xfrm>
            <a:off x="5914583" y="0"/>
            <a:ext cx="3651663" cy="2759978"/>
          </a:xfrm>
          <a:prstGeom prst="rect">
            <a:avLst/>
          </a:prstGeom>
        </p:spPr>
      </p:pic>
    </p:spTree>
    <p:extLst>
      <p:ext uri="{BB962C8B-B14F-4D97-AF65-F5344CB8AC3E}">
        <p14:creationId xmlns:p14="http://schemas.microsoft.com/office/powerpoint/2010/main" val="25545146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51722" y="609600"/>
            <a:ext cx="8984974" cy="1015663"/>
          </a:xfrm>
          <a:prstGeom prst="rect">
            <a:avLst/>
          </a:prstGeom>
          <a:noFill/>
        </p:spPr>
        <p:txBody>
          <a:bodyPr wrap="square" rtlCol="0">
            <a:spAutoFit/>
          </a:bodyPr>
          <a:lstStyle/>
          <a:p>
            <a:r>
              <a:rPr lang="fr-FR" sz="6000" b="1" dirty="0" smtClean="0"/>
              <a:t>2.  Température de cuisson </a:t>
            </a:r>
            <a:endParaRPr lang="fr-FR" sz="6000" b="1" dirty="0"/>
          </a:p>
        </p:txBody>
      </p:sp>
      <p:sp>
        <p:nvSpPr>
          <p:cNvPr id="3" name="ZoneTexte 2"/>
          <p:cNvSpPr txBox="1"/>
          <p:nvPr/>
        </p:nvSpPr>
        <p:spPr>
          <a:xfrm>
            <a:off x="5300869" y="1921566"/>
            <a:ext cx="3207027" cy="923330"/>
          </a:xfrm>
          <a:prstGeom prst="rect">
            <a:avLst/>
          </a:prstGeom>
          <a:noFill/>
        </p:spPr>
        <p:txBody>
          <a:bodyPr wrap="square" rtlCol="0">
            <a:spAutoFit/>
          </a:bodyPr>
          <a:lstStyle/>
          <a:p>
            <a:r>
              <a:rPr lang="fr-FR" sz="5400" dirty="0" smtClean="0">
                <a:solidFill>
                  <a:srgbClr val="FF0000"/>
                </a:solidFill>
              </a:rPr>
              <a:t>120 °C</a:t>
            </a:r>
            <a:endParaRPr lang="fr-FR" sz="5400" dirty="0">
              <a:solidFill>
                <a:srgbClr val="FF0000"/>
              </a:solidFill>
            </a:endParaRPr>
          </a:p>
        </p:txBody>
      </p:sp>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2365288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35722" y="157983"/>
            <a:ext cx="4717774" cy="1015663"/>
          </a:xfrm>
          <a:prstGeom prst="rect">
            <a:avLst/>
          </a:prstGeom>
          <a:noFill/>
        </p:spPr>
        <p:txBody>
          <a:bodyPr wrap="square" rtlCol="0">
            <a:spAutoFit/>
          </a:bodyPr>
          <a:lstStyle/>
          <a:p>
            <a:r>
              <a:rPr lang="fr-FR" sz="6000" b="1" dirty="0" smtClean="0"/>
              <a:t>3.  Pression </a:t>
            </a:r>
            <a:endParaRPr lang="fr-FR" sz="6000" b="1" dirty="0"/>
          </a:p>
        </p:txBody>
      </p:sp>
      <p:sp>
        <p:nvSpPr>
          <p:cNvPr id="3" name="ZoneTexte 2"/>
          <p:cNvSpPr txBox="1"/>
          <p:nvPr/>
        </p:nvSpPr>
        <p:spPr>
          <a:xfrm>
            <a:off x="3248549" y="1036708"/>
            <a:ext cx="9594574" cy="707886"/>
          </a:xfrm>
          <a:prstGeom prst="rect">
            <a:avLst/>
          </a:prstGeom>
          <a:noFill/>
        </p:spPr>
        <p:txBody>
          <a:bodyPr wrap="square" rtlCol="0">
            <a:spAutoFit/>
          </a:bodyPr>
          <a:lstStyle/>
          <a:p>
            <a:r>
              <a:rPr lang="fr-FR" sz="4000" dirty="0" smtClean="0"/>
              <a:t>Pression  atmosphérique </a:t>
            </a:r>
            <a:r>
              <a:rPr lang="fr-FR" sz="4000" b="1" dirty="0" smtClean="0"/>
              <a:t>: 1</a:t>
            </a:r>
            <a:r>
              <a:rPr lang="fr-FR" sz="4000" b="1" dirty="0"/>
              <a:t> </a:t>
            </a:r>
            <a:r>
              <a:rPr lang="fr-FR" sz="4000" b="1" dirty="0" smtClean="0"/>
              <a:t>013,25 hPa</a:t>
            </a:r>
            <a:r>
              <a:rPr lang="fr-FR" sz="4000" b="1" dirty="0"/>
              <a:t> </a:t>
            </a:r>
          </a:p>
        </p:txBody>
      </p:sp>
      <p:sp>
        <p:nvSpPr>
          <p:cNvPr id="4" name="ZoneTexte 3"/>
          <p:cNvSpPr txBox="1"/>
          <p:nvPr/>
        </p:nvSpPr>
        <p:spPr>
          <a:xfrm>
            <a:off x="693529" y="2010051"/>
            <a:ext cx="7288696" cy="707886"/>
          </a:xfrm>
          <a:prstGeom prst="rect">
            <a:avLst/>
          </a:prstGeom>
          <a:noFill/>
        </p:spPr>
        <p:txBody>
          <a:bodyPr wrap="square" rtlCol="0">
            <a:spAutoFit/>
          </a:bodyPr>
          <a:lstStyle/>
          <a:p>
            <a:r>
              <a:rPr lang="fr-FR" sz="4000" dirty="0" smtClean="0"/>
              <a:t>Pression  dans un autocuiseur :</a:t>
            </a:r>
            <a:endParaRPr lang="fr-FR" sz="4000" b="1" dirty="0"/>
          </a:p>
        </p:txBody>
      </p:sp>
      <p:sp>
        <p:nvSpPr>
          <p:cNvPr id="5" name="ZoneTexte 4"/>
          <p:cNvSpPr txBox="1"/>
          <p:nvPr/>
        </p:nvSpPr>
        <p:spPr>
          <a:xfrm>
            <a:off x="1605280" y="3145954"/>
            <a:ext cx="10078720" cy="1815882"/>
          </a:xfrm>
          <a:prstGeom prst="rect">
            <a:avLst/>
          </a:prstGeom>
          <a:noFill/>
        </p:spPr>
        <p:txBody>
          <a:bodyPr wrap="square" rtlCol="0">
            <a:spAutoFit/>
          </a:bodyPr>
          <a:lstStyle/>
          <a:p>
            <a:r>
              <a:rPr lang="fr-FR" sz="4400" dirty="0" smtClean="0">
                <a:solidFill>
                  <a:srgbClr val="FF0000"/>
                </a:solidFill>
              </a:rPr>
              <a:t>La soupape de sécurité est réglée pour se déclencher à 1950 hPa </a:t>
            </a:r>
            <a:r>
              <a:rPr lang="fr-FR" sz="2400" dirty="0" smtClean="0">
                <a:solidFill>
                  <a:srgbClr val="FF0000"/>
                </a:solidFill>
              </a:rPr>
              <a:t>(soit presque deux fois la pression atmosphérique)</a:t>
            </a:r>
            <a:endParaRPr lang="fr-FR" sz="2400" b="1" dirty="0">
              <a:solidFill>
                <a:srgbClr val="FF0000"/>
              </a:solidFill>
            </a:endParaRPr>
          </a:p>
        </p:txBody>
      </p:sp>
      <p:sp>
        <p:nvSpPr>
          <p:cNvPr id="6" name="Espace réservé du pied de page 5"/>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3307464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351721" y="609600"/>
            <a:ext cx="8348869" cy="1015663"/>
          </a:xfrm>
          <a:prstGeom prst="rect">
            <a:avLst/>
          </a:prstGeom>
          <a:noFill/>
        </p:spPr>
        <p:txBody>
          <a:bodyPr wrap="square" rtlCol="0">
            <a:spAutoFit/>
          </a:bodyPr>
          <a:lstStyle/>
          <a:p>
            <a:r>
              <a:rPr lang="fr-FR" sz="6000" b="1" dirty="0" smtClean="0"/>
              <a:t>4.  Changement d’état </a:t>
            </a:r>
            <a:endParaRPr lang="fr-FR" sz="6000" b="1" dirty="0"/>
          </a:p>
        </p:txBody>
      </p:sp>
      <p:sp>
        <p:nvSpPr>
          <p:cNvPr id="3" name="ZoneTexte 2"/>
          <p:cNvSpPr txBox="1"/>
          <p:nvPr/>
        </p:nvSpPr>
        <p:spPr>
          <a:xfrm>
            <a:off x="2054087" y="1762540"/>
            <a:ext cx="9806610" cy="2308324"/>
          </a:xfrm>
          <a:prstGeom prst="rect">
            <a:avLst/>
          </a:prstGeom>
          <a:noFill/>
        </p:spPr>
        <p:txBody>
          <a:bodyPr wrap="square" rtlCol="0">
            <a:spAutoFit/>
          </a:bodyPr>
          <a:lstStyle/>
          <a:p>
            <a:r>
              <a:rPr lang="fr-FR" sz="4800" b="1" dirty="0">
                <a:solidFill>
                  <a:srgbClr val="FF0000"/>
                </a:solidFill>
                <a:latin typeface="Times New Roman" panose="02020603050405020304" pitchFamily="18" charset="0"/>
              </a:rPr>
              <a:t>le changement </a:t>
            </a:r>
            <a:r>
              <a:rPr lang="fr-FR" sz="4800" b="1" dirty="0" smtClean="0">
                <a:solidFill>
                  <a:srgbClr val="FF0000"/>
                </a:solidFill>
                <a:latin typeface="Times New Roman" panose="02020603050405020304" pitchFamily="18" charset="0"/>
              </a:rPr>
              <a:t>d'état </a:t>
            </a:r>
            <a:r>
              <a:rPr lang="fr-FR" sz="4800" b="1" dirty="0">
                <a:solidFill>
                  <a:srgbClr val="FF0000"/>
                </a:solidFill>
                <a:latin typeface="Times New Roman" panose="02020603050405020304" pitchFamily="18" charset="0"/>
              </a:rPr>
              <a:t>correspondant </a:t>
            </a:r>
            <a:endParaRPr lang="fr-FR" sz="4800" b="1" dirty="0" smtClean="0">
              <a:solidFill>
                <a:srgbClr val="FF0000"/>
              </a:solidFill>
              <a:latin typeface="Times New Roman" panose="02020603050405020304" pitchFamily="18" charset="0"/>
            </a:endParaRPr>
          </a:p>
          <a:p>
            <a:r>
              <a:rPr lang="fr-FR" sz="4800" b="1" dirty="0" smtClean="0">
                <a:solidFill>
                  <a:srgbClr val="FF0000"/>
                </a:solidFill>
                <a:latin typeface="Times New Roman" panose="02020603050405020304" pitchFamily="18" charset="0"/>
              </a:rPr>
              <a:t>au </a:t>
            </a:r>
            <a:r>
              <a:rPr lang="fr-FR" sz="4800" b="1" dirty="0">
                <a:solidFill>
                  <a:srgbClr val="FF0000"/>
                </a:solidFill>
                <a:latin typeface="Times New Roman" panose="02020603050405020304" pitchFamily="18" charset="0"/>
              </a:rPr>
              <a:t>passage de l'eau liquide à l'eau </a:t>
            </a:r>
            <a:r>
              <a:rPr lang="fr-FR" sz="4800" b="1" dirty="0" smtClean="0">
                <a:solidFill>
                  <a:srgbClr val="FF0000"/>
                </a:solidFill>
                <a:latin typeface="Times New Roman" panose="02020603050405020304" pitchFamily="18" charset="0"/>
              </a:rPr>
              <a:t>sous forme de vapeur</a:t>
            </a:r>
            <a:endParaRPr lang="fr-FR" sz="4800" dirty="0">
              <a:solidFill>
                <a:srgbClr val="FF0000"/>
              </a:solidFill>
            </a:endParaRPr>
          </a:p>
        </p:txBody>
      </p:sp>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1878954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914401" y="345440"/>
            <a:ext cx="9558350" cy="1015663"/>
          </a:xfrm>
          <a:prstGeom prst="rect">
            <a:avLst/>
          </a:prstGeom>
          <a:noFill/>
        </p:spPr>
        <p:txBody>
          <a:bodyPr wrap="square" rtlCol="0">
            <a:spAutoFit/>
          </a:bodyPr>
          <a:lstStyle/>
          <a:p>
            <a:r>
              <a:rPr lang="fr-FR" sz="6000" b="1" dirty="0" smtClean="0"/>
              <a:t>5.  </a:t>
            </a:r>
            <a:r>
              <a:rPr lang="fr-FR" sz="4800" b="1" dirty="0" smtClean="0"/>
              <a:t>Pourquoi la pression augmente ?</a:t>
            </a:r>
            <a:endParaRPr lang="fr-FR" sz="6000" b="1" dirty="0"/>
          </a:p>
        </p:txBody>
      </p:sp>
      <p:sp>
        <p:nvSpPr>
          <p:cNvPr id="3" name="ZoneTexte 2"/>
          <p:cNvSpPr txBox="1"/>
          <p:nvPr/>
        </p:nvSpPr>
        <p:spPr>
          <a:xfrm>
            <a:off x="2054087" y="1762540"/>
            <a:ext cx="9806610" cy="3170099"/>
          </a:xfrm>
          <a:prstGeom prst="rect">
            <a:avLst/>
          </a:prstGeom>
          <a:noFill/>
        </p:spPr>
        <p:txBody>
          <a:bodyPr wrap="square" rtlCol="0">
            <a:spAutoFit/>
          </a:bodyPr>
          <a:lstStyle/>
          <a:p>
            <a:r>
              <a:rPr lang="fr-FR" sz="4000" dirty="0">
                <a:solidFill>
                  <a:srgbClr val="FF0000"/>
                </a:solidFill>
              </a:rPr>
              <a:t>Dans une cocotte minute, on commence par chauffer l'eau à 100°C. Ensuite, comme on force l'eau à s'évaporer mais </a:t>
            </a:r>
            <a:r>
              <a:rPr lang="fr-FR" sz="4000" dirty="0" smtClean="0">
                <a:solidFill>
                  <a:srgbClr val="FF0000"/>
                </a:solidFill>
              </a:rPr>
              <a:t>on </a:t>
            </a:r>
            <a:r>
              <a:rPr lang="fr-FR" sz="4000" dirty="0">
                <a:solidFill>
                  <a:srgbClr val="FF0000"/>
                </a:solidFill>
              </a:rPr>
              <a:t>ne permet pas à la vapeur de </a:t>
            </a:r>
            <a:r>
              <a:rPr lang="fr-FR" sz="4000" dirty="0" smtClean="0">
                <a:solidFill>
                  <a:srgbClr val="FF0000"/>
                </a:solidFill>
              </a:rPr>
              <a:t>s'échapper. </a:t>
            </a:r>
          </a:p>
          <a:p>
            <a:pPr algn="ctr"/>
            <a:r>
              <a:rPr lang="fr-FR" sz="4000" dirty="0" smtClean="0">
                <a:solidFill>
                  <a:srgbClr val="FF0000"/>
                </a:solidFill>
              </a:rPr>
              <a:t>La </a:t>
            </a:r>
            <a:r>
              <a:rPr lang="fr-FR" sz="4000" dirty="0">
                <a:solidFill>
                  <a:srgbClr val="FF0000"/>
                </a:solidFill>
              </a:rPr>
              <a:t>pression </a:t>
            </a:r>
            <a:r>
              <a:rPr lang="fr-FR" sz="4000" dirty="0" smtClean="0">
                <a:solidFill>
                  <a:srgbClr val="FF0000"/>
                </a:solidFill>
              </a:rPr>
              <a:t>augmente</a:t>
            </a:r>
            <a:r>
              <a:rPr lang="fr-FR" sz="4000" dirty="0">
                <a:solidFill>
                  <a:srgbClr val="FF0000"/>
                </a:solidFill>
              </a:rPr>
              <a:t>. </a:t>
            </a:r>
          </a:p>
        </p:txBody>
      </p:sp>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1073426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781879" y="365760"/>
            <a:ext cx="10721010" cy="1015663"/>
          </a:xfrm>
          <a:prstGeom prst="rect">
            <a:avLst/>
          </a:prstGeom>
          <a:noFill/>
        </p:spPr>
        <p:txBody>
          <a:bodyPr wrap="square" rtlCol="0">
            <a:spAutoFit/>
          </a:bodyPr>
          <a:lstStyle/>
          <a:p>
            <a:r>
              <a:rPr lang="fr-FR" sz="6000" b="1" dirty="0" smtClean="0"/>
              <a:t>6.  </a:t>
            </a:r>
            <a:r>
              <a:rPr lang="fr-FR" sz="4800" b="1" dirty="0" smtClean="0"/>
              <a:t>Pourquoi l’eau boue à plus de 100° ?</a:t>
            </a:r>
            <a:endParaRPr lang="fr-FR" sz="6000" b="1" dirty="0"/>
          </a:p>
        </p:txBody>
      </p:sp>
      <p:sp>
        <p:nvSpPr>
          <p:cNvPr id="3" name="ZoneTexte 2"/>
          <p:cNvSpPr txBox="1"/>
          <p:nvPr/>
        </p:nvSpPr>
        <p:spPr>
          <a:xfrm>
            <a:off x="781879" y="1762540"/>
            <a:ext cx="10721010" cy="3416320"/>
          </a:xfrm>
          <a:prstGeom prst="rect">
            <a:avLst/>
          </a:prstGeom>
          <a:noFill/>
        </p:spPr>
        <p:txBody>
          <a:bodyPr wrap="square" rtlCol="0">
            <a:spAutoFit/>
          </a:bodyPr>
          <a:lstStyle/>
          <a:p>
            <a:r>
              <a:rPr lang="fr-FR" sz="3200" dirty="0" smtClean="0">
                <a:solidFill>
                  <a:srgbClr val="FF0000"/>
                </a:solidFill>
              </a:rPr>
              <a:t>Mo</a:t>
            </a:r>
            <a:r>
              <a:rPr lang="fr-FR" sz="3600" dirty="0" smtClean="0">
                <a:solidFill>
                  <a:srgbClr val="FF0000"/>
                </a:solidFill>
              </a:rPr>
              <a:t>ins </a:t>
            </a:r>
            <a:r>
              <a:rPr lang="fr-FR" sz="3600" dirty="0">
                <a:solidFill>
                  <a:srgbClr val="FF0000"/>
                </a:solidFill>
              </a:rPr>
              <a:t>on autorise la vapeur à sortir, plus la température atteinte à l'intérieur de la cocotte est haute ! Comme la température est plus haute, on cuit les aliments plus vite d'où le nom de la cocotte "minute" : elle tire parti de la hausse de pression </a:t>
            </a:r>
            <a:r>
              <a:rPr lang="fr-FR" sz="3600" dirty="0" smtClean="0">
                <a:solidFill>
                  <a:srgbClr val="FF0000"/>
                </a:solidFill>
              </a:rPr>
              <a:t>due </a:t>
            </a:r>
            <a:r>
              <a:rPr lang="fr-FR" sz="3600" dirty="0">
                <a:solidFill>
                  <a:srgbClr val="FF0000"/>
                </a:solidFill>
              </a:rPr>
              <a:t>à la vapeur pour atteindre des températures supérieures à 100°C dans la cocotte.</a:t>
            </a:r>
          </a:p>
        </p:txBody>
      </p:sp>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94873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6747" y="948567"/>
            <a:ext cx="11251096" cy="4708981"/>
          </a:xfrm>
          <a:prstGeom prst="rect">
            <a:avLst/>
          </a:prstGeom>
        </p:spPr>
        <p:txBody>
          <a:bodyPr wrap="square">
            <a:spAutoFit/>
          </a:bodyPr>
          <a:lstStyle/>
          <a:p>
            <a:r>
              <a:rPr lang="fr-FR" sz="2800" b="1" u="sng" dirty="0" smtClean="0">
                <a:solidFill>
                  <a:srgbClr val="FF0000"/>
                </a:solidFill>
              </a:rPr>
              <a:t>Je retiens</a:t>
            </a:r>
            <a:r>
              <a:rPr lang="fr-FR" sz="2800" b="1" dirty="0">
                <a:solidFill>
                  <a:srgbClr val="FF0000"/>
                </a:solidFill>
              </a:rPr>
              <a:t> : </a:t>
            </a:r>
          </a:p>
          <a:p>
            <a:r>
              <a:rPr lang="fr-FR" sz="3400" dirty="0">
                <a:solidFill>
                  <a:srgbClr val="FF0000"/>
                </a:solidFill>
              </a:rPr>
              <a:t>L'augmentation de la température d'un corps pur nécessite un apport de chaleur (une forme d'énergie). Les changements d’état d’un corps pur mettent en jeu des transferts d'énergie. Un palier de température apparaît lors du changement d’état d'un corps pur. Cette température de changement d'état dépend du corps pur considéré.  </a:t>
            </a:r>
          </a:p>
          <a:p>
            <a:r>
              <a:rPr lang="fr-FR" sz="3400" dirty="0">
                <a:solidFill>
                  <a:srgbClr val="FF0000"/>
                </a:solidFill>
              </a:rPr>
              <a:t>Le changement d'état d'un mélange ne s'effectue pas à température constante. </a:t>
            </a:r>
          </a:p>
        </p:txBody>
      </p:sp>
      <p:sp>
        <p:nvSpPr>
          <p:cNvPr id="2" name="Espace réservé du pied de page 1"/>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40850111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200" y="1564640"/>
            <a:ext cx="11074400" cy="2202654"/>
          </a:xfrm>
          <a:prstGeom prst="rect">
            <a:avLst/>
          </a:prstGeom>
        </p:spPr>
        <p:txBody>
          <a:bodyPr wrap="square">
            <a:spAutoFit/>
          </a:bodyPr>
          <a:lstStyle/>
          <a:p>
            <a:pPr>
              <a:lnSpc>
                <a:spcPct val="115000"/>
              </a:lnSpc>
              <a:spcAft>
                <a:spcPts val="1000"/>
              </a:spcAft>
            </a:pPr>
            <a:r>
              <a:rPr lang="fr-FR" sz="3200" b="1" u="sng"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Situation-problème :</a:t>
            </a:r>
            <a:r>
              <a:rPr lang="fr-FR" sz="32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1000"/>
              </a:spcAft>
            </a:pPr>
            <a:r>
              <a:rPr lang="fr-FR" sz="40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Tom observe une photo issue d’une encyclopédie et se pose une série de questions.</a:t>
            </a:r>
            <a:endParaRPr lang="fr-FR" sz="4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Espace réservé du pied de page 2"/>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41390751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5120" y="852691"/>
            <a:ext cx="11338560" cy="3618426"/>
          </a:xfrm>
          <a:prstGeom prst="rect">
            <a:avLst/>
          </a:prstGeom>
        </p:spPr>
        <p:txBody>
          <a:bodyPr wrap="square">
            <a:spAutoFit/>
          </a:bodyPr>
          <a:lstStyle/>
          <a:p>
            <a:pPr>
              <a:lnSpc>
                <a:spcPct val="115000"/>
              </a:lnSpc>
              <a:spcAft>
                <a:spcPts val="1000"/>
              </a:spcAft>
            </a:pPr>
            <a:r>
              <a:rPr lang="fr-FR" sz="3200" b="1" u="sng"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Consignes</a:t>
            </a:r>
            <a:r>
              <a:rPr lang="fr-FR" sz="3200" b="1"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3200" b="1" u="sng"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p>
          <a:p>
            <a:pPr>
              <a:lnSpc>
                <a:spcPct val="115000"/>
              </a:lnSpc>
              <a:spcAft>
                <a:spcPts val="1000"/>
              </a:spcAft>
            </a:pPr>
            <a:r>
              <a:rPr lang="fr-FR" sz="40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Après avoir répondu aux interrogations de Tom, vous réfléchirez à la question suivante : « Dans quelles circonstances particulières l’eau se transforme-t-elle en glace ?</a:t>
            </a:r>
            <a:endParaRPr lang="fr-FR" sz="4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Espace réservé du pied de page 2"/>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40987795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3625" y="0"/>
            <a:ext cx="10396882" cy="1151965"/>
          </a:xfrm>
        </p:spPr>
        <p:txBody>
          <a:bodyPr>
            <a:normAutofit/>
          </a:bodyPr>
          <a:lstStyle/>
          <a:p>
            <a:r>
              <a:rPr lang="fr-FR" sz="3600" dirty="0" smtClean="0"/>
              <a:t>Activité 1 : </a:t>
            </a:r>
            <a:r>
              <a:rPr lang="fr-FR" sz="7200" b="1" dirty="0"/>
              <a:t>T</a:t>
            </a:r>
            <a:r>
              <a:rPr lang="fr-FR" b="1" dirty="0"/>
              <a:t>om et ses </a:t>
            </a:r>
            <a:r>
              <a:rPr lang="fr-FR" sz="7200" b="1" dirty="0"/>
              <a:t>i</a:t>
            </a:r>
            <a:r>
              <a:rPr lang="fr-FR" b="1" dirty="0"/>
              <a:t>nterrogations</a:t>
            </a:r>
            <a:endParaRPr lang="fr-FR" dirty="0"/>
          </a:p>
        </p:txBody>
      </p:sp>
      <p:pic>
        <p:nvPicPr>
          <p:cNvPr id="4" name="Espace réservé du contenu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2357120" y="967064"/>
            <a:ext cx="6217920" cy="4663441"/>
          </a:xfrm>
        </p:spPr>
      </p:pic>
      <p:sp>
        <p:nvSpPr>
          <p:cNvPr id="3" name="Espace réservé du pied de page 2"/>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28648533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2257" y="185257"/>
            <a:ext cx="5285064" cy="5285064"/>
          </a:xfrm>
          <a:prstGeom prst="rect">
            <a:avLst/>
          </a:prstGeom>
        </p:spPr>
      </p:pic>
      <p:sp>
        <p:nvSpPr>
          <p:cNvPr id="8" name="ZoneTexte 7"/>
          <p:cNvSpPr txBox="1"/>
          <p:nvPr/>
        </p:nvSpPr>
        <p:spPr>
          <a:xfrm>
            <a:off x="8330269" y="2181138"/>
            <a:ext cx="2290194" cy="646331"/>
          </a:xfrm>
          <a:prstGeom prst="rect">
            <a:avLst/>
          </a:prstGeom>
          <a:noFill/>
        </p:spPr>
        <p:txBody>
          <a:bodyPr wrap="square" rtlCol="0">
            <a:spAutoFit/>
          </a:bodyPr>
          <a:lstStyle/>
          <a:p>
            <a:r>
              <a:rPr lang="fr-FR" sz="3600" dirty="0" smtClean="0">
                <a:solidFill>
                  <a:srgbClr val="007A37"/>
                </a:solidFill>
              </a:rPr>
              <a:t>TANZANIE</a:t>
            </a:r>
            <a:endParaRPr lang="fr-FR" sz="3600" dirty="0">
              <a:solidFill>
                <a:srgbClr val="007A37"/>
              </a:solidFill>
            </a:endParaRPr>
          </a:p>
        </p:txBody>
      </p:sp>
      <p:cxnSp>
        <p:nvCxnSpPr>
          <p:cNvPr id="10" name="Connecteur droit avec flèche 9"/>
          <p:cNvCxnSpPr>
            <a:stCxn id="8" idx="1"/>
          </p:cNvCxnSpPr>
          <p:nvPr/>
        </p:nvCxnSpPr>
        <p:spPr>
          <a:xfrm flipH="1">
            <a:off x="6392411" y="2504304"/>
            <a:ext cx="1937858" cy="649957"/>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 name="Espace réservé du pied de page 1"/>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10742460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a:xfrm>
            <a:off x="345440" y="1056641"/>
            <a:ext cx="11257280" cy="914400"/>
          </a:xfrm>
        </p:spPr>
        <p:txBody>
          <a:bodyPr>
            <a:normAutofit/>
          </a:bodyPr>
          <a:lstStyle/>
          <a:p>
            <a:pPr marL="457200" lvl="0" indent="-457200">
              <a:buFont typeface="+mj-lt"/>
              <a:buAutoNum type="arabicPeriod" startAt="2"/>
            </a:pPr>
            <a:r>
              <a:rPr lang="fr-FR" dirty="0"/>
              <a:t> </a:t>
            </a:r>
            <a:r>
              <a:rPr lang="fr-FR" sz="4000" cap="none" dirty="0"/>
              <a:t>Qu’identifiez-vous au sommet de la montagne ?</a:t>
            </a:r>
            <a:endParaRPr lang="fr-FR" sz="2400" cap="none" dirty="0"/>
          </a:p>
        </p:txBody>
      </p:sp>
      <p:sp>
        <p:nvSpPr>
          <p:cNvPr id="4" name="ZoneTexte 3"/>
          <p:cNvSpPr txBox="1"/>
          <p:nvPr/>
        </p:nvSpPr>
        <p:spPr>
          <a:xfrm>
            <a:off x="3352800" y="2418081"/>
            <a:ext cx="6725920" cy="1200329"/>
          </a:xfrm>
          <a:prstGeom prst="rect">
            <a:avLst/>
          </a:prstGeom>
          <a:noFill/>
        </p:spPr>
        <p:txBody>
          <a:bodyPr wrap="square" rtlCol="0">
            <a:spAutoFit/>
          </a:bodyPr>
          <a:lstStyle/>
          <a:p>
            <a:r>
              <a:rPr lang="fr-FR" sz="7200" dirty="0" smtClean="0">
                <a:solidFill>
                  <a:srgbClr val="FF0000"/>
                </a:solidFill>
              </a:rPr>
              <a:t>De la neige</a:t>
            </a:r>
            <a:endParaRPr lang="fr-FR" sz="7200" dirty="0">
              <a:solidFill>
                <a:srgbClr val="FF0000"/>
              </a:solidFill>
            </a:endParaRPr>
          </a:p>
        </p:txBody>
      </p:sp>
      <p:sp>
        <p:nvSpPr>
          <p:cNvPr id="2" name="Espace réservé du pied de page 1"/>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494498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a:xfrm>
            <a:off x="345440" y="1056641"/>
            <a:ext cx="11257280" cy="914400"/>
          </a:xfrm>
        </p:spPr>
        <p:txBody>
          <a:bodyPr>
            <a:normAutofit/>
          </a:bodyPr>
          <a:lstStyle/>
          <a:p>
            <a:pPr marL="457200" lvl="0" indent="-457200">
              <a:buFont typeface="+mj-lt"/>
              <a:buAutoNum type="arabicPeriod" startAt="3"/>
            </a:pPr>
            <a:r>
              <a:rPr lang="fr-FR" dirty="0"/>
              <a:t> </a:t>
            </a:r>
            <a:r>
              <a:rPr lang="fr-FR" sz="4000" cap="none" dirty="0"/>
              <a:t>Dans quel état est cette substance ?</a:t>
            </a:r>
          </a:p>
        </p:txBody>
      </p:sp>
      <p:sp>
        <p:nvSpPr>
          <p:cNvPr id="4" name="ZoneTexte 3"/>
          <p:cNvSpPr txBox="1"/>
          <p:nvPr/>
        </p:nvSpPr>
        <p:spPr>
          <a:xfrm>
            <a:off x="3352800" y="2418081"/>
            <a:ext cx="6725920" cy="1200329"/>
          </a:xfrm>
          <a:prstGeom prst="rect">
            <a:avLst/>
          </a:prstGeom>
          <a:noFill/>
        </p:spPr>
        <p:txBody>
          <a:bodyPr wrap="square" rtlCol="0">
            <a:spAutoFit/>
          </a:bodyPr>
          <a:lstStyle/>
          <a:p>
            <a:r>
              <a:rPr lang="fr-FR" sz="7200" dirty="0" smtClean="0">
                <a:solidFill>
                  <a:srgbClr val="FF0000"/>
                </a:solidFill>
              </a:rPr>
              <a:t>À l’état SOLIDE</a:t>
            </a:r>
            <a:endParaRPr lang="fr-FR" sz="7200" dirty="0">
              <a:solidFill>
                <a:srgbClr val="FF0000"/>
              </a:solidFill>
            </a:endParaRPr>
          </a:p>
        </p:txBody>
      </p:sp>
      <p:sp>
        <p:nvSpPr>
          <p:cNvPr id="2" name="Espace réservé du pied de page 1"/>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3417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a:xfrm>
            <a:off x="345440" y="203200"/>
            <a:ext cx="11399520" cy="1767841"/>
          </a:xfrm>
        </p:spPr>
        <p:txBody>
          <a:bodyPr>
            <a:normAutofit/>
          </a:bodyPr>
          <a:lstStyle/>
          <a:p>
            <a:pPr marL="457200" lvl="0" indent="-457200" algn="ctr">
              <a:buFont typeface="+mj-lt"/>
              <a:buAutoNum type="arabicPeriod" startAt="4"/>
            </a:pPr>
            <a:r>
              <a:rPr lang="fr-FR" dirty="0"/>
              <a:t> </a:t>
            </a:r>
            <a:r>
              <a:rPr lang="fr-FR" sz="4000" cap="none" dirty="0"/>
              <a:t>Citez une région du </a:t>
            </a:r>
            <a:r>
              <a:rPr lang="fr-FR" sz="4000" cap="none"/>
              <a:t>globe </a:t>
            </a:r>
            <a:r>
              <a:rPr lang="fr-FR" sz="4000" cap="none" dirty="0"/>
              <a:t> ?</a:t>
            </a:r>
          </a:p>
        </p:txBody>
      </p:sp>
      <p:graphicFrame>
        <p:nvGraphicFramePr>
          <p:cNvPr id="2" name="Tableau 1"/>
          <p:cNvGraphicFramePr>
            <a:graphicFrameLocks noGrp="1"/>
          </p:cNvGraphicFramePr>
          <p:nvPr>
            <p:extLst/>
          </p:nvPr>
        </p:nvGraphicFramePr>
        <p:xfrm>
          <a:off x="650240" y="1788161"/>
          <a:ext cx="10281920" cy="3672000"/>
        </p:xfrm>
        <a:graphic>
          <a:graphicData uri="http://schemas.openxmlformats.org/drawingml/2006/table">
            <a:tbl>
              <a:tblPr firstRow="1" bandRow="1">
                <a:tableStyleId>{5C22544A-7EE6-4342-B048-85BDC9FD1C3A}</a:tableStyleId>
              </a:tblPr>
              <a:tblGrid>
                <a:gridCol w="1666240"/>
                <a:gridCol w="8615680"/>
              </a:tblGrid>
              <a:tr h="612000">
                <a:tc>
                  <a:txBody>
                    <a:bodyPr/>
                    <a:lstStyle/>
                    <a:p>
                      <a:r>
                        <a:rPr lang="fr-FR" sz="2400" dirty="0" smtClean="0">
                          <a:solidFill>
                            <a:schemeClr val="tx1"/>
                          </a:solidFill>
                        </a:rPr>
                        <a:t>GROUPE 1</a:t>
                      </a:r>
                      <a:endParaRPr lang="fr-FR"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2000">
                <a:tc>
                  <a:txBody>
                    <a:bodyPr/>
                    <a:lstStyle/>
                    <a:p>
                      <a:r>
                        <a:rPr lang="fr-FR" sz="2400" dirty="0" smtClean="0">
                          <a:solidFill>
                            <a:schemeClr val="tx1"/>
                          </a:solidFill>
                        </a:rPr>
                        <a:t>GROUPE 2</a:t>
                      </a:r>
                      <a:endParaRPr lang="fr-FR"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2000">
                <a:tc>
                  <a:txBody>
                    <a:bodyPr/>
                    <a:lstStyle/>
                    <a:p>
                      <a:r>
                        <a:rPr lang="fr-FR" sz="2400" dirty="0" smtClean="0">
                          <a:solidFill>
                            <a:schemeClr val="tx1"/>
                          </a:solidFill>
                        </a:rPr>
                        <a:t>GROUPE 3</a:t>
                      </a:r>
                      <a:endParaRPr lang="fr-FR"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2000">
                <a:tc>
                  <a:txBody>
                    <a:bodyPr/>
                    <a:lstStyle/>
                    <a:p>
                      <a:r>
                        <a:rPr lang="fr-FR" sz="2400" dirty="0" smtClean="0">
                          <a:solidFill>
                            <a:schemeClr val="tx1"/>
                          </a:solidFill>
                        </a:rPr>
                        <a:t>GROUPE 4</a:t>
                      </a:r>
                      <a:endParaRPr lang="fr-FR"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2000">
                <a:tc>
                  <a:txBody>
                    <a:bodyPr/>
                    <a:lstStyle/>
                    <a:p>
                      <a:r>
                        <a:rPr lang="fr-FR" sz="2400" dirty="0" smtClean="0">
                          <a:solidFill>
                            <a:schemeClr val="tx1"/>
                          </a:solidFill>
                        </a:rPr>
                        <a:t>GROUPE 5</a:t>
                      </a:r>
                      <a:endParaRPr lang="fr-FR"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12000">
                <a:tc>
                  <a:txBody>
                    <a:bodyPr/>
                    <a:lstStyle/>
                    <a:p>
                      <a:r>
                        <a:rPr lang="fr-FR" sz="2400" dirty="0" smtClean="0">
                          <a:solidFill>
                            <a:schemeClr val="tx1"/>
                          </a:solidFill>
                        </a:rPr>
                        <a:t>GROUPE 6</a:t>
                      </a:r>
                      <a:endParaRPr lang="fr-FR"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Espace réservé du pied de page 3"/>
          <p:cNvSpPr>
            <a:spLocks noGrp="1"/>
          </p:cNvSpPr>
          <p:nvPr>
            <p:ph type="ftr" sz="quarter" idx="11"/>
          </p:nvPr>
        </p:nvSpPr>
        <p:spPr/>
        <p:txBody>
          <a:bodyPr/>
          <a:lstStyle/>
          <a:p>
            <a:r>
              <a:rPr lang="en-US" smtClean="0"/>
              <a:t>M1-S2-s1</a:t>
            </a:r>
            <a:endParaRPr lang="en-US" dirty="0"/>
          </a:p>
        </p:txBody>
      </p:sp>
    </p:spTree>
    <p:extLst>
      <p:ext uri="{BB962C8B-B14F-4D97-AF65-F5344CB8AC3E}">
        <p14:creationId xmlns:p14="http://schemas.microsoft.com/office/powerpoint/2010/main" val="2487402693"/>
      </p:ext>
    </p:extLst>
  </p:cSld>
  <p:clrMapOvr>
    <a:masterClrMapping/>
  </p:clrMapOvr>
  <p:timing>
    <p:tnLst>
      <p:par>
        <p:cTn id="1" dur="indefinite" restart="never" nodeType="tmRoot"/>
      </p:par>
    </p:tnLst>
  </p:timing>
</p:sld>
</file>

<file path=ppt/theme/theme1.xml><?xml version="1.0" encoding="utf-8"?>
<a:theme xmlns:a="http://schemas.openxmlformats.org/drawingml/2006/main" name="Ronds dans l’eau">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TC104033925[[fn=Ronds dans l’eau]]</Template>
  <TotalTime>3092</TotalTime>
  <Words>360</Words>
  <Application>Microsoft Office PowerPoint</Application>
  <PresentationFormat>Personnalisé</PresentationFormat>
  <Paragraphs>132</Paragraphs>
  <Slides>25</Slides>
  <Notes>1</Notes>
  <HiddenSlides>0</HiddenSlides>
  <MMClips>0</MMClips>
  <ScaleCrop>false</ScaleCrop>
  <HeadingPairs>
    <vt:vector size="4" baseType="variant">
      <vt:variant>
        <vt:lpstr>Thème</vt:lpstr>
      </vt:variant>
      <vt:variant>
        <vt:i4>1</vt:i4>
      </vt:variant>
      <vt:variant>
        <vt:lpstr>Titres des diapositives</vt:lpstr>
      </vt:variant>
      <vt:variant>
        <vt:i4>25</vt:i4>
      </vt:variant>
    </vt:vector>
  </HeadingPairs>
  <TitlesOfParts>
    <vt:vector size="26" baseType="lpstr">
      <vt:lpstr>Ronds dans l’eau</vt:lpstr>
      <vt:lpstr>Exemple d’activité menée en 5ème  </vt:lpstr>
      <vt:lpstr>Mod,I-Séq.2       Des changements sur      différentes échelles de temps</vt:lpstr>
      <vt:lpstr>Présentation PowerPoint</vt:lpstr>
      <vt:lpstr>Présentation PowerPoint</vt:lpstr>
      <vt:lpstr>Activité 1 : Tom et ses interrogations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Joël AUGUSTIN</dc:creator>
  <cp:lastModifiedBy>Heisenberg</cp:lastModifiedBy>
  <cp:revision>92</cp:revision>
  <dcterms:created xsi:type="dcterms:W3CDTF">2013-11-12T18:39:17Z</dcterms:created>
  <dcterms:modified xsi:type="dcterms:W3CDTF">2013-12-11T14:38:15Z</dcterms:modified>
</cp:coreProperties>
</file>