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9"/>
  </p:notesMasterIdLst>
  <p:sldIdLst>
    <p:sldId id="414" r:id="rId2"/>
    <p:sldId id="374" r:id="rId3"/>
    <p:sldId id="375" r:id="rId4"/>
    <p:sldId id="376" r:id="rId5"/>
    <p:sldId id="384" r:id="rId6"/>
    <p:sldId id="386" r:id="rId7"/>
    <p:sldId id="387" r:id="rId8"/>
    <p:sldId id="388" r:id="rId9"/>
    <p:sldId id="389" r:id="rId10"/>
    <p:sldId id="415" r:id="rId11"/>
    <p:sldId id="400" r:id="rId12"/>
    <p:sldId id="401" r:id="rId13"/>
    <p:sldId id="402" r:id="rId14"/>
    <p:sldId id="403" r:id="rId15"/>
    <p:sldId id="404" r:id="rId16"/>
    <p:sldId id="405" r:id="rId17"/>
    <p:sldId id="406"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76" d="100"/>
          <a:sy n="76" d="100"/>
        </p:scale>
        <p:origin x="-108" y="1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D6102F-8FD0-4967-BC74-7A15428CD7A8}" type="datetimeFigureOut">
              <a:rPr lang="fr-FR" smtClean="0"/>
              <a:t>11/12/2013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5FE3B6-0270-4090-AF3F-967B4E5D46E7}" type="slidenum">
              <a:rPr lang="fr-FR" smtClean="0"/>
              <a:t>‹N°›</a:t>
            </a:fld>
            <a:endParaRPr lang="fr-FR"/>
          </a:p>
        </p:txBody>
      </p:sp>
    </p:spTree>
    <p:extLst>
      <p:ext uri="{BB962C8B-B14F-4D97-AF65-F5344CB8AC3E}">
        <p14:creationId xmlns:p14="http://schemas.microsoft.com/office/powerpoint/2010/main" val="343857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fr-FR" smtClean="0"/>
              <a:t>Modifiez le style du titre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fr-FR" smtClean="0"/>
              <a:t>Modifiez le style du titre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fr-FR" smtClean="0"/>
              <a:t>Modifiez le style du titre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fr-FR" smtClean="0"/>
              <a:t>Modifiez le style du titre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fr-FR" smtClean="0"/>
              <a:t>Modifiez le style du titre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3" name="Date Placeholder 2"/>
          <p:cNvSpPr>
            <a:spLocks noGrp="1"/>
          </p:cNvSpPr>
          <p:nvPr>
            <p:ph type="dt" sz="half" idx="10"/>
          </p:nvPr>
        </p:nvSpPr>
        <p:spPr/>
        <p:txBody>
          <a:bodyPr/>
          <a:lstStyle/>
          <a:p>
            <a:fld id="{48A87A34-81AB-432B-8DAE-1953F412C126}" type="datetimeFigureOut">
              <a:rPr lang="en-US" dirty="0"/>
              <a:t>12/11/2013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fr-FR" smtClean="0"/>
              <a:t>Modifiez le style du titre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3" name="Date Placeholder 2"/>
          <p:cNvSpPr>
            <a:spLocks noGrp="1"/>
          </p:cNvSpPr>
          <p:nvPr>
            <p:ph type="dt" sz="half" idx="10"/>
          </p:nvPr>
        </p:nvSpPr>
        <p:spPr/>
        <p:txBody>
          <a:bodyPr/>
          <a:lstStyle/>
          <a:p>
            <a:fld id="{48A87A34-81AB-432B-8DAE-1953F412C126}" type="datetimeFigureOut">
              <a:rPr lang="en-US" dirty="0"/>
              <a:t>12/11/2013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fr-FR" smtClean="0"/>
              <a:t>Modifiez le style du titre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fr-FR" smtClean="0"/>
              <a:t>Modifiez le style du titre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fr-FR" smtClean="0"/>
              <a:t>Modifiez le style du titre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fr-FR" smtClean="0"/>
              <a:t>Modifiez le style du titre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fr-FR" smtClean="0"/>
              <a:t>Modifiez le style du titre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2" name="Content Placeholder 3"/>
          <p:cNvSpPr>
            <a:spLocks noGrp="1"/>
          </p:cNvSpPr>
          <p:nvPr>
            <p:ph sz="quarter" idx="13"/>
          </p:nvPr>
        </p:nvSpPr>
        <p:spPr>
          <a:xfrm>
            <a:off x="913774" y="3051012"/>
            <a:ext cx="5106027" cy="2740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3" name="Content Placeholder 5"/>
          <p:cNvSpPr>
            <a:spLocks noGrp="1"/>
          </p:cNvSpPr>
          <p:nvPr>
            <p:ph sz="quarter" idx="14"/>
          </p:nvPr>
        </p:nvSpPr>
        <p:spPr>
          <a:xfrm>
            <a:off x="6172200" y="3051012"/>
            <a:ext cx="5105401" cy="2740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12/11/2013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12/11/2013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12/11/2013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fr-FR" smtClean="0"/>
              <a:t>Modifiez le style du titre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12/11/2013</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uang%20jimmy.skp" TargetMode="External"/><Relationship Id="rId2" Type="http://schemas.openxmlformats.org/officeDocument/2006/relationships/hyperlink" Target="../../../../../Desktop/Restored%20Files" TargetMode="External"/><Relationship Id="rId1" Type="http://schemas.openxmlformats.org/officeDocument/2006/relationships/slideLayout" Target="../slideLayouts/slideLayout7.xml"/><Relationship Id="rId4" Type="http://schemas.openxmlformats.org/officeDocument/2006/relationships/hyperlink" Target="del&#233;toile%20axel.skp"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82055" y="2837445"/>
            <a:ext cx="9143999" cy="1596177"/>
          </a:xfrm>
        </p:spPr>
        <p:txBody>
          <a:bodyPr>
            <a:noAutofit/>
          </a:bodyPr>
          <a:lstStyle/>
          <a:p>
            <a:r>
              <a:rPr lang="fr-FR" sz="7200" b="1" dirty="0" smtClean="0">
                <a:solidFill>
                  <a:srgbClr val="FF0000"/>
                </a:solidFill>
              </a:rPr>
              <a:t>Autre Exemple d’activité menée en 5</a:t>
            </a:r>
            <a:r>
              <a:rPr lang="fr-FR" sz="7200" b="1" baseline="30000" dirty="0" smtClean="0">
                <a:solidFill>
                  <a:srgbClr val="FF0000"/>
                </a:solidFill>
              </a:rPr>
              <a:t>ème</a:t>
            </a:r>
            <a:r>
              <a:rPr lang="fr-FR" sz="7200" b="1" dirty="0" smtClean="0">
                <a:solidFill>
                  <a:srgbClr val="FF0000"/>
                </a:solidFill>
              </a:rPr>
              <a:t>  </a:t>
            </a:r>
            <a:endParaRPr lang="fr-FR" sz="7200" b="1" dirty="0">
              <a:solidFill>
                <a:srgbClr val="FF0000"/>
              </a:solidFill>
            </a:endParaRPr>
          </a:p>
        </p:txBody>
      </p:sp>
    </p:spTree>
    <p:extLst>
      <p:ext uri="{BB962C8B-B14F-4D97-AF65-F5344CB8AC3E}">
        <p14:creationId xmlns:p14="http://schemas.microsoft.com/office/powerpoint/2010/main" val="10616221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rot="20365794">
            <a:off x="2226365" y="2425148"/>
            <a:ext cx="8401878" cy="830997"/>
          </a:xfrm>
          <a:prstGeom prst="rect">
            <a:avLst/>
          </a:prstGeom>
          <a:noFill/>
        </p:spPr>
        <p:txBody>
          <a:bodyPr wrap="square" rtlCol="0">
            <a:spAutoFit/>
          </a:bodyPr>
          <a:lstStyle/>
          <a:p>
            <a:r>
              <a:rPr lang="fr-FR" sz="4800" b="1" dirty="0" smtClean="0">
                <a:solidFill>
                  <a:srgbClr val="FF0000"/>
                </a:solidFill>
              </a:rPr>
              <a:t>Besoin en énergie dans l’habitat</a:t>
            </a:r>
          </a:p>
        </p:txBody>
      </p:sp>
    </p:spTree>
    <p:extLst>
      <p:ext uri="{BB962C8B-B14F-4D97-AF65-F5344CB8AC3E}">
        <p14:creationId xmlns:p14="http://schemas.microsoft.com/office/powerpoint/2010/main" val="26987858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33"/>
          <p:cNvPicPr/>
          <p:nvPr/>
        </p:nvPicPr>
        <p:blipFill>
          <a:blip r:embed="rId2"/>
          <a:stretch>
            <a:fillRect/>
          </a:stretch>
        </p:blipFill>
        <p:spPr>
          <a:xfrm>
            <a:off x="1139483" y="0"/>
            <a:ext cx="8750105" cy="5641145"/>
          </a:xfrm>
          <a:prstGeom prst="rect">
            <a:avLst/>
          </a:prstGeom>
        </p:spPr>
      </p:pic>
      <p:sp>
        <p:nvSpPr>
          <p:cNvPr id="3" name="ZoneTexte 2"/>
          <p:cNvSpPr txBox="1"/>
          <p:nvPr/>
        </p:nvSpPr>
        <p:spPr>
          <a:xfrm>
            <a:off x="1294228" y="1997612"/>
            <a:ext cx="1814732" cy="523220"/>
          </a:xfrm>
          <a:prstGeom prst="rect">
            <a:avLst/>
          </a:prstGeom>
          <a:solidFill>
            <a:schemeClr val="bg1"/>
          </a:solidFill>
        </p:spPr>
        <p:txBody>
          <a:bodyPr wrap="square" rtlCol="0">
            <a:spAutoFit/>
          </a:bodyPr>
          <a:lstStyle/>
          <a:p>
            <a:pPr algn="ctr"/>
            <a:r>
              <a:rPr lang="fr-FR" sz="1400" b="1" dirty="0" smtClean="0">
                <a:solidFill>
                  <a:srgbClr val="FF0000"/>
                </a:solidFill>
              </a:rPr>
              <a:t>Centrale nucléaire</a:t>
            </a:r>
          </a:p>
          <a:p>
            <a:pPr algn="ctr"/>
            <a:r>
              <a:rPr lang="fr-FR" sz="1200" b="1" dirty="0" smtClean="0">
                <a:solidFill>
                  <a:srgbClr val="FF0000"/>
                </a:solidFill>
              </a:rPr>
              <a:t>Énergie</a:t>
            </a:r>
            <a:r>
              <a:rPr lang="fr-FR" sz="1400" b="1" dirty="0" smtClean="0">
                <a:solidFill>
                  <a:srgbClr val="FF0000"/>
                </a:solidFill>
              </a:rPr>
              <a:t> nucléaire</a:t>
            </a:r>
            <a:endParaRPr lang="fr-FR" sz="1400" b="1" dirty="0">
              <a:solidFill>
                <a:srgbClr val="FF0000"/>
              </a:solidFill>
            </a:endParaRPr>
          </a:p>
        </p:txBody>
      </p:sp>
      <p:sp>
        <p:nvSpPr>
          <p:cNvPr id="5" name="ZoneTexte 4"/>
          <p:cNvSpPr txBox="1"/>
          <p:nvPr/>
        </p:nvSpPr>
        <p:spPr>
          <a:xfrm>
            <a:off x="3263705" y="1997612"/>
            <a:ext cx="1463039" cy="492443"/>
          </a:xfrm>
          <a:prstGeom prst="rect">
            <a:avLst/>
          </a:prstGeom>
          <a:solidFill>
            <a:schemeClr val="bg1"/>
          </a:solidFill>
        </p:spPr>
        <p:txBody>
          <a:bodyPr wrap="square" rtlCol="0">
            <a:spAutoFit/>
          </a:bodyPr>
          <a:lstStyle/>
          <a:p>
            <a:pPr algn="ctr"/>
            <a:r>
              <a:rPr lang="fr-FR" sz="1200" b="1" dirty="0" smtClean="0">
                <a:solidFill>
                  <a:srgbClr val="FF0000"/>
                </a:solidFill>
              </a:rPr>
              <a:t>Énergie</a:t>
            </a:r>
          </a:p>
          <a:p>
            <a:pPr algn="ctr"/>
            <a:r>
              <a:rPr lang="fr-FR" sz="1400" b="1" dirty="0" smtClean="0">
                <a:solidFill>
                  <a:srgbClr val="FF0000"/>
                </a:solidFill>
              </a:rPr>
              <a:t>électrique</a:t>
            </a:r>
            <a:endParaRPr lang="fr-FR" sz="1400" b="1" dirty="0">
              <a:solidFill>
                <a:srgbClr val="FF0000"/>
              </a:solidFill>
            </a:endParaRPr>
          </a:p>
        </p:txBody>
      </p:sp>
      <p:sp>
        <p:nvSpPr>
          <p:cNvPr id="6" name="ZoneTexte 5"/>
          <p:cNvSpPr txBox="1"/>
          <p:nvPr/>
        </p:nvSpPr>
        <p:spPr>
          <a:xfrm>
            <a:off x="6576646" y="1997611"/>
            <a:ext cx="1463039" cy="492443"/>
          </a:xfrm>
          <a:prstGeom prst="rect">
            <a:avLst/>
          </a:prstGeom>
          <a:solidFill>
            <a:schemeClr val="bg1"/>
          </a:solidFill>
        </p:spPr>
        <p:txBody>
          <a:bodyPr wrap="square" rtlCol="0">
            <a:spAutoFit/>
          </a:bodyPr>
          <a:lstStyle/>
          <a:p>
            <a:pPr algn="ctr"/>
            <a:r>
              <a:rPr lang="fr-FR" sz="1200" b="1" dirty="0" smtClean="0">
                <a:solidFill>
                  <a:srgbClr val="FF0000"/>
                </a:solidFill>
              </a:rPr>
              <a:t>Énergie</a:t>
            </a:r>
          </a:p>
          <a:p>
            <a:pPr algn="ctr"/>
            <a:r>
              <a:rPr lang="fr-FR" sz="1400" b="1" dirty="0" smtClean="0">
                <a:solidFill>
                  <a:srgbClr val="FF0000"/>
                </a:solidFill>
              </a:rPr>
              <a:t>thermique</a:t>
            </a:r>
            <a:endParaRPr lang="fr-FR" sz="1400" b="1" dirty="0">
              <a:solidFill>
                <a:srgbClr val="FF0000"/>
              </a:solidFill>
            </a:endParaRPr>
          </a:p>
        </p:txBody>
      </p:sp>
      <p:sp>
        <p:nvSpPr>
          <p:cNvPr id="7" name="ZoneTexte 6"/>
          <p:cNvSpPr txBox="1"/>
          <p:nvPr/>
        </p:nvSpPr>
        <p:spPr>
          <a:xfrm>
            <a:off x="8039685" y="1615440"/>
            <a:ext cx="1849902" cy="369332"/>
          </a:xfrm>
          <a:prstGeom prst="rect">
            <a:avLst/>
          </a:prstGeom>
          <a:solidFill>
            <a:schemeClr val="bg1"/>
          </a:solidFill>
        </p:spPr>
        <p:txBody>
          <a:bodyPr wrap="square" rtlCol="0">
            <a:spAutoFit/>
          </a:bodyPr>
          <a:lstStyle/>
          <a:p>
            <a:pPr algn="ctr"/>
            <a:r>
              <a:rPr lang="fr-FR" b="1" dirty="0" smtClean="0">
                <a:solidFill>
                  <a:srgbClr val="FF0000"/>
                </a:solidFill>
              </a:rPr>
              <a:t>Chaleur </a:t>
            </a:r>
            <a:endParaRPr lang="fr-FR" sz="2000" b="1" dirty="0">
              <a:solidFill>
                <a:srgbClr val="FF0000"/>
              </a:solidFill>
            </a:endParaRPr>
          </a:p>
        </p:txBody>
      </p:sp>
      <p:sp>
        <p:nvSpPr>
          <p:cNvPr id="8" name="ZoneTexte 7"/>
          <p:cNvSpPr txBox="1"/>
          <p:nvPr/>
        </p:nvSpPr>
        <p:spPr>
          <a:xfrm>
            <a:off x="1294227" y="3557768"/>
            <a:ext cx="1969477" cy="523220"/>
          </a:xfrm>
          <a:prstGeom prst="rect">
            <a:avLst/>
          </a:prstGeom>
          <a:solidFill>
            <a:schemeClr val="bg1"/>
          </a:solidFill>
        </p:spPr>
        <p:txBody>
          <a:bodyPr wrap="square" rtlCol="0">
            <a:spAutoFit/>
          </a:bodyPr>
          <a:lstStyle/>
          <a:p>
            <a:pPr algn="ctr"/>
            <a:r>
              <a:rPr lang="fr-FR" sz="1400" b="1" dirty="0" smtClean="0">
                <a:solidFill>
                  <a:srgbClr val="FF0000"/>
                </a:solidFill>
              </a:rPr>
              <a:t>Le soleil</a:t>
            </a:r>
          </a:p>
          <a:p>
            <a:pPr algn="ctr"/>
            <a:r>
              <a:rPr lang="fr-FR" sz="1200" b="1" dirty="0" smtClean="0">
                <a:solidFill>
                  <a:srgbClr val="FF0000"/>
                </a:solidFill>
              </a:rPr>
              <a:t>Énergie</a:t>
            </a:r>
            <a:r>
              <a:rPr lang="fr-FR" sz="1400" b="1" dirty="0" smtClean="0">
                <a:solidFill>
                  <a:srgbClr val="FF0000"/>
                </a:solidFill>
              </a:rPr>
              <a:t> solaire</a:t>
            </a:r>
            <a:endParaRPr lang="fr-FR" sz="1400" b="1" dirty="0">
              <a:solidFill>
                <a:srgbClr val="FF0000"/>
              </a:solidFill>
            </a:endParaRPr>
          </a:p>
        </p:txBody>
      </p:sp>
      <p:sp>
        <p:nvSpPr>
          <p:cNvPr id="9" name="ZoneTexte 8"/>
          <p:cNvSpPr txBox="1"/>
          <p:nvPr/>
        </p:nvSpPr>
        <p:spPr>
          <a:xfrm>
            <a:off x="3263704" y="3526991"/>
            <a:ext cx="1463039" cy="492443"/>
          </a:xfrm>
          <a:prstGeom prst="rect">
            <a:avLst/>
          </a:prstGeom>
          <a:solidFill>
            <a:schemeClr val="bg1"/>
          </a:solidFill>
        </p:spPr>
        <p:txBody>
          <a:bodyPr wrap="square" rtlCol="0">
            <a:spAutoFit/>
          </a:bodyPr>
          <a:lstStyle/>
          <a:p>
            <a:pPr algn="ctr"/>
            <a:r>
              <a:rPr lang="fr-FR" sz="1200" b="1" dirty="0" smtClean="0">
                <a:solidFill>
                  <a:srgbClr val="FF0000"/>
                </a:solidFill>
              </a:rPr>
              <a:t>Énergie</a:t>
            </a:r>
          </a:p>
          <a:p>
            <a:pPr algn="ctr"/>
            <a:r>
              <a:rPr lang="fr-FR" sz="1400" b="1" dirty="0" smtClean="0">
                <a:solidFill>
                  <a:srgbClr val="FF0000"/>
                </a:solidFill>
              </a:rPr>
              <a:t>électrique</a:t>
            </a:r>
            <a:endParaRPr lang="fr-FR" sz="1400" b="1" dirty="0">
              <a:solidFill>
                <a:srgbClr val="FF0000"/>
              </a:solidFill>
            </a:endParaRPr>
          </a:p>
        </p:txBody>
      </p:sp>
      <p:sp>
        <p:nvSpPr>
          <p:cNvPr id="10" name="ZoneTexte 9"/>
          <p:cNvSpPr txBox="1"/>
          <p:nvPr/>
        </p:nvSpPr>
        <p:spPr>
          <a:xfrm>
            <a:off x="6576645" y="3600212"/>
            <a:ext cx="1463039" cy="492443"/>
          </a:xfrm>
          <a:prstGeom prst="rect">
            <a:avLst/>
          </a:prstGeom>
          <a:solidFill>
            <a:schemeClr val="bg1"/>
          </a:solidFill>
        </p:spPr>
        <p:txBody>
          <a:bodyPr wrap="square" rtlCol="0">
            <a:spAutoFit/>
          </a:bodyPr>
          <a:lstStyle/>
          <a:p>
            <a:pPr algn="ctr"/>
            <a:r>
              <a:rPr lang="fr-FR" sz="1200" b="1" dirty="0" smtClean="0">
                <a:solidFill>
                  <a:srgbClr val="FF0000"/>
                </a:solidFill>
              </a:rPr>
              <a:t>Énergie</a:t>
            </a:r>
          </a:p>
          <a:p>
            <a:pPr algn="ctr"/>
            <a:r>
              <a:rPr lang="fr-FR" sz="1400" b="1" dirty="0" smtClean="0">
                <a:solidFill>
                  <a:srgbClr val="FF0000"/>
                </a:solidFill>
              </a:rPr>
              <a:t>rayonnante</a:t>
            </a:r>
            <a:endParaRPr lang="fr-FR" sz="1400" b="1" dirty="0">
              <a:solidFill>
                <a:srgbClr val="FF0000"/>
              </a:solidFill>
            </a:endParaRPr>
          </a:p>
        </p:txBody>
      </p:sp>
      <p:sp>
        <p:nvSpPr>
          <p:cNvPr id="11" name="ZoneTexte 10"/>
          <p:cNvSpPr txBox="1"/>
          <p:nvPr/>
        </p:nvSpPr>
        <p:spPr>
          <a:xfrm>
            <a:off x="8039685" y="3145972"/>
            <a:ext cx="1849902" cy="369332"/>
          </a:xfrm>
          <a:prstGeom prst="rect">
            <a:avLst/>
          </a:prstGeom>
          <a:solidFill>
            <a:schemeClr val="bg1"/>
          </a:solidFill>
        </p:spPr>
        <p:txBody>
          <a:bodyPr wrap="square" rtlCol="0">
            <a:spAutoFit/>
          </a:bodyPr>
          <a:lstStyle/>
          <a:p>
            <a:pPr algn="ctr"/>
            <a:r>
              <a:rPr lang="fr-FR" b="1" dirty="0" smtClean="0">
                <a:solidFill>
                  <a:srgbClr val="FF0000"/>
                </a:solidFill>
              </a:rPr>
              <a:t>Lumière</a:t>
            </a:r>
            <a:endParaRPr lang="fr-FR" sz="2000" b="1" dirty="0">
              <a:solidFill>
                <a:srgbClr val="FF0000"/>
              </a:solidFill>
            </a:endParaRPr>
          </a:p>
        </p:txBody>
      </p:sp>
      <p:sp>
        <p:nvSpPr>
          <p:cNvPr id="12" name="ZoneTexte 11"/>
          <p:cNvSpPr txBox="1"/>
          <p:nvPr/>
        </p:nvSpPr>
        <p:spPr>
          <a:xfrm>
            <a:off x="1220372" y="5117924"/>
            <a:ext cx="2043332" cy="523220"/>
          </a:xfrm>
          <a:prstGeom prst="rect">
            <a:avLst/>
          </a:prstGeom>
          <a:solidFill>
            <a:schemeClr val="bg1"/>
          </a:solidFill>
        </p:spPr>
        <p:txBody>
          <a:bodyPr wrap="square" rtlCol="0">
            <a:spAutoFit/>
          </a:bodyPr>
          <a:lstStyle/>
          <a:p>
            <a:pPr algn="ctr"/>
            <a:r>
              <a:rPr lang="fr-FR" sz="1400" b="1" dirty="0" smtClean="0">
                <a:solidFill>
                  <a:srgbClr val="FF0000"/>
                </a:solidFill>
              </a:rPr>
              <a:t>Le vent</a:t>
            </a:r>
          </a:p>
          <a:p>
            <a:pPr algn="ctr"/>
            <a:r>
              <a:rPr lang="fr-FR" sz="1200" b="1" dirty="0" smtClean="0">
                <a:solidFill>
                  <a:srgbClr val="FF0000"/>
                </a:solidFill>
              </a:rPr>
              <a:t>Énergie</a:t>
            </a:r>
            <a:r>
              <a:rPr lang="fr-FR" sz="1400" b="1" dirty="0" smtClean="0">
                <a:solidFill>
                  <a:srgbClr val="FF0000"/>
                </a:solidFill>
              </a:rPr>
              <a:t> éolienne</a:t>
            </a:r>
            <a:endParaRPr lang="fr-FR" sz="1400" b="1" dirty="0">
              <a:solidFill>
                <a:srgbClr val="FF0000"/>
              </a:solidFill>
            </a:endParaRPr>
          </a:p>
        </p:txBody>
      </p:sp>
      <p:sp>
        <p:nvSpPr>
          <p:cNvPr id="13" name="ZoneTexte 12"/>
          <p:cNvSpPr txBox="1"/>
          <p:nvPr/>
        </p:nvSpPr>
        <p:spPr>
          <a:xfrm>
            <a:off x="3344593" y="5148701"/>
            <a:ext cx="1463039" cy="492443"/>
          </a:xfrm>
          <a:prstGeom prst="rect">
            <a:avLst/>
          </a:prstGeom>
          <a:solidFill>
            <a:schemeClr val="bg1"/>
          </a:solidFill>
        </p:spPr>
        <p:txBody>
          <a:bodyPr wrap="square" rtlCol="0">
            <a:spAutoFit/>
          </a:bodyPr>
          <a:lstStyle/>
          <a:p>
            <a:pPr algn="ctr"/>
            <a:r>
              <a:rPr lang="fr-FR" sz="1200" b="1" dirty="0" smtClean="0">
                <a:solidFill>
                  <a:srgbClr val="FF0000"/>
                </a:solidFill>
              </a:rPr>
              <a:t>Énergie</a:t>
            </a:r>
          </a:p>
          <a:p>
            <a:pPr algn="ctr"/>
            <a:r>
              <a:rPr lang="fr-FR" sz="1400" b="1" dirty="0" smtClean="0">
                <a:solidFill>
                  <a:srgbClr val="FF0000"/>
                </a:solidFill>
              </a:rPr>
              <a:t>électrique</a:t>
            </a:r>
            <a:endParaRPr lang="fr-FR" sz="1400" b="1" dirty="0">
              <a:solidFill>
                <a:srgbClr val="FF0000"/>
              </a:solidFill>
            </a:endParaRPr>
          </a:p>
        </p:txBody>
      </p:sp>
      <p:sp>
        <p:nvSpPr>
          <p:cNvPr id="14" name="ZoneTexte 13"/>
          <p:cNvSpPr txBox="1"/>
          <p:nvPr/>
        </p:nvSpPr>
        <p:spPr>
          <a:xfrm>
            <a:off x="6576644" y="5133312"/>
            <a:ext cx="1463039" cy="492443"/>
          </a:xfrm>
          <a:prstGeom prst="rect">
            <a:avLst/>
          </a:prstGeom>
          <a:solidFill>
            <a:schemeClr val="bg1"/>
          </a:solidFill>
        </p:spPr>
        <p:txBody>
          <a:bodyPr wrap="square" rtlCol="0">
            <a:spAutoFit/>
          </a:bodyPr>
          <a:lstStyle/>
          <a:p>
            <a:pPr algn="ctr"/>
            <a:r>
              <a:rPr lang="fr-FR" sz="1200" b="1" dirty="0" smtClean="0">
                <a:solidFill>
                  <a:srgbClr val="FF0000"/>
                </a:solidFill>
              </a:rPr>
              <a:t>Énergie</a:t>
            </a:r>
          </a:p>
          <a:p>
            <a:pPr algn="ctr"/>
            <a:r>
              <a:rPr lang="fr-FR" sz="1400" b="1" dirty="0" smtClean="0">
                <a:solidFill>
                  <a:srgbClr val="FF0000"/>
                </a:solidFill>
              </a:rPr>
              <a:t>Mécanique</a:t>
            </a:r>
            <a:endParaRPr lang="fr-FR" sz="1400" b="1" dirty="0">
              <a:solidFill>
                <a:srgbClr val="FF0000"/>
              </a:solidFill>
            </a:endParaRPr>
          </a:p>
        </p:txBody>
      </p:sp>
      <p:sp>
        <p:nvSpPr>
          <p:cNvPr id="15" name="ZoneTexte 14"/>
          <p:cNvSpPr txBox="1"/>
          <p:nvPr/>
        </p:nvSpPr>
        <p:spPr>
          <a:xfrm>
            <a:off x="8039683" y="4748590"/>
            <a:ext cx="1849902" cy="369332"/>
          </a:xfrm>
          <a:prstGeom prst="rect">
            <a:avLst/>
          </a:prstGeom>
          <a:solidFill>
            <a:schemeClr val="bg1"/>
          </a:solidFill>
        </p:spPr>
        <p:txBody>
          <a:bodyPr wrap="square" rtlCol="0">
            <a:spAutoFit/>
          </a:bodyPr>
          <a:lstStyle/>
          <a:p>
            <a:pPr algn="ctr"/>
            <a:r>
              <a:rPr lang="fr-FR" b="1" dirty="0" smtClean="0">
                <a:solidFill>
                  <a:srgbClr val="FF0000"/>
                </a:solidFill>
              </a:rPr>
              <a:t>Mouvement</a:t>
            </a:r>
            <a:endParaRPr lang="fr-FR" sz="2000" b="1" dirty="0">
              <a:solidFill>
                <a:srgbClr val="FF0000"/>
              </a:solidFill>
            </a:endParaRPr>
          </a:p>
        </p:txBody>
      </p:sp>
    </p:spTree>
    <p:extLst>
      <p:ext uri="{BB962C8B-B14F-4D97-AF65-F5344CB8AC3E}">
        <p14:creationId xmlns:p14="http://schemas.microsoft.com/office/powerpoint/2010/main" val="42547415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à coins arrondis 5"/>
          <p:cNvSpPr/>
          <p:nvPr/>
        </p:nvSpPr>
        <p:spPr>
          <a:xfrm>
            <a:off x="4149969" y="3562641"/>
            <a:ext cx="815925" cy="829994"/>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Picture 108"/>
          <p:cNvPicPr/>
          <p:nvPr/>
        </p:nvPicPr>
        <p:blipFill>
          <a:blip r:embed="rId2"/>
          <a:stretch>
            <a:fillRect/>
          </a:stretch>
        </p:blipFill>
        <p:spPr>
          <a:xfrm>
            <a:off x="1" y="98474"/>
            <a:ext cx="11718388" cy="5641143"/>
          </a:xfrm>
          <a:prstGeom prst="rect">
            <a:avLst/>
          </a:prstGeom>
        </p:spPr>
      </p:pic>
      <p:sp>
        <p:nvSpPr>
          <p:cNvPr id="3" name="Rectangle à coins arrondis 2"/>
          <p:cNvSpPr/>
          <p:nvPr/>
        </p:nvSpPr>
        <p:spPr>
          <a:xfrm>
            <a:off x="3291839" y="3717384"/>
            <a:ext cx="745588" cy="52050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à coins arrondis 3"/>
          <p:cNvSpPr/>
          <p:nvPr/>
        </p:nvSpPr>
        <p:spPr>
          <a:xfrm>
            <a:off x="7540283" y="3425480"/>
            <a:ext cx="703386" cy="1104315"/>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à coins arrondis 4"/>
          <p:cNvSpPr/>
          <p:nvPr/>
        </p:nvSpPr>
        <p:spPr>
          <a:xfrm>
            <a:off x="2332892" y="3562641"/>
            <a:ext cx="745588" cy="829994"/>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à coins arrondis 6"/>
          <p:cNvSpPr/>
          <p:nvPr/>
        </p:nvSpPr>
        <p:spPr>
          <a:xfrm>
            <a:off x="6477001" y="3562639"/>
            <a:ext cx="745588" cy="829994"/>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à coins arrondis 7"/>
          <p:cNvSpPr/>
          <p:nvPr/>
        </p:nvSpPr>
        <p:spPr>
          <a:xfrm>
            <a:off x="8547294" y="3717384"/>
            <a:ext cx="849924" cy="538090"/>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à coins arrondis 8"/>
          <p:cNvSpPr/>
          <p:nvPr/>
        </p:nvSpPr>
        <p:spPr>
          <a:xfrm>
            <a:off x="9594163" y="3699801"/>
            <a:ext cx="920263" cy="538088"/>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à coins arrondis 9"/>
          <p:cNvSpPr/>
          <p:nvPr/>
        </p:nvSpPr>
        <p:spPr>
          <a:xfrm>
            <a:off x="1158239" y="3717384"/>
            <a:ext cx="991774" cy="520505"/>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à coins arrondis 10"/>
          <p:cNvSpPr/>
          <p:nvPr/>
        </p:nvSpPr>
        <p:spPr>
          <a:xfrm>
            <a:off x="7419534" y="3425480"/>
            <a:ext cx="944881" cy="110431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p:cNvSpPr txBox="1"/>
          <p:nvPr/>
        </p:nvSpPr>
        <p:spPr>
          <a:xfrm>
            <a:off x="191087" y="5077320"/>
            <a:ext cx="1463039" cy="400110"/>
          </a:xfrm>
          <a:prstGeom prst="rect">
            <a:avLst/>
          </a:prstGeom>
          <a:solidFill>
            <a:schemeClr val="bg1"/>
          </a:solidFill>
        </p:spPr>
        <p:txBody>
          <a:bodyPr wrap="square" rtlCol="0">
            <a:spAutoFit/>
          </a:bodyPr>
          <a:lstStyle/>
          <a:p>
            <a:pPr algn="ctr"/>
            <a:r>
              <a:rPr lang="fr-FR" sz="2000" b="1" dirty="0" smtClean="0">
                <a:solidFill>
                  <a:srgbClr val="FF0000"/>
                </a:solidFill>
              </a:rPr>
              <a:t>Éolienne </a:t>
            </a:r>
            <a:endParaRPr lang="fr-FR" sz="2400" b="1" dirty="0">
              <a:solidFill>
                <a:srgbClr val="FF0000"/>
              </a:solidFill>
            </a:endParaRPr>
          </a:p>
        </p:txBody>
      </p:sp>
      <p:sp>
        <p:nvSpPr>
          <p:cNvPr id="14" name="ZoneTexte 13"/>
          <p:cNvSpPr txBox="1"/>
          <p:nvPr/>
        </p:nvSpPr>
        <p:spPr>
          <a:xfrm>
            <a:off x="1662332" y="5110553"/>
            <a:ext cx="1416148" cy="400110"/>
          </a:xfrm>
          <a:prstGeom prst="rect">
            <a:avLst/>
          </a:prstGeom>
          <a:solidFill>
            <a:schemeClr val="bg1"/>
          </a:solidFill>
        </p:spPr>
        <p:txBody>
          <a:bodyPr wrap="square" rtlCol="0">
            <a:spAutoFit/>
          </a:bodyPr>
          <a:lstStyle/>
          <a:p>
            <a:pPr algn="ctr"/>
            <a:r>
              <a:rPr lang="fr-FR" sz="2000" b="1" dirty="0" smtClean="0">
                <a:solidFill>
                  <a:srgbClr val="FF0000"/>
                </a:solidFill>
              </a:rPr>
              <a:t>Électrique </a:t>
            </a:r>
            <a:endParaRPr lang="fr-FR" sz="2400" b="1" dirty="0">
              <a:solidFill>
                <a:srgbClr val="FF0000"/>
              </a:solidFill>
            </a:endParaRPr>
          </a:p>
        </p:txBody>
      </p:sp>
      <p:sp>
        <p:nvSpPr>
          <p:cNvPr id="15" name="ZoneTexte 14"/>
          <p:cNvSpPr txBox="1"/>
          <p:nvPr/>
        </p:nvSpPr>
        <p:spPr>
          <a:xfrm>
            <a:off x="7765365" y="5077320"/>
            <a:ext cx="1406770" cy="400110"/>
          </a:xfrm>
          <a:prstGeom prst="rect">
            <a:avLst/>
          </a:prstGeom>
          <a:solidFill>
            <a:schemeClr val="bg1"/>
          </a:solidFill>
        </p:spPr>
        <p:txBody>
          <a:bodyPr wrap="square" rtlCol="0">
            <a:spAutoFit/>
          </a:bodyPr>
          <a:lstStyle/>
          <a:p>
            <a:pPr algn="ctr"/>
            <a:r>
              <a:rPr lang="fr-FR" sz="2000" b="1" dirty="0" smtClean="0">
                <a:solidFill>
                  <a:srgbClr val="FF0000"/>
                </a:solidFill>
              </a:rPr>
              <a:t>Thermique  </a:t>
            </a:r>
            <a:endParaRPr lang="fr-FR" sz="2400" b="1" dirty="0">
              <a:solidFill>
                <a:srgbClr val="FF0000"/>
              </a:solidFill>
            </a:endParaRPr>
          </a:p>
        </p:txBody>
      </p:sp>
      <p:sp>
        <p:nvSpPr>
          <p:cNvPr id="16" name="Rectangle à coins arrondis 15"/>
          <p:cNvSpPr/>
          <p:nvPr/>
        </p:nvSpPr>
        <p:spPr>
          <a:xfrm>
            <a:off x="4216793" y="3571432"/>
            <a:ext cx="745588" cy="829994"/>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10363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331650" y="656948"/>
            <a:ext cx="2388094" cy="400110"/>
          </a:xfrm>
          <a:prstGeom prst="rect">
            <a:avLst/>
          </a:prstGeom>
          <a:noFill/>
        </p:spPr>
        <p:txBody>
          <a:bodyPr wrap="square" rtlCol="0">
            <a:spAutoFit/>
          </a:bodyPr>
          <a:lstStyle/>
          <a:p>
            <a:r>
              <a:rPr lang="fr-FR" sz="2000" u="sng" dirty="0" smtClean="0">
                <a:solidFill>
                  <a:srgbClr val="FF0000"/>
                </a:solidFill>
              </a:rPr>
              <a:t>Je retiens </a:t>
            </a:r>
            <a:r>
              <a:rPr lang="fr-FR" sz="2000" dirty="0" smtClean="0">
                <a:solidFill>
                  <a:srgbClr val="FF0000"/>
                </a:solidFill>
              </a:rPr>
              <a:t>:</a:t>
            </a:r>
            <a:endParaRPr lang="fr-FR" sz="2000" dirty="0">
              <a:solidFill>
                <a:srgbClr val="FF0000"/>
              </a:solidFill>
            </a:endParaRPr>
          </a:p>
        </p:txBody>
      </p:sp>
      <p:sp>
        <p:nvSpPr>
          <p:cNvPr id="3" name="Rectangle 2"/>
          <p:cNvSpPr/>
          <p:nvPr/>
        </p:nvSpPr>
        <p:spPr>
          <a:xfrm>
            <a:off x="390618" y="1351521"/>
            <a:ext cx="10999432" cy="3847207"/>
          </a:xfrm>
          <a:prstGeom prst="rect">
            <a:avLst/>
          </a:prstGeom>
        </p:spPr>
        <p:txBody>
          <a:bodyPr wrap="square">
            <a:spAutoFit/>
          </a:bodyPr>
          <a:lstStyle/>
          <a:p>
            <a:r>
              <a:rPr lang="fr-FR" sz="3200" dirty="0" smtClean="0">
                <a:solidFill>
                  <a:srgbClr val="FF0000"/>
                </a:solidFill>
              </a:rPr>
              <a:t>		Les objets techniques utilisés dans le domaine de l’habitat et des ouvrages ont été créés par l’homme pour répondre à ses </a:t>
            </a:r>
            <a:r>
              <a:rPr lang="fr-FR" sz="4000" u="sng" dirty="0" smtClean="0">
                <a:solidFill>
                  <a:srgbClr val="FF0000"/>
                </a:solidFill>
                <a:latin typeface="Arial Black" panose="020B0A04020102020204" pitchFamily="34" charset="0"/>
              </a:rPr>
              <a:t>besoins</a:t>
            </a:r>
            <a:r>
              <a:rPr lang="fr-FR" sz="3200" dirty="0" smtClean="0">
                <a:solidFill>
                  <a:srgbClr val="FF0000"/>
                </a:solidFill>
              </a:rPr>
              <a:t>. </a:t>
            </a:r>
          </a:p>
          <a:p>
            <a:endParaRPr lang="fr-FR" sz="3200" dirty="0" smtClean="0">
              <a:solidFill>
                <a:srgbClr val="FF0000"/>
              </a:solidFill>
            </a:endParaRPr>
          </a:p>
          <a:p>
            <a:r>
              <a:rPr lang="fr-FR" sz="3200" dirty="0" smtClean="0">
                <a:solidFill>
                  <a:srgbClr val="FF0000"/>
                </a:solidFill>
              </a:rPr>
              <a:t>		Ces objets sont constitués de différents éléments, appelés </a:t>
            </a:r>
            <a:r>
              <a:rPr lang="fr-FR" sz="3600" u="sng" dirty="0" smtClean="0">
                <a:solidFill>
                  <a:srgbClr val="FF0000"/>
                </a:solidFill>
                <a:latin typeface="Arial Black" panose="020B0A04020102020204" pitchFamily="34" charset="0"/>
              </a:rPr>
              <a:t>Solutions Techniques</a:t>
            </a:r>
            <a:r>
              <a:rPr lang="fr-FR" sz="3200" dirty="0" smtClean="0">
                <a:solidFill>
                  <a:srgbClr val="FF0000"/>
                </a:solidFill>
              </a:rPr>
              <a:t>, qui leur permettent de réaliser une </a:t>
            </a:r>
            <a:r>
              <a:rPr lang="fr-FR" sz="4000" u="sng" dirty="0" smtClean="0">
                <a:solidFill>
                  <a:srgbClr val="FF0000"/>
                </a:solidFill>
                <a:latin typeface="Arial Black" panose="020B0A04020102020204" pitchFamily="34" charset="0"/>
              </a:rPr>
              <a:t>fonction technique particulière</a:t>
            </a:r>
            <a:r>
              <a:rPr lang="fr-FR" sz="3200" dirty="0" smtClean="0">
                <a:solidFill>
                  <a:srgbClr val="FF0000"/>
                </a:solidFill>
              </a:rPr>
              <a:t>.</a:t>
            </a:r>
          </a:p>
        </p:txBody>
      </p:sp>
    </p:spTree>
    <p:extLst>
      <p:ext uri="{BB962C8B-B14F-4D97-AF65-F5344CB8AC3E}">
        <p14:creationId xmlns:p14="http://schemas.microsoft.com/office/powerpoint/2010/main" val="8767495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331650" y="656948"/>
            <a:ext cx="2388094" cy="400110"/>
          </a:xfrm>
          <a:prstGeom prst="rect">
            <a:avLst/>
          </a:prstGeom>
          <a:noFill/>
        </p:spPr>
        <p:txBody>
          <a:bodyPr wrap="square" rtlCol="0">
            <a:spAutoFit/>
          </a:bodyPr>
          <a:lstStyle/>
          <a:p>
            <a:r>
              <a:rPr lang="fr-FR" sz="2000" u="sng" dirty="0" smtClean="0">
                <a:solidFill>
                  <a:srgbClr val="FF0000"/>
                </a:solidFill>
              </a:rPr>
              <a:t>Je retiens </a:t>
            </a:r>
            <a:r>
              <a:rPr lang="fr-FR" sz="2000" dirty="0" smtClean="0">
                <a:solidFill>
                  <a:srgbClr val="FF0000"/>
                </a:solidFill>
              </a:rPr>
              <a:t>:</a:t>
            </a:r>
            <a:endParaRPr lang="fr-FR" sz="2000" dirty="0">
              <a:solidFill>
                <a:srgbClr val="FF0000"/>
              </a:solidFill>
            </a:endParaRPr>
          </a:p>
        </p:txBody>
      </p:sp>
      <p:sp>
        <p:nvSpPr>
          <p:cNvPr id="3" name="Rectangle 2"/>
          <p:cNvSpPr/>
          <p:nvPr/>
        </p:nvSpPr>
        <p:spPr>
          <a:xfrm>
            <a:off x="159798" y="1165090"/>
            <a:ext cx="11239130" cy="4339650"/>
          </a:xfrm>
          <a:prstGeom prst="rect">
            <a:avLst/>
          </a:prstGeom>
        </p:spPr>
        <p:txBody>
          <a:bodyPr wrap="square">
            <a:spAutoFit/>
          </a:bodyPr>
          <a:lstStyle/>
          <a:p>
            <a:r>
              <a:rPr lang="fr-FR" sz="3600" dirty="0" smtClean="0">
                <a:solidFill>
                  <a:srgbClr val="FF0000"/>
                </a:solidFill>
              </a:rPr>
              <a:t>		Ces objets sont souvent complexes et leurs </a:t>
            </a:r>
            <a:r>
              <a:rPr lang="fr-FR" sz="4400" u="sng" dirty="0" smtClean="0">
                <a:solidFill>
                  <a:srgbClr val="FF0000"/>
                </a:solidFill>
                <a:latin typeface="Arial Black" panose="020B0A04020102020204" pitchFamily="34" charset="0"/>
              </a:rPr>
              <a:t>représentations</a:t>
            </a:r>
            <a:r>
              <a:rPr lang="fr-FR" sz="3600" dirty="0" smtClean="0">
                <a:solidFill>
                  <a:srgbClr val="FF0000"/>
                </a:solidFill>
              </a:rPr>
              <a:t> sous forme de </a:t>
            </a:r>
            <a:r>
              <a:rPr lang="fr-FR" sz="4000" u="sng" dirty="0" smtClean="0">
                <a:solidFill>
                  <a:srgbClr val="FF0000"/>
                </a:solidFill>
              </a:rPr>
              <a:t>croquis</a:t>
            </a:r>
            <a:r>
              <a:rPr lang="fr-FR" sz="3600" dirty="0" smtClean="0">
                <a:solidFill>
                  <a:srgbClr val="FF0000"/>
                </a:solidFill>
              </a:rPr>
              <a:t>, de </a:t>
            </a:r>
            <a:r>
              <a:rPr lang="fr-FR" sz="4400" u="sng" dirty="0" smtClean="0">
                <a:solidFill>
                  <a:srgbClr val="FF0000"/>
                </a:solidFill>
              </a:rPr>
              <a:t>plans</a:t>
            </a:r>
            <a:r>
              <a:rPr lang="fr-FR" sz="3600" dirty="0" smtClean="0">
                <a:solidFill>
                  <a:srgbClr val="FF0000"/>
                </a:solidFill>
              </a:rPr>
              <a:t> ou de </a:t>
            </a:r>
            <a:r>
              <a:rPr lang="fr-FR" sz="4400" u="sng" dirty="0" smtClean="0">
                <a:solidFill>
                  <a:srgbClr val="FF0000"/>
                </a:solidFill>
              </a:rPr>
              <a:t>schémas</a:t>
            </a:r>
            <a:r>
              <a:rPr lang="fr-FR" sz="3600" dirty="0" smtClean="0">
                <a:solidFill>
                  <a:srgbClr val="FF0000"/>
                </a:solidFill>
              </a:rPr>
              <a:t> sont donc très utiles pour exprimer la compréhension et la vision qu’on en a. </a:t>
            </a:r>
          </a:p>
          <a:p>
            <a:r>
              <a:rPr lang="fr-FR" sz="3600" dirty="0" smtClean="0">
                <a:solidFill>
                  <a:srgbClr val="FF0000"/>
                </a:solidFill>
              </a:rPr>
              <a:t>	</a:t>
            </a:r>
            <a:r>
              <a:rPr lang="fr-FR" sz="3600" smtClean="0">
                <a:solidFill>
                  <a:srgbClr val="FF0000"/>
                </a:solidFill>
              </a:rPr>
              <a:t>	L’ensemble </a:t>
            </a:r>
            <a:r>
              <a:rPr lang="fr-FR" sz="3600" dirty="0" smtClean="0">
                <a:solidFill>
                  <a:srgbClr val="FF0000"/>
                </a:solidFill>
              </a:rPr>
              <a:t>de ces représentations doivent respecter des </a:t>
            </a:r>
            <a:r>
              <a:rPr lang="fr-FR" sz="4400" u="sng" dirty="0" smtClean="0">
                <a:solidFill>
                  <a:srgbClr val="FF0000"/>
                </a:solidFill>
                <a:latin typeface="Arial Black" panose="020B0A04020102020204" pitchFamily="34" charset="0"/>
              </a:rPr>
              <a:t>règles graphiques</a:t>
            </a:r>
            <a:r>
              <a:rPr lang="fr-FR" sz="4400" dirty="0" smtClean="0">
                <a:solidFill>
                  <a:srgbClr val="FF0000"/>
                </a:solidFill>
                <a:latin typeface="Arial Black" panose="020B0A04020102020204" pitchFamily="34" charset="0"/>
              </a:rPr>
              <a:t> </a:t>
            </a:r>
            <a:r>
              <a:rPr lang="fr-FR" sz="3600" dirty="0" smtClean="0">
                <a:solidFill>
                  <a:srgbClr val="FF0000"/>
                </a:solidFill>
              </a:rPr>
              <a:t>partagés par tous.</a:t>
            </a:r>
          </a:p>
        </p:txBody>
      </p:sp>
    </p:spTree>
    <p:extLst>
      <p:ext uri="{BB962C8B-B14F-4D97-AF65-F5344CB8AC3E}">
        <p14:creationId xmlns:p14="http://schemas.microsoft.com/office/powerpoint/2010/main" val="17827532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145219" y="807868"/>
            <a:ext cx="2388094" cy="400110"/>
          </a:xfrm>
          <a:prstGeom prst="rect">
            <a:avLst/>
          </a:prstGeom>
          <a:noFill/>
        </p:spPr>
        <p:txBody>
          <a:bodyPr wrap="square" rtlCol="0">
            <a:spAutoFit/>
          </a:bodyPr>
          <a:lstStyle/>
          <a:p>
            <a:r>
              <a:rPr lang="fr-FR" sz="2000" u="sng" dirty="0" smtClean="0">
                <a:solidFill>
                  <a:srgbClr val="FF0000"/>
                </a:solidFill>
              </a:rPr>
              <a:t>Je retiens </a:t>
            </a:r>
            <a:r>
              <a:rPr lang="fr-FR" sz="2000" dirty="0" smtClean="0">
                <a:solidFill>
                  <a:srgbClr val="FF0000"/>
                </a:solidFill>
              </a:rPr>
              <a:t>:</a:t>
            </a:r>
            <a:endParaRPr lang="fr-FR" sz="2000" dirty="0">
              <a:solidFill>
                <a:srgbClr val="FF0000"/>
              </a:solidFill>
            </a:endParaRPr>
          </a:p>
        </p:txBody>
      </p:sp>
      <p:sp>
        <p:nvSpPr>
          <p:cNvPr id="3" name="Rectangle 2"/>
          <p:cNvSpPr/>
          <p:nvPr/>
        </p:nvSpPr>
        <p:spPr>
          <a:xfrm>
            <a:off x="594804" y="1600095"/>
            <a:ext cx="10306975" cy="2431435"/>
          </a:xfrm>
          <a:prstGeom prst="rect">
            <a:avLst/>
          </a:prstGeom>
        </p:spPr>
        <p:txBody>
          <a:bodyPr wrap="square">
            <a:spAutoFit/>
          </a:bodyPr>
          <a:lstStyle/>
          <a:p>
            <a:r>
              <a:rPr lang="fr-FR" sz="3200" dirty="0" smtClean="0">
                <a:solidFill>
                  <a:srgbClr val="FF0000"/>
                </a:solidFill>
              </a:rPr>
              <a:t>	</a:t>
            </a:r>
            <a:r>
              <a:rPr lang="fr-FR" sz="3600" dirty="0" smtClean="0">
                <a:solidFill>
                  <a:srgbClr val="FF0000"/>
                </a:solidFill>
              </a:rPr>
              <a:t>Dans le domaine de l’habitat et des ouvrages </a:t>
            </a:r>
            <a:r>
              <a:rPr lang="fr-FR" sz="4400" u="sng" dirty="0" smtClean="0">
                <a:solidFill>
                  <a:srgbClr val="FF0000"/>
                </a:solidFill>
                <a:latin typeface="Arial Black" panose="020B0A04020102020204" pitchFamily="34" charset="0"/>
              </a:rPr>
              <a:t>l’évolution des styles</a:t>
            </a:r>
            <a:r>
              <a:rPr lang="fr-FR" sz="4400" dirty="0" smtClean="0">
                <a:solidFill>
                  <a:srgbClr val="FF0000"/>
                </a:solidFill>
                <a:latin typeface="Arial Black" panose="020B0A04020102020204" pitchFamily="34" charset="0"/>
              </a:rPr>
              <a:t> </a:t>
            </a:r>
            <a:r>
              <a:rPr lang="fr-FR" sz="3600" dirty="0" smtClean="0">
                <a:solidFill>
                  <a:srgbClr val="FF0000"/>
                </a:solidFill>
              </a:rPr>
              <a:t>est due à l’évolution des principes et des choix techniques et  aussi </a:t>
            </a:r>
            <a:r>
              <a:rPr lang="fr-FR" sz="3600" dirty="0">
                <a:solidFill>
                  <a:srgbClr val="FF0000"/>
                </a:solidFill>
              </a:rPr>
              <a:t>à l’adaptation </a:t>
            </a:r>
            <a:r>
              <a:rPr lang="fr-FR" sz="3600" dirty="0" smtClean="0">
                <a:solidFill>
                  <a:srgbClr val="FF0000"/>
                </a:solidFill>
              </a:rPr>
              <a:t>à la région et au climat.</a:t>
            </a:r>
          </a:p>
        </p:txBody>
      </p:sp>
    </p:spTree>
    <p:extLst>
      <p:ext uri="{BB962C8B-B14F-4D97-AF65-F5344CB8AC3E}">
        <p14:creationId xmlns:p14="http://schemas.microsoft.com/office/powerpoint/2010/main" val="3272372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331650" y="346229"/>
            <a:ext cx="2388094" cy="400110"/>
          </a:xfrm>
          <a:prstGeom prst="rect">
            <a:avLst/>
          </a:prstGeom>
          <a:noFill/>
        </p:spPr>
        <p:txBody>
          <a:bodyPr wrap="square" rtlCol="0">
            <a:spAutoFit/>
          </a:bodyPr>
          <a:lstStyle/>
          <a:p>
            <a:r>
              <a:rPr lang="fr-FR" sz="2000" u="sng" dirty="0" smtClean="0">
                <a:solidFill>
                  <a:srgbClr val="FF0000"/>
                </a:solidFill>
              </a:rPr>
              <a:t>Je retiens </a:t>
            </a:r>
            <a:r>
              <a:rPr lang="fr-FR" sz="2000" dirty="0" smtClean="0">
                <a:solidFill>
                  <a:srgbClr val="FF0000"/>
                </a:solidFill>
              </a:rPr>
              <a:t>:</a:t>
            </a:r>
            <a:endParaRPr lang="fr-FR" sz="2000" dirty="0">
              <a:solidFill>
                <a:srgbClr val="FF0000"/>
              </a:solidFill>
            </a:endParaRPr>
          </a:p>
        </p:txBody>
      </p:sp>
      <p:sp>
        <p:nvSpPr>
          <p:cNvPr id="3" name="Rectangle 2"/>
          <p:cNvSpPr/>
          <p:nvPr/>
        </p:nvSpPr>
        <p:spPr>
          <a:xfrm>
            <a:off x="150921" y="836616"/>
            <a:ext cx="11239130" cy="4647426"/>
          </a:xfrm>
          <a:prstGeom prst="rect">
            <a:avLst/>
          </a:prstGeom>
        </p:spPr>
        <p:txBody>
          <a:bodyPr wrap="square">
            <a:spAutoFit/>
          </a:bodyPr>
          <a:lstStyle/>
          <a:p>
            <a:r>
              <a:rPr lang="fr-FR" sz="3600" dirty="0" smtClean="0">
                <a:solidFill>
                  <a:srgbClr val="FF0000"/>
                </a:solidFill>
              </a:rPr>
              <a:t>Chaque </a:t>
            </a:r>
            <a:r>
              <a:rPr lang="fr-FR" sz="3600" dirty="0">
                <a:solidFill>
                  <a:srgbClr val="FF0000"/>
                </a:solidFill>
              </a:rPr>
              <a:t>jour, </a:t>
            </a:r>
            <a:r>
              <a:rPr lang="fr-FR" sz="3600" dirty="0" smtClean="0">
                <a:solidFill>
                  <a:srgbClr val="FF0000"/>
                </a:solidFill>
              </a:rPr>
              <a:t>l’homme mange </a:t>
            </a:r>
            <a:r>
              <a:rPr lang="fr-FR" sz="3600" dirty="0">
                <a:solidFill>
                  <a:srgbClr val="FF0000"/>
                </a:solidFill>
              </a:rPr>
              <a:t>et </a:t>
            </a:r>
            <a:r>
              <a:rPr lang="fr-FR" sz="3600" dirty="0" smtClean="0">
                <a:solidFill>
                  <a:srgbClr val="FF0000"/>
                </a:solidFill>
              </a:rPr>
              <a:t>bouge. </a:t>
            </a:r>
          </a:p>
          <a:p>
            <a:pPr marL="1339850" indent="-442913">
              <a:buFont typeface="Arial" panose="020B0604020202020204" pitchFamily="34" charset="0"/>
              <a:buChar char="•"/>
            </a:pPr>
            <a:r>
              <a:rPr lang="fr-FR" sz="3600" dirty="0" smtClean="0">
                <a:solidFill>
                  <a:srgbClr val="FF0000"/>
                </a:solidFill>
              </a:rPr>
              <a:t>À la </a:t>
            </a:r>
            <a:r>
              <a:rPr lang="fr-FR" sz="3600" dirty="0">
                <a:solidFill>
                  <a:srgbClr val="FF0000"/>
                </a:solidFill>
              </a:rPr>
              <a:t>maison, </a:t>
            </a:r>
            <a:r>
              <a:rPr lang="fr-FR" sz="3600" dirty="0" smtClean="0">
                <a:solidFill>
                  <a:srgbClr val="FF0000"/>
                </a:solidFill>
              </a:rPr>
              <a:t>il utilise </a:t>
            </a:r>
            <a:r>
              <a:rPr lang="fr-FR" sz="3600" dirty="0">
                <a:solidFill>
                  <a:srgbClr val="FF0000"/>
                </a:solidFill>
              </a:rPr>
              <a:t>de </a:t>
            </a:r>
            <a:r>
              <a:rPr lang="fr-FR" sz="4400" u="sng" dirty="0">
                <a:solidFill>
                  <a:srgbClr val="FF0000"/>
                </a:solidFill>
                <a:latin typeface="Arial Black" panose="020B0A04020102020204" pitchFamily="34" charset="0"/>
              </a:rPr>
              <a:t>l’énergie</a:t>
            </a:r>
            <a:r>
              <a:rPr lang="fr-FR" sz="3600" dirty="0">
                <a:solidFill>
                  <a:srgbClr val="FF0000"/>
                </a:solidFill>
              </a:rPr>
              <a:t> pour </a:t>
            </a:r>
            <a:r>
              <a:rPr lang="fr-FR" sz="3600" dirty="0" smtClean="0">
                <a:solidFill>
                  <a:srgbClr val="FF0000"/>
                </a:solidFill>
              </a:rPr>
              <a:t>s’éclairer </a:t>
            </a:r>
            <a:r>
              <a:rPr lang="fr-FR" sz="3600" dirty="0">
                <a:solidFill>
                  <a:srgbClr val="FF0000"/>
                </a:solidFill>
              </a:rPr>
              <a:t>(électricité), pour chauffer </a:t>
            </a:r>
            <a:r>
              <a:rPr lang="fr-FR" sz="3600" dirty="0" smtClean="0">
                <a:solidFill>
                  <a:srgbClr val="FF0000"/>
                </a:solidFill>
              </a:rPr>
              <a:t>ses </a:t>
            </a:r>
            <a:r>
              <a:rPr lang="fr-FR" sz="3600" dirty="0">
                <a:solidFill>
                  <a:srgbClr val="FF0000"/>
                </a:solidFill>
              </a:rPr>
              <a:t>aliments et les conserver (électricité, gaz, bois, pétrole). </a:t>
            </a:r>
            <a:r>
              <a:rPr lang="fr-FR" sz="3600" dirty="0" smtClean="0">
                <a:solidFill>
                  <a:srgbClr val="FF0000"/>
                </a:solidFill>
              </a:rPr>
              <a:t> </a:t>
            </a:r>
          </a:p>
          <a:p>
            <a:pPr marL="1339850" indent="-442913">
              <a:buFont typeface="Arial" panose="020B0604020202020204" pitchFamily="34" charset="0"/>
              <a:buChar char="•"/>
            </a:pPr>
            <a:r>
              <a:rPr lang="fr-FR" sz="3600" dirty="0" smtClean="0">
                <a:solidFill>
                  <a:srgbClr val="FF0000"/>
                </a:solidFill>
              </a:rPr>
              <a:t>À l’extérieur il </a:t>
            </a:r>
            <a:r>
              <a:rPr lang="fr-FR" sz="3600" smtClean="0">
                <a:solidFill>
                  <a:srgbClr val="FF0000"/>
                </a:solidFill>
              </a:rPr>
              <a:t>se déplace </a:t>
            </a:r>
            <a:r>
              <a:rPr lang="fr-FR" sz="3600" dirty="0">
                <a:solidFill>
                  <a:srgbClr val="FF0000"/>
                </a:solidFill>
              </a:rPr>
              <a:t>à pied, en vélo (énergie musculaire) ou bien en bus, en automobile, en avion, en train, en bateau (pétrole, gaz, électricité, vent, courants d’eau.) </a:t>
            </a:r>
          </a:p>
        </p:txBody>
      </p:sp>
    </p:spTree>
    <p:extLst>
      <p:ext uri="{BB962C8B-B14F-4D97-AF65-F5344CB8AC3E}">
        <p14:creationId xmlns:p14="http://schemas.microsoft.com/office/powerpoint/2010/main" val="33672465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30629" y="1959429"/>
            <a:ext cx="2029098" cy="1754326"/>
          </a:xfrm>
          <a:prstGeom prst="rect">
            <a:avLst/>
          </a:prstGeom>
          <a:noFill/>
        </p:spPr>
        <p:txBody>
          <a:bodyPr wrap="square" rtlCol="0">
            <a:spAutoFit/>
          </a:bodyPr>
          <a:lstStyle/>
          <a:p>
            <a:r>
              <a:rPr lang="fr-FR" sz="2400" b="1" dirty="0" smtClean="0"/>
              <a:t>Exemple d’</a:t>
            </a:r>
            <a:r>
              <a:rPr lang="fr-FR" sz="2800" b="1" dirty="0" smtClean="0"/>
              <a:t>évaluation sommative en 5</a:t>
            </a:r>
            <a:r>
              <a:rPr lang="fr-FR" sz="2800" b="1" baseline="30000" dirty="0" smtClean="0"/>
              <a:t>ème</a:t>
            </a:r>
            <a:r>
              <a:rPr lang="fr-FR" sz="2800" b="1" dirty="0" smtClean="0"/>
              <a:t> </a:t>
            </a: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2439" y="0"/>
            <a:ext cx="9769561" cy="6858000"/>
          </a:xfrm>
          <a:prstGeom prst="rect">
            <a:avLst/>
          </a:prstGeom>
        </p:spPr>
      </p:pic>
    </p:spTree>
    <p:extLst>
      <p:ext uri="{BB962C8B-B14F-4D97-AF65-F5344CB8AC3E}">
        <p14:creationId xmlns:p14="http://schemas.microsoft.com/office/powerpoint/2010/main" val="115619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rot="21420000">
            <a:off x="893493" y="966938"/>
            <a:ext cx="9755187" cy="2077571"/>
          </a:xfrm>
        </p:spPr>
        <p:txBody>
          <a:bodyPr>
            <a:noAutofit/>
          </a:bodyPr>
          <a:lstStyle/>
          <a:p>
            <a:pPr algn="l"/>
            <a:r>
              <a:rPr lang="fr-FR" sz="3600" b="1" cap="none" dirty="0" smtClean="0">
                <a:latin typeface="Times New Roman" panose="02020603050405020304" pitchFamily="18" charset="0"/>
                <a:cs typeface="Times New Roman" panose="02020603050405020304" pitchFamily="18" charset="0"/>
              </a:rPr>
              <a:t>Mod,I-Séq.2</a:t>
            </a:r>
            <a:endParaRPr lang="fr-FR" sz="5400" dirty="0"/>
          </a:p>
        </p:txBody>
      </p:sp>
      <p:sp>
        <p:nvSpPr>
          <p:cNvPr id="3" name="Sous-titre 2"/>
          <p:cNvSpPr>
            <a:spLocks noGrp="1"/>
          </p:cNvSpPr>
          <p:nvPr>
            <p:ph type="subTitle" idx="1"/>
          </p:nvPr>
        </p:nvSpPr>
        <p:spPr>
          <a:xfrm rot="21420000">
            <a:off x="591124" y="3340751"/>
            <a:ext cx="11171066" cy="1820182"/>
          </a:xfrm>
        </p:spPr>
        <p:txBody>
          <a:bodyPr>
            <a:normAutofit fontScale="47500" lnSpcReduction="20000"/>
          </a:bodyPr>
          <a:lstStyle/>
          <a:p>
            <a:r>
              <a:rPr lang="fr-FR" sz="9300" b="1" u="sng" cap="none" dirty="0" smtClean="0">
                <a:latin typeface="Times New Roman" panose="02020603050405020304" pitchFamily="18" charset="0"/>
                <a:cs typeface="Times New Roman" panose="02020603050405020304" pitchFamily="18" charset="0"/>
              </a:rPr>
              <a:t>s2</a:t>
            </a:r>
            <a:r>
              <a:rPr lang="fr-FR" sz="5900" b="1" cap="none" dirty="0">
                <a:latin typeface="Times New Roman" panose="02020603050405020304" pitchFamily="18" charset="0"/>
                <a:cs typeface="Times New Roman" panose="02020603050405020304" pitchFamily="18" charset="0"/>
              </a:rPr>
              <a:t> </a:t>
            </a:r>
            <a:r>
              <a:rPr lang="fr-FR" sz="6700" b="1" cap="none" dirty="0" smtClean="0">
                <a:latin typeface="Times New Roman" panose="02020603050405020304" pitchFamily="18" charset="0"/>
                <a:cs typeface="Times New Roman" panose="02020603050405020304" pitchFamily="18" charset="0"/>
              </a:rPr>
              <a:t>:</a:t>
            </a:r>
            <a:r>
              <a:rPr lang="fr-FR" b="1" cap="none" dirty="0" smtClean="0">
                <a:latin typeface="Times New Roman" panose="02020603050405020304" pitchFamily="18" charset="0"/>
                <a:cs typeface="Times New Roman" panose="02020603050405020304" pitchFamily="18" charset="0"/>
              </a:rPr>
              <a:t>  </a:t>
            </a:r>
            <a:r>
              <a:rPr lang="fr-FR" sz="10000" b="1" dirty="0" smtClean="0"/>
              <a:t>en </a:t>
            </a:r>
            <a:r>
              <a:rPr lang="fr-FR" sz="10000" b="1" dirty="0"/>
              <a:t>quoi l'agencement de notre </a:t>
            </a:r>
            <a:r>
              <a:rPr lang="fr-FR" sz="10000" b="1" dirty="0" smtClean="0"/>
              <a:t>   </a:t>
            </a:r>
          </a:p>
          <a:p>
            <a:r>
              <a:rPr lang="fr-FR" sz="10000" b="1" dirty="0"/>
              <a:t> </a:t>
            </a:r>
            <a:r>
              <a:rPr lang="fr-FR" sz="10000" b="1" dirty="0" smtClean="0"/>
              <a:t>     habitat </a:t>
            </a:r>
            <a:r>
              <a:rPr lang="fr-FR" sz="10000" b="1" dirty="0"/>
              <a:t>répond-il à nos besoins ?</a:t>
            </a:r>
            <a:r>
              <a:rPr lang="fr-FR" sz="10000" b="1" cap="none" dirty="0" smtClean="0">
                <a:latin typeface="Times New Roman" panose="02020603050405020304" pitchFamily="18" charset="0"/>
                <a:cs typeface="Times New Roman" panose="02020603050405020304" pitchFamily="18" charset="0"/>
              </a:rPr>
              <a:t> </a:t>
            </a:r>
            <a:endParaRPr lang="fr-FR" sz="10000" dirty="0"/>
          </a:p>
        </p:txBody>
      </p:sp>
    </p:spTree>
    <p:extLst>
      <p:ext uri="{BB962C8B-B14F-4D97-AF65-F5344CB8AC3E}">
        <p14:creationId xmlns:p14="http://schemas.microsoft.com/office/powerpoint/2010/main" val="13566638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1200" y="1564640"/>
            <a:ext cx="11074400" cy="4279761"/>
          </a:xfrm>
          <a:prstGeom prst="rect">
            <a:avLst/>
          </a:prstGeom>
        </p:spPr>
        <p:txBody>
          <a:bodyPr wrap="square">
            <a:spAutoFit/>
          </a:bodyPr>
          <a:lstStyle/>
          <a:p>
            <a:pPr>
              <a:lnSpc>
                <a:spcPct val="115000"/>
              </a:lnSpc>
              <a:spcAft>
                <a:spcPts val="1000"/>
              </a:spcAft>
            </a:pPr>
            <a:r>
              <a:rPr lang="fr-FR" sz="3200" b="1" u="sng"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Situation-problème</a:t>
            </a:r>
            <a:r>
              <a:rPr lang="fr-FR" sz="3200" b="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 : </a:t>
            </a:r>
          </a:p>
          <a:p>
            <a:pPr>
              <a:lnSpc>
                <a:spcPct val="115000"/>
              </a:lnSpc>
              <a:spcAft>
                <a:spcPts val="1000"/>
              </a:spcAft>
            </a:pPr>
            <a:r>
              <a:rPr lang="fr-FR" sz="3200" dirty="0" smtClean="0">
                <a:solidFill>
                  <a:srgbClr val="FF0000"/>
                </a:solidFill>
              </a:rPr>
              <a:t>Tom</a:t>
            </a:r>
            <a:r>
              <a:rPr lang="fr-FR" sz="3200" dirty="0">
                <a:solidFill>
                  <a:srgbClr val="FF0000"/>
                </a:solidFill>
              </a:rPr>
              <a:t>, élève du collège "Julia Nicolas, se pose des questions sur l'organisation, l'aménagement des salles qui sont différentes de son lieu d'habitation et des photos d'anciennes cases qui ornent les murs de son couloir. Il aimerait aussi savoir, comment avons-nous atteint un tel niveau de </a:t>
            </a:r>
            <a:r>
              <a:rPr lang="fr-FR" sz="3200" dirty="0" smtClean="0">
                <a:solidFill>
                  <a:srgbClr val="FF0000"/>
                </a:solidFill>
              </a:rPr>
              <a:t>confort ?</a:t>
            </a:r>
            <a:endParaRPr lang="fr-FR" sz="3200" dirty="0">
              <a:solidFill>
                <a:srgbClr val="FF0000"/>
              </a:solidFill>
            </a:endParaRPr>
          </a:p>
          <a:p>
            <a:pPr>
              <a:lnSpc>
                <a:spcPct val="115000"/>
              </a:lnSpc>
              <a:spcAft>
                <a:spcPts val="1000"/>
              </a:spcAft>
            </a:pPr>
            <a:r>
              <a:rPr lang="fr-FR" sz="32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0364132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6141" y="1385351"/>
            <a:ext cx="10851867" cy="3052118"/>
          </a:xfrm>
          <a:prstGeom prst="rect">
            <a:avLst/>
          </a:prstGeom>
        </p:spPr>
        <p:txBody>
          <a:bodyPr wrap="square">
            <a:spAutoFit/>
          </a:bodyPr>
          <a:lstStyle/>
          <a:p>
            <a:pPr>
              <a:lnSpc>
                <a:spcPct val="115000"/>
              </a:lnSpc>
              <a:spcAft>
                <a:spcPts val="1000"/>
              </a:spcAft>
            </a:pPr>
            <a:r>
              <a:rPr lang="fr-FR" sz="3200" b="1" u="sng"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Consignes</a:t>
            </a:r>
            <a:r>
              <a:rPr lang="fr-FR" sz="3200" b="1"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 </a:t>
            </a:r>
          </a:p>
          <a:p>
            <a:pPr>
              <a:lnSpc>
                <a:spcPct val="115000"/>
              </a:lnSpc>
              <a:spcAft>
                <a:spcPts val="1000"/>
              </a:spcAft>
            </a:pPr>
            <a:r>
              <a:rPr lang="fr-FR" sz="3200" dirty="0" smtClean="0">
                <a:solidFill>
                  <a:srgbClr val="FF0000"/>
                </a:solidFill>
              </a:rPr>
              <a:t>en </a:t>
            </a:r>
            <a:r>
              <a:rPr lang="fr-FR" sz="3200" dirty="0">
                <a:solidFill>
                  <a:srgbClr val="FF0000"/>
                </a:solidFill>
              </a:rPr>
              <a:t>répondant aux questionnaires, en proposant des solutions et en les traduisant sous forme de croquis ou de représentation numérique, tu vas aider Tom à mieux appréhender cette construction. </a:t>
            </a:r>
            <a:r>
              <a:rPr lang="fr-FR" sz="3200" b="1" u="sng"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6697231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extLst/>
          </p:nvPr>
        </p:nvGraphicFramePr>
        <p:xfrm>
          <a:off x="2016689" y="0"/>
          <a:ext cx="9967993" cy="5208100"/>
        </p:xfrm>
        <a:graphic>
          <a:graphicData uri="http://schemas.openxmlformats.org/drawingml/2006/table">
            <a:tbl>
              <a:tblPr firstRow="1" firstCol="1" bandRow="1">
                <a:tableStyleId>{5C22544A-7EE6-4342-B048-85BDC9FD1C3A}</a:tableStyleId>
              </a:tblPr>
              <a:tblGrid>
                <a:gridCol w="814437"/>
                <a:gridCol w="3035627"/>
                <a:gridCol w="6117929"/>
              </a:tblGrid>
              <a:tr h="520810">
                <a:tc>
                  <a:txBody>
                    <a:bodyPr/>
                    <a:lstStyle/>
                    <a:p>
                      <a:pPr algn="ctr">
                        <a:lnSpc>
                          <a:spcPct val="115000"/>
                        </a:lnSpc>
                        <a:spcAft>
                          <a:spcPts val="0"/>
                        </a:spcAft>
                      </a:pPr>
                      <a:r>
                        <a:rPr lang="fr-FR" sz="2400" dirty="0">
                          <a:effectLst/>
                        </a:rPr>
                        <a:t>N°</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fr-FR" sz="2800" dirty="0">
                          <a:effectLst/>
                        </a:rPr>
                        <a:t>Désignation</a:t>
                      </a:r>
                      <a:endParaRPr lang="fr-FR"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fr-FR" sz="2800" dirty="0">
                          <a:effectLst/>
                        </a:rPr>
                        <a:t>Fonction de service</a:t>
                      </a:r>
                      <a:endParaRPr lang="fr-FR"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520810">
                <a:tc>
                  <a:txBody>
                    <a:bodyPr/>
                    <a:lstStyle/>
                    <a:p>
                      <a:pPr algn="ctr">
                        <a:lnSpc>
                          <a:spcPct val="115000"/>
                        </a:lnSpc>
                        <a:spcAft>
                          <a:spcPts val="0"/>
                        </a:spcAft>
                      </a:pPr>
                      <a:r>
                        <a:rPr lang="fr-FR" sz="2400" dirty="0">
                          <a:effectLst/>
                        </a:rPr>
                        <a:t>1</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20810">
                <a:tc>
                  <a:txBody>
                    <a:bodyPr/>
                    <a:lstStyle/>
                    <a:p>
                      <a:pPr algn="ctr">
                        <a:lnSpc>
                          <a:spcPct val="115000"/>
                        </a:lnSpc>
                        <a:spcAft>
                          <a:spcPts val="0"/>
                        </a:spcAft>
                      </a:pPr>
                      <a:r>
                        <a:rPr lang="fr-FR" sz="2400" dirty="0">
                          <a:effectLst/>
                        </a:rPr>
                        <a:t>2</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20810">
                <a:tc>
                  <a:txBody>
                    <a:bodyPr/>
                    <a:lstStyle/>
                    <a:p>
                      <a:pPr algn="ctr">
                        <a:lnSpc>
                          <a:spcPct val="115000"/>
                        </a:lnSpc>
                        <a:spcAft>
                          <a:spcPts val="0"/>
                        </a:spcAft>
                      </a:pPr>
                      <a:r>
                        <a:rPr lang="fr-FR" sz="2400" dirty="0">
                          <a:effectLst/>
                        </a:rPr>
                        <a:t>3</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20810">
                <a:tc>
                  <a:txBody>
                    <a:bodyPr/>
                    <a:lstStyle/>
                    <a:p>
                      <a:pPr algn="ctr">
                        <a:lnSpc>
                          <a:spcPct val="115000"/>
                        </a:lnSpc>
                        <a:spcAft>
                          <a:spcPts val="0"/>
                        </a:spcAft>
                      </a:pPr>
                      <a:r>
                        <a:rPr lang="fr-FR" sz="2400" dirty="0">
                          <a:effectLst/>
                        </a:rPr>
                        <a:t>4</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20810">
                <a:tc>
                  <a:txBody>
                    <a:bodyPr/>
                    <a:lstStyle/>
                    <a:p>
                      <a:pPr algn="ctr">
                        <a:lnSpc>
                          <a:spcPct val="115000"/>
                        </a:lnSpc>
                        <a:spcAft>
                          <a:spcPts val="0"/>
                        </a:spcAft>
                      </a:pPr>
                      <a:r>
                        <a:rPr lang="fr-FR" sz="2400" dirty="0">
                          <a:effectLst/>
                        </a:rPr>
                        <a:t>5</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20810">
                <a:tc>
                  <a:txBody>
                    <a:bodyPr/>
                    <a:lstStyle/>
                    <a:p>
                      <a:pPr algn="ctr">
                        <a:lnSpc>
                          <a:spcPct val="115000"/>
                        </a:lnSpc>
                        <a:spcAft>
                          <a:spcPts val="0"/>
                        </a:spcAft>
                      </a:pPr>
                      <a:r>
                        <a:rPr lang="fr-FR" sz="2400" dirty="0">
                          <a:effectLst/>
                        </a:rPr>
                        <a:t>6</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20810">
                <a:tc>
                  <a:txBody>
                    <a:bodyPr/>
                    <a:lstStyle/>
                    <a:p>
                      <a:pPr algn="ctr">
                        <a:lnSpc>
                          <a:spcPct val="115000"/>
                        </a:lnSpc>
                        <a:spcAft>
                          <a:spcPts val="0"/>
                        </a:spcAft>
                      </a:pPr>
                      <a:r>
                        <a:rPr lang="fr-FR" sz="2400" dirty="0">
                          <a:effectLst/>
                        </a:rPr>
                        <a:t>7</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20810">
                <a:tc>
                  <a:txBody>
                    <a:bodyPr/>
                    <a:lstStyle/>
                    <a:p>
                      <a:pPr algn="ctr">
                        <a:lnSpc>
                          <a:spcPct val="115000"/>
                        </a:lnSpc>
                        <a:spcAft>
                          <a:spcPts val="0"/>
                        </a:spcAft>
                      </a:pPr>
                      <a:r>
                        <a:rPr lang="fr-FR" sz="2400" dirty="0">
                          <a:effectLst/>
                        </a:rPr>
                        <a:t>8</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20810">
                <a:tc>
                  <a:txBody>
                    <a:bodyPr/>
                    <a:lstStyle/>
                    <a:p>
                      <a:pPr algn="ctr">
                        <a:lnSpc>
                          <a:spcPct val="115000"/>
                        </a:lnSpc>
                        <a:spcAft>
                          <a:spcPts val="0"/>
                        </a:spcAft>
                      </a:pPr>
                      <a:r>
                        <a:rPr lang="fr-FR" sz="2400" dirty="0">
                          <a:effectLst/>
                        </a:rPr>
                        <a:t>9</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3" name="ZoneTexte 2"/>
          <p:cNvSpPr txBox="1"/>
          <p:nvPr/>
        </p:nvSpPr>
        <p:spPr>
          <a:xfrm>
            <a:off x="2892239" y="497264"/>
            <a:ext cx="1681030" cy="523220"/>
          </a:xfrm>
          <a:prstGeom prst="rect">
            <a:avLst/>
          </a:prstGeom>
          <a:noFill/>
        </p:spPr>
        <p:txBody>
          <a:bodyPr wrap="square" rtlCol="0">
            <a:spAutoFit/>
          </a:bodyPr>
          <a:lstStyle/>
          <a:p>
            <a:r>
              <a:rPr lang="fr-FR" sz="2800" b="1" dirty="0" smtClean="0">
                <a:latin typeface="Calibri Light" panose="020F0302020204030204" pitchFamily="34" charset="0"/>
              </a:rPr>
              <a:t>C.D.I.</a:t>
            </a:r>
            <a:endParaRPr lang="fr-FR" sz="2400" b="1" dirty="0">
              <a:latin typeface="Calibri Light" panose="020F0302020204030204" pitchFamily="34" charset="0"/>
            </a:endParaRPr>
          </a:p>
        </p:txBody>
      </p:sp>
      <p:sp>
        <p:nvSpPr>
          <p:cNvPr id="4" name="ZoneTexte 3"/>
          <p:cNvSpPr txBox="1"/>
          <p:nvPr/>
        </p:nvSpPr>
        <p:spPr>
          <a:xfrm>
            <a:off x="2892239" y="1045126"/>
            <a:ext cx="1681030" cy="523220"/>
          </a:xfrm>
          <a:prstGeom prst="rect">
            <a:avLst/>
          </a:prstGeom>
          <a:noFill/>
        </p:spPr>
        <p:txBody>
          <a:bodyPr wrap="square" rtlCol="0">
            <a:spAutoFit/>
          </a:bodyPr>
          <a:lstStyle/>
          <a:p>
            <a:r>
              <a:rPr lang="fr-FR" sz="2800" b="1" dirty="0" smtClean="0">
                <a:latin typeface="Calibri Light" panose="020F0302020204030204" pitchFamily="34" charset="0"/>
              </a:rPr>
              <a:t>Cantine</a:t>
            </a:r>
            <a:endParaRPr lang="fr-FR" sz="2400" b="1" dirty="0">
              <a:latin typeface="Calibri Light" panose="020F0302020204030204" pitchFamily="34" charset="0"/>
            </a:endParaRPr>
          </a:p>
        </p:txBody>
      </p:sp>
      <p:sp>
        <p:nvSpPr>
          <p:cNvPr id="5" name="ZoneTexte 4"/>
          <p:cNvSpPr txBox="1"/>
          <p:nvPr/>
        </p:nvSpPr>
        <p:spPr>
          <a:xfrm>
            <a:off x="2889695" y="1594400"/>
            <a:ext cx="2554038" cy="523220"/>
          </a:xfrm>
          <a:prstGeom prst="rect">
            <a:avLst/>
          </a:prstGeom>
          <a:noFill/>
        </p:spPr>
        <p:txBody>
          <a:bodyPr wrap="square" rtlCol="0">
            <a:spAutoFit/>
          </a:bodyPr>
          <a:lstStyle/>
          <a:p>
            <a:r>
              <a:rPr lang="fr-FR" sz="2800" b="1" dirty="0" smtClean="0">
                <a:latin typeface="Calibri Light" panose="020F0302020204030204" pitchFamily="34" charset="0"/>
              </a:rPr>
              <a:t>Le hall d’accueil </a:t>
            </a:r>
            <a:endParaRPr lang="fr-FR" sz="2400" b="1" dirty="0">
              <a:latin typeface="Calibri Light" panose="020F0302020204030204" pitchFamily="34" charset="0"/>
            </a:endParaRPr>
          </a:p>
        </p:txBody>
      </p:sp>
      <p:sp>
        <p:nvSpPr>
          <p:cNvPr id="6" name="ZoneTexte 5"/>
          <p:cNvSpPr txBox="1"/>
          <p:nvPr/>
        </p:nvSpPr>
        <p:spPr>
          <a:xfrm>
            <a:off x="2889696" y="2117892"/>
            <a:ext cx="1681030" cy="523220"/>
          </a:xfrm>
          <a:prstGeom prst="rect">
            <a:avLst/>
          </a:prstGeom>
          <a:noFill/>
        </p:spPr>
        <p:txBody>
          <a:bodyPr wrap="square" rtlCol="0">
            <a:spAutoFit/>
          </a:bodyPr>
          <a:lstStyle/>
          <a:p>
            <a:r>
              <a:rPr lang="fr-FR" sz="2800" b="1" dirty="0" smtClean="0">
                <a:latin typeface="Calibri Light" panose="020F0302020204030204" pitchFamily="34" charset="0"/>
              </a:rPr>
              <a:t>Ascenseur </a:t>
            </a:r>
            <a:endParaRPr lang="fr-FR" sz="2400" b="1" dirty="0">
              <a:latin typeface="Calibri Light" panose="020F0302020204030204" pitchFamily="34" charset="0"/>
            </a:endParaRPr>
          </a:p>
        </p:txBody>
      </p:sp>
      <p:sp>
        <p:nvSpPr>
          <p:cNvPr id="7" name="ZoneTexte 6"/>
          <p:cNvSpPr txBox="1"/>
          <p:nvPr/>
        </p:nvSpPr>
        <p:spPr>
          <a:xfrm>
            <a:off x="2889696" y="2604427"/>
            <a:ext cx="2818357" cy="523220"/>
          </a:xfrm>
          <a:prstGeom prst="rect">
            <a:avLst/>
          </a:prstGeom>
          <a:noFill/>
        </p:spPr>
        <p:txBody>
          <a:bodyPr wrap="square" rtlCol="0">
            <a:spAutoFit/>
          </a:bodyPr>
          <a:lstStyle/>
          <a:p>
            <a:r>
              <a:rPr lang="fr-FR" sz="2800" b="1" dirty="0" smtClean="0">
                <a:latin typeface="Calibri Light" panose="020F0302020204030204" pitchFamily="34" charset="0"/>
              </a:rPr>
              <a:t>Salle Informatique</a:t>
            </a:r>
            <a:endParaRPr lang="fr-FR" sz="2400" b="1" dirty="0">
              <a:latin typeface="Calibri Light" panose="020F0302020204030204" pitchFamily="34" charset="0"/>
            </a:endParaRPr>
          </a:p>
        </p:txBody>
      </p:sp>
      <p:sp>
        <p:nvSpPr>
          <p:cNvPr id="8" name="ZoneTexte 7"/>
          <p:cNvSpPr txBox="1"/>
          <p:nvPr/>
        </p:nvSpPr>
        <p:spPr>
          <a:xfrm>
            <a:off x="2889695" y="3114185"/>
            <a:ext cx="2818359" cy="523220"/>
          </a:xfrm>
          <a:prstGeom prst="rect">
            <a:avLst/>
          </a:prstGeom>
          <a:noFill/>
        </p:spPr>
        <p:txBody>
          <a:bodyPr wrap="square" rtlCol="0">
            <a:spAutoFit/>
          </a:bodyPr>
          <a:lstStyle/>
          <a:p>
            <a:r>
              <a:rPr lang="fr-FR" sz="2800" b="1" dirty="0" smtClean="0">
                <a:latin typeface="Calibri Light" panose="020F0302020204030204" pitchFamily="34" charset="0"/>
              </a:rPr>
              <a:t>Atelier des agents</a:t>
            </a:r>
            <a:endParaRPr lang="fr-FR" sz="2400" b="1" dirty="0">
              <a:latin typeface="Calibri Light" panose="020F0302020204030204" pitchFamily="34" charset="0"/>
            </a:endParaRPr>
          </a:p>
        </p:txBody>
      </p:sp>
      <p:sp>
        <p:nvSpPr>
          <p:cNvPr id="9" name="ZoneTexte 8"/>
          <p:cNvSpPr txBox="1"/>
          <p:nvPr/>
        </p:nvSpPr>
        <p:spPr>
          <a:xfrm>
            <a:off x="2889694" y="3637405"/>
            <a:ext cx="2505210" cy="523220"/>
          </a:xfrm>
          <a:prstGeom prst="rect">
            <a:avLst/>
          </a:prstGeom>
          <a:noFill/>
        </p:spPr>
        <p:txBody>
          <a:bodyPr wrap="square" rtlCol="0">
            <a:spAutoFit/>
          </a:bodyPr>
          <a:lstStyle/>
          <a:p>
            <a:r>
              <a:rPr lang="fr-FR" sz="2800" b="1" dirty="0" smtClean="0">
                <a:latin typeface="Calibri Light" panose="020F0302020204030204" pitchFamily="34" charset="0"/>
              </a:rPr>
              <a:t>Secrétariat </a:t>
            </a:r>
            <a:endParaRPr lang="fr-FR" sz="2400" b="1" dirty="0">
              <a:latin typeface="Calibri Light" panose="020F0302020204030204" pitchFamily="34" charset="0"/>
            </a:endParaRPr>
          </a:p>
        </p:txBody>
      </p:sp>
      <p:sp>
        <p:nvSpPr>
          <p:cNvPr id="10" name="ZoneTexte 9"/>
          <p:cNvSpPr txBox="1"/>
          <p:nvPr/>
        </p:nvSpPr>
        <p:spPr>
          <a:xfrm>
            <a:off x="2889694" y="4169988"/>
            <a:ext cx="2818362" cy="523220"/>
          </a:xfrm>
          <a:prstGeom prst="rect">
            <a:avLst/>
          </a:prstGeom>
          <a:noFill/>
        </p:spPr>
        <p:txBody>
          <a:bodyPr wrap="square" rtlCol="0">
            <a:spAutoFit/>
          </a:bodyPr>
          <a:lstStyle/>
          <a:p>
            <a:r>
              <a:rPr lang="fr-FR" sz="2800" b="1" dirty="0" smtClean="0">
                <a:latin typeface="Calibri Light" panose="020F0302020204030204" pitchFamily="34" charset="0"/>
              </a:rPr>
              <a:t>Salle de cours</a:t>
            </a:r>
            <a:endParaRPr lang="fr-FR" sz="2400" b="1" dirty="0">
              <a:latin typeface="Calibri Light" panose="020F0302020204030204" pitchFamily="34" charset="0"/>
            </a:endParaRPr>
          </a:p>
        </p:txBody>
      </p:sp>
      <p:sp>
        <p:nvSpPr>
          <p:cNvPr id="11" name="ZoneTexte 10"/>
          <p:cNvSpPr txBox="1"/>
          <p:nvPr/>
        </p:nvSpPr>
        <p:spPr>
          <a:xfrm>
            <a:off x="2889694" y="4683845"/>
            <a:ext cx="3207026" cy="523220"/>
          </a:xfrm>
          <a:prstGeom prst="rect">
            <a:avLst/>
          </a:prstGeom>
          <a:noFill/>
        </p:spPr>
        <p:txBody>
          <a:bodyPr wrap="square" rtlCol="0">
            <a:spAutoFit/>
          </a:bodyPr>
          <a:lstStyle/>
          <a:p>
            <a:r>
              <a:rPr lang="fr-FR" sz="2800" b="1" dirty="0" smtClean="0">
                <a:latin typeface="Calibri Light" panose="020F0302020204030204" pitchFamily="34" charset="0"/>
              </a:rPr>
              <a:t>Cour de récréation </a:t>
            </a:r>
            <a:endParaRPr lang="fr-FR" sz="2400" b="1" dirty="0">
              <a:latin typeface="Calibri Light" panose="020F0302020204030204" pitchFamily="34" charset="0"/>
            </a:endParaRPr>
          </a:p>
        </p:txBody>
      </p:sp>
      <p:sp>
        <p:nvSpPr>
          <p:cNvPr id="12" name="ZoneTexte 11"/>
          <p:cNvSpPr txBox="1"/>
          <p:nvPr/>
        </p:nvSpPr>
        <p:spPr>
          <a:xfrm>
            <a:off x="5873436" y="630245"/>
            <a:ext cx="5864722" cy="400110"/>
          </a:xfrm>
          <a:prstGeom prst="rect">
            <a:avLst/>
          </a:prstGeom>
          <a:noFill/>
        </p:spPr>
        <p:txBody>
          <a:bodyPr wrap="square" rtlCol="0">
            <a:spAutoFit/>
          </a:bodyPr>
          <a:lstStyle/>
          <a:p>
            <a:r>
              <a:rPr lang="fr-FR" b="1" dirty="0" smtClean="0">
                <a:solidFill>
                  <a:srgbClr val="FF0000"/>
                </a:solidFill>
                <a:latin typeface="Calibri Light" panose="020F0302020204030204" pitchFamily="34" charset="0"/>
              </a:rPr>
              <a:t>Permettre</a:t>
            </a:r>
            <a:r>
              <a:rPr lang="fr-FR" sz="2000" b="1" dirty="0" smtClean="0">
                <a:solidFill>
                  <a:srgbClr val="FF0000"/>
                </a:solidFill>
                <a:latin typeface="Calibri Light" panose="020F0302020204030204" pitchFamily="34" charset="0"/>
              </a:rPr>
              <a:t> aux élèves de se documenter et de s’informer</a:t>
            </a:r>
            <a:endParaRPr lang="fr-FR" b="1" dirty="0">
              <a:solidFill>
                <a:srgbClr val="FF0000"/>
              </a:solidFill>
              <a:latin typeface="Calibri Light" panose="020F0302020204030204" pitchFamily="34" charset="0"/>
            </a:endParaRPr>
          </a:p>
        </p:txBody>
      </p:sp>
      <p:sp>
        <p:nvSpPr>
          <p:cNvPr id="13" name="ZoneTexte 12"/>
          <p:cNvSpPr txBox="1"/>
          <p:nvPr/>
        </p:nvSpPr>
        <p:spPr>
          <a:xfrm>
            <a:off x="5873436" y="1183167"/>
            <a:ext cx="5751987" cy="400110"/>
          </a:xfrm>
          <a:prstGeom prst="rect">
            <a:avLst/>
          </a:prstGeom>
          <a:noFill/>
        </p:spPr>
        <p:txBody>
          <a:bodyPr wrap="square" rtlCol="0">
            <a:spAutoFit/>
          </a:bodyPr>
          <a:lstStyle/>
          <a:p>
            <a:r>
              <a:rPr lang="fr-FR" b="1" dirty="0" smtClean="0">
                <a:solidFill>
                  <a:srgbClr val="FF0000"/>
                </a:solidFill>
                <a:latin typeface="Calibri Light" panose="020F0302020204030204" pitchFamily="34" charset="0"/>
              </a:rPr>
              <a:t>Permettre</a:t>
            </a:r>
            <a:r>
              <a:rPr lang="fr-FR" sz="2000" b="1" dirty="0" smtClean="0">
                <a:solidFill>
                  <a:srgbClr val="FF0000"/>
                </a:solidFill>
                <a:latin typeface="Calibri Light" panose="020F0302020204030204" pitchFamily="34" charset="0"/>
              </a:rPr>
              <a:t> aux élèves de se restaurer le midi</a:t>
            </a:r>
            <a:endParaRPr lang="fr-FR" b="1" dirty="0">
              <a:solidFill>
                <a:srgbClr val="FF0000"/>
              </a:solidFill>
              <a:latin typeface="Calibri Light" panose="020F0302020204030204" pitchFamily="34" charset="0"/>
            </a:endParaRPr>
          </a:p>
        </p:txBody>
      </p:sp>
      <p:sp>
        <p:nvSpPr>
          <p:cNvPr id="14" name="ZoneTexte 13"/>
          <p:cNvSpPr txBox="1"/>
          <p:nvPr/>
        </p:nvSpPr>
        <p:spPr>
          <a:xfrm>
            <a:off x="5873436" y="1628669"/>
            <a:ext cx="5974007" cy="400110"/>
          </a:xfrm>
          <a:prstGeom prst="rect">
            <a:avLst/>
          </a:prstGeom>
          <a:noFill/>
        </p:spPr>
        <p:txBody>
          <a:bodyPr wrap="square" rtlCol="0">
            <a:spAutoFit/>
          </a:bodyPr>
          <a:lstStyle/>
          <a:p>
            <a:r>
              <a:rPr lang="fr-FR" b="1" dirty="0" smtClean="0">
                <a:solidFill>
                  <a:srgbClr val="FF0000"/>
                </a:solidFill>
                <a:latin typeface="Calibri Light" panose="020F0302020204030204" pitchFamily="34" charset="0"/>
              </a:rPr>
              <a:t>Permettre</a:t>
            </a:r>
            <a:r>
              <a:rPr lang="fr-FR" sz="2000" b="1" dirty="0" smtClean="0">
                <a:solidFill>
                  <a:srgbClr val="FF0000"/>
                </a:solidFill>
                <a:latin typeface="Calibri Light" panose="020F0302020204030204" pitchFamily="34" charset="0"/>
              </a:rPr>
              <a:t>  d’accueillir les élèves dans un espace agréable </a:t>
            </a:r>
            <a:endParaRPr lang="fr-FR" b="1" dirty="0">
              <a:solidFill>
                <a:srgbClr val="FF0000"/>
              </a:solidFill>
              <a:latin typeface="Calibri Light" panose="020F0302020204030204" pitchFamily="34" charset="0"/>
            </a:endParaRPr>
          </a:p>
        </p:txBody>
      </p:sp>
      <p:sp>
        <p:nvSpPr>
          <p:cNvPr id="15" name="ZoneTexte 14"/>
          <p:cNvSpPr txBox="1"/>
          <p:nvPr/>
        </p:nvSpPr>
        <p:spPr>
          <a:xfrm>
            <a:off x="5873436" y="1986799"/>
            <a:ext cx="5864722" cy="707886"/>
          </a:xfrm>
          <a:prstGeom prst="rect">
            <a:avLst/>
          </a:prstGeom>
          <a:noFill/>
        </p:spPr>
        <p:txBody>
          <a:bodyPr wrap="square" rtlCol="0">
            <a:spAutoFit/>
          </a:bodyPr>
          <a:lstStyle/>
          <a:p>
            <a:r>
              <a:rPr lang="fr-FR" b="1" dirty="0" smtClean="0">
                <a:solidFill>
                  <a:srgbClr val="FF0000"/>
                </a:solidFill>
                <a:latin typeface="Calibri Light" panose="020F0302020204030204" pitchFamily="34" charset="0"/>
              </a:rPr>
              <a:t>Permettre</a:t>
            </a:r>
            <a:r>
              <a:rPr lang="fr-FR" sz="2000" b="1" dirty="0" smtClean="0">
                <a:solidFill>
                  <a:srgbClr val="FF0000"/>
                </a:solidFill>
                <a:latin typeface="Calibri Light" panose="020F0302020204030204" pitchFamily="34" charset="0"/>
              </a:rPr>
              <a:t> aux élèves à mobilité réduite d’accéder aux  étages</a:t>
            </a:r>
            <a:endParaRPr lang="fr-FR" b="1" dirty="0">
              <a:solidFill>
                <a:srgbClr val="FF0000"/>
              </a:solidFill>
              <a:latin typeface="Calibri Light" panose="020F0302020204030204" pitchFamily="34" charset="0"/>
            </a:endParaRPr>
          </a:p>
        </p:txBody>
      </p:sp>
      <p:sp>
        <p:nvSpPr>
          <p:cNvPr id="16" name="ZoneTexte 15"/>
          <p:cNvSpPr txBox="1"/>
          <p:nvPr/>
        </p:nvSpPr>
        <p:spPr>
          <a:xfrm>
            <a:off x="5873436" y="2607442"/>
            <a:ext cx="5864722" cy="553998"/>
          </a:xfrm>
          <a:prstGeom prst="rect">
            <a:avLst/>
          </a:prstGeom>
          <a:noFill/>
        </p:spPr>
        <p:txBody>
          <a:bodyPr wrap="square" rtlCol="0">
            <a:spAutoFit/>
          </a:bodyPr>
          <a:lstStyle/>
          <a:p>
            <a:r>
              <a:rPr lang="fr-FR" b="1" dirty="0" smtClean="0">
                <a:solidFill>
                  <a:srgbClr val="FF0000"/>
                </a:solidFill>
                <a:latin typeface="Calibri Light" panose="020F0302020204030204" pitchFamily="34" charset="0"/>
              </a:rPr>
              <a:t>Permettre</a:t>
            </a:r>
            <a:r>
              <a:rPr lang="fr-FR" sz="2000" b="1" dirty="0" smtClean="0">
                <a:solidFill>
                  <a:srgbClr val="FF0000"/>
                </a:solidFill>
                <a:latin typeface="Calibri Light" panose="020F0302020204030204" pitchFamily="34" charset="0"/>
              </a:rPr>
              <a:t> aux élèves d’utiliser les TIC </a:t>
            </a:r>
            <a:r>
              <a:rPr lang="fr-FR" sz="1000" b="1" dirty="0" smtClean="0">
                <a:solidFill>
                  <a:srgbClr val="FF0000"/>
                </a:solidFill>
                <a:latin typeface="Calibri Light" panose="020F0302020204030204" pitchFamily="34" charset="0"/>
              </a:rPr>
              <a:t>(Technologie de l’Information et de la Communication)</a:t>
            </a:r>
            <a:endParaRPr lang="fr-FR" b="1" dirty="0">
              <a:solidFill>
                <a:srgbClr val="FF0000"/>
              </a:solidFill>
              <a:latin typeface="Calibri Light" panose="020F0302020204030204" pitchFamily="34" charset="0"/>
            </a:endParaRPr>
          </a:p>
        </p:txBody>
      </p:sp>
      <p:sp>
        <p:nvSpPr>
          <p:cNvPr id="17" name="ZoneTexte 16"/>
          <p:cNvSpPr txBox="1"/>
          <p:nvPr/>
        </p:nvSpPr>
        <p:spPr>
          <a:xfrm>
            <a:off x="5873435" y="3029759"/>
            <a:ext cx="5824964" cy="707886"/>
          </a:xfrm>
          <a:prstGeom prst="rect">
            <a:avLst/>
          </a:prstGeom>
          <a:noFill/>
        </p:spPr>
        <p:txBody>
          <a:bodyPr wrap="square" rtlCol="0">
            <a:spAutoFit/>
          </a:bodyPr>
          <a:lstStyle/>
          <a:p>
            <a:r>
              <a:rPr lang="fr-FR" b="1" dirty="0" smtClean="0">
                <a:solidFill>
                  <a:srgbClr val="FF0000"/>
                </a:solidFill>
                <a:latin typeface="Calibri Light" panose="020F0302020204030204" pitchFamily="34" charset="0"/>
              </a:rPr>
              <a:t>Permettre</a:t>
            </a:r>
            <a:r>
              <a:rPr lang="fr-FR" sz="2000" b="1" dirty="0" smtClean="0">
                <a:solidFill>
                  <a:srgbClr val="FF0000"/>
                </a:solidFill>
                <a:latin typeface="Calibri Light" panose="020F0302020204030204" pitchFamily="34" charset="0"/>
              </a:rPr>
              <a:t> aux agents d’assurer la maintenance des matériels du collège</a:t>
            </a:r>
            <a:endParaRPr lang="fr-FR" b="1" dirty="0">
              <a:solidFill>
                <a:srgbClr val="FF0000"/>
              </a:solidFill>
              <a:latin typeface="Calibri Light" panose="020F0302020204030204" pitchFamily="34" charset="0"/>
            </a:endParaRPr>
          </a:p>
        </p:txBody>
      </p:sp>
      <p:sp>
        <p:nvSpPr>
          <p:cNvPr id="18" name="ZoneTexte 17"/>
          <p:cNvSpPr txBox="1"/>
          <p:nvPr/>
        </p:nvSpPr>
        <p:spPr>
          <a:xfrm>
            <a:off x="5873434" y="3650657"/>
            <a:ext cx="6101447" cy="400110"/>
          </a:xfrm>
          <a:prstGeom prst="rect">
            <a:avLst/>
          </a:prstGeom>
          <a:noFill/>
        </p:spPr>
        <p:txBody>
          <a:bodyPr wrap="square" rtlCol="0">
            <a:spAutoFit/>
          </a:bodyPr>
          <a:lstStyle/>
          <a:p>
            <a:r>
              <a:rPr lang="fr-FR" b="1" dirty="0" smtClean="0">
                <a:solidFill>
                  <a:srgbClr val="FF0000"/>
                </a:solidFill>
                <a:latin typeface="Calibri Light" panose="020F0302020204030204" pitchFamily="34" charset="0"/>
              </a:rPr>
              <a:t>Permettre</a:t>
            </a:r>
            <a:r>
              <a:rPr lang="fr-FR" sz="2000" b="1" dirty="0" smtClean="0">
                <a:solidFill>
                  <a:srgbClr val="FF0000"/>
                </a:solidFill>
                <a:latin typeface="Calibri Light" panose="020F0302020204030204" pitchFamily="34" charset="0"/>
              </a:rPr>
              <a:t> de relayer les informations venant de la direction </a:t>
            </a:r>
            <a:endParaRPr lang="fr-FR" b="1" dirty="0">
              <a:solidFill>
                <a:srgbClr val="FF0000"/>
              </a:solidFill>
              <a:latin typeface="Calibri Light" panose="020F0302020204030204" pitchFamily="34" charset="0"/>
            </a:endParaRPr>
          </a:p>
        </p:txBody>
      </p:sp>
      <p:sp>
        <p:nvSpPr>
          <p:cNvPr id="19" name="ZoneTexte 18"/>
          <p:cNvSpPr txBox="1"/>
          <p:nvPr/>
        </p:nvSpPr>
        <p:spPr>
          <a:xfrm>
            <a:off x="5836947" y="4226862"/>
            <a:ext cx="5824963" cy="400110"/>
          </a:xfrm>
          <a:prstGeom prst="rect">
            <a:avLst/>
          </a:prstGeom>
          <a:noFill/>
        </p:spPr>
        <p:txBody>
          <a:bodyPr wrap="square" rtlCol="0">
            <a:spAutoFit/>
          </a:bodyPr>
          <a:lstStyle/>
          <a:p>
            <a:r>
              <a:rPr lang="fr-FR" b="1" dirty="0" smtClean="0">
                <a:solidFill>
                  <a:srgbClr val="FF0000"/>
                </a:solidFill>
                <a:latin typeface="Calibri Light" panose="020F0302020204030204" pitchFamily="34" charset="0"/>
              </a:rPr>
              <a:t>Permettre</a:t>
            </a:r>
            <a:r>
              <a:rPr lang="fr-FR" sz="2000" b="1" dirty="0" smtClean="0">
                <a:solidFill>
                  <a:srgbClr val="FF0000"/>
                </a:solidFill>
                <a:latin typeface="Calibri Light" panose="020F0302020204030204" pitchFamily="34" charset="0"/>
              </a:rPr>
              <a:t> aux élèves de recevoir des connaissances</a:t>
            </a:r>
            <a:endParaRPr lang="fr-FR" b="1" dirty="0">
              <a:solidFill>
                <a:srgbClr val="FF0000"/>
              </a:solidFill>
              <a:latin typeface="Calibri Light" panose="020F0302020204030204" pitchFamily="34" charset="0"/>
            </a:endParaRPr>
          </a:p>
        </p:txBody>
      </p:sp>
      <p:sp>
        <p:nvSpPr>
          <p:cNvPr id="20" name="ZoneTexte 19"/>
          <p:cNvSpPr txBox="1"/>
          <p:nvPr/>
        </p:nvSpPr>
        <p:spPr>
          <a:xfrm>
            <a:off x="5849473" y="4738625"/>
            <a:ext cx="5824963" cy="400110"/>
          </a:xfrm>
          <a:prstGeom prst="rect">
            <a:avLst/>
          </a:prstGeom>
          <a:noFill/>
        </p:spPr>
        <p:txBody>
          <a:bodyPr wrap="square" rtlCol="0">
            <a:spAutoFit/>
          </a:bodyPr>
          <a:lstStyle/>
          <a:p>
            <a:r>
              <a:rPr lang="fr-FR" b="1" dirty="0" smtClean="0">
                <a:solidFill>
                  <a:srgbClr val="FF0000"/>
                </a:solidFill>
                <a:latin typeface="Calibri Light" panose="020F0302020204030204" pitchFamily="34" charset="0"/>
              </a:rPr>
              <a:t>Permettre</a:t>
            </a:r>
            <a:r>
              <a:rPr lang="fr-FR" sz="2000" b="1" dirty="0" smtClean="0">
                <a:solidFill>
                  <a:srgbClr val="FF0000"/>
                </a:solidFill>
                <a:latin typeface="Calibri Light" panose="020F0302020204030204" pitchFamily="34" charset="0"/>
              </a:rPr>
              <a:t> aux élèves de se détendre</a:t>
            </a:r>
            <a:endParaRPr lang="fr-FR" b="1" dirty="0">
              <a:solidFill>
                <a:srgbClr val="FF0000"/>
              </a:solidFill>
              <a:latin typeface="Calibri Light" panose="020F0302020204030204" pitchFamily="34" charset="0"/>
            </a:endParaRPr>
          </a:p>
        </p:txBody>
      </p:sp>
    </p:spTree>
    <p:extLst>
      <p:ext uri="{BB962C8B-B14F-4D97-AF65-F5344CB8AC3E}">
        <p14:creationId xmlns:p14="http://schemas.microsoft.com/office/powerpoint/2010/main" val="2677646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750" fill="hold"/>
                                        <p:tgtEl>
                                          <p:spTgt spid="3"/>
                                        </p:tgtEl>
                                        <p:attrNameLst>
                                          <p:attrName>ppt_w</p:attrName>
                                        </p:attrNameLst>
                                      </p:cBhvr>
                                      <p:tavLst>
                                        <p:tav tm="0">
                                          <p:val>
                                            <p:fltVal val="0"/>
                                          </p:val>
                                        </p:tav>
                                        <p:tav tm="100000">
                                          <p:val>
                                            <p:strVal val="#ppt_w"/>
                                          </p:val>
                                        </p:tav>
                                      </p:tavLst>
                                    </p:anim>
                                    <p:anim calcmode="lin" valueType="num">
                                      <p:cBhvr>
                                        <p:cTn id="8" dur="1750" fill="hold"/>
                                        <p:tgtEl>
                                          <p:spTgt spid="3"/>
                                        </p:tgtEl>
                                        <p:attrNameLst>
                                          <p:attrName>ppt_h</p:attrName>
                                        </p:attrNameLst>
                                      </p:cBhvr>
                                      <p:tavLst>
                                        <p:tav tm="0">
                                          <p:val>
                                            <p:fltVal val="0"/>
                                          </p:val>
                                        </p:tav>
                                        <p:tav tm="100000">
                                          <p:val>
                                            <p:strVal val="#ppt_h"/>
                                          </p:val>
                                        </p:tav>
                                      </p:tavLst>
                                    </p:anim>
                                    <p:anim calcmode="lin" valueType="num">
                                      <p:cBhvr>
                                        <p:cTn id="9" dur="1750" fill="hold"/>
                                        <p:tgtEl>
                                          <p:spTgt spid="3"/>
                                        </p:tgtEl>
                                        <p:attrNameLst>
                                          <p:attrName>style.rotation</p:attrName>
                                        </p:attrNameLst>
                                      </p:cBhvr>
                                      <p:tavLst>
                                        <p:tav tm="0">
                                          <p:val>
                                            <p:fltVal val="90"/>
                                          </p:val>
                                        </p:tav>
                                        <p:tav tm="100000">
                                          <p:val>
                                            <p:fltVal val="0"/>
                                          </p:val>
                                        </p:tav>
                                      </p:tavLst>
                                    </p:anim>
                                    <p:animEffect transition="in" filter="fade">
                                      <p:cBhvr>
                                        <p:cTn id="10" dur="175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750" fill="hold"/>
                                        <p:tgtEl>
                                          <p:spTgt spid="4"/>
                                        </p:tgtEl>
                                        <p:attrNameLst>
                                          <p:attrName>ppt_w</p:attrName>
                                        </p:attrNameLst>
                                      </p:cBhvr>
                                      <p:tavLst>
                                        <p:tav tm="0">
                                          <p:val>
                                            <p:fltVal val="0"/>
                                          </p:val>
                                        </p:tav>
                                        <p:tav tm="100000">
                                          <p:val>
                                            <p:strVal val="#ppt_w"/>
                                          </p:val>
                                        </p:tav>
                                      </p:tavLst>
                                    </p:anim>
                                    <p:anim calcmode="lin" valueType="num">
                                      <p:cBhvr>
                                        <p:cTn id="16" dur="1750" fill="hold"/>
                                        <p:tgtEl>
                                          <p:spTgt spid="4"/>
                                        </p:tgtEl>
                                        <p:attrNameLst>
                                          <p:attrName>ppt_h</p:attrName>
                                        </p:attrNameLst>
                                      </p:cBhvr>
                                      <p:tavLst>
                                        <p:tav tm="0">
                                          <p:val>
                                            <p:fltVal val="0"/>
                                          </p:val>
                                        </p:tav>
                                        <p:tav tm="100000">
                                          <p:val>
                                            <p:strVal val="#ppt_h"/>
                                          </p:val>
                                        </p:tav>
                                      </p:tavLst>
                                    </p:anim>
                                    <p:anim calcmode="lin" valueType="num">
                                      <p:cBhvr>
                                        <p:cTn id="17" dur="1750" fill="hold"/>
                                        <p:tgtEl>
                                          <p:spTgt spid="4"/>
                                        </p:tgtEl>
                                        <p:attrNameLst>
                                          <p:attrName>style.rotation</p:attrName>
                                        </p:attrNameLst>
                                      </p:cBhvr>
                                      <p:tavLst>
                                        <p:tav tm="0">
                                          <p:val>
                                            <p:fltVal val="90"/>
                                          </p:val>
                                        </p:tav>
                                        <p:tav tm="100000">
                                          <p:val>
                                            <p:fltVal val="0"/>
                                          </p:val>
                                        </p:tav>
                                      </p:tavLst>
                                    </p:anim>
                                    <p:animEffect transition="in" filter="fade">
                                      <p:cBhvr>
                                        <p:cTn id="18" dur="175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750" fill="hold"/>
                                        <p:tgtEl>
                                          <p:spTgt spid="5"/>
                                        </p:tgtEl>
                                        <p:attrNameLst>
                                          <p:attrName>ppt_w</p:attrName>
                                        </p:attrNameLst>
                                      </p:cBhvr>
                                      <p:tavLst>
                                        <p:tav tm="0">
                                          <p:val>
                                            <p:fltVal val="0"/>
                                          </p:val>
                                        </p:tav>
                                        <p:tav tm="100000">
                                          <p:val>
                                            <p:strVal val="#ppt_w"/>
                                          </p:val>
                                        </p:tav>
                                      </p:tavLst>
                                    </p:anim>
                                    <p:anim calcmode="lin" valueType="num">
                                      <p:cBhvr>
                                        <p:cTn id="24" dur="1750" fill="hold"/>
                                        <p:tgtEl>
                                          <p:spTgt spid="5"/>
                                        </p:tgtEl>
                                        <p:attrNameLst>
                                          <p:attrName>ppt_h</p:attrName>
                                        </p:attrNameLst>
                                      </p:cBhvr>
                                      <p:tavLst>
                                        <p:tav tm="0">
                                          <p:val>
                                            <p:fltVal val="0"/>
                                          </p:val>
                                        </p:tav>
                                        <p:tav tm="100000">
                                          <p:val>
                                            <p:strVal val="#ppt_h"/>
                                          </p:val>
                                        </p:tav>
                                      </p:tavLst>
                                    </p:anim>
                                    <p:anim calcmode="lin" valueType="num">
                                      <p:cBhvr>
                                        <p:cTn id="25" dur="1750" fill="hold"/>
                                        <p:tgtEl>
                                          <p:spTgt spid="5"/>
                                        </p:tgtEl>
                                        <p:attrNameLst>
                                          <p:attrName>style.rotation</p:attrName>
                                        </p:attrNameLst>
                                      </p:cBhvr>
                                      <p:tavLst>
                                        <p:tav tm="0">
                                          <p:val>
                                            <p:fltVal val="90"/>
                                          </p:val>
                                        </p:tav>
                                        <p:tav tm="100000">
                                          <p:val>
                                            <p:fltVal val="0"/>
                                          </p:val>
                                        </p:tav>
                                      </p:tavLst>
                                    </p:anim>
                                    <p:animEffect transition="in" filter="fade">
                                      <p:cBhvr>
                                        <p:cTn id="26" dur="175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750" fill="hold"/>
                                        <p:tgtEl>
                                          <p:spTgt spid="6"/>
                                        </p:tgtEl>
                                        <p:attrNameLst>
                                          <p:attrName>ppt_w</p:attrName>
                                        </p:attrNameLst>
                                      </p:cBhvr>
                                      <p:tavLst>
                                        <p:tav tm="0">
                                          <p:val>
                                            <p:fltVal val="0"/>
                                          </p:val>
                                        </p:tav>
                                        <p:tav tm="100000">
                                          <p:val>
                                            <p:strVal val="#ppt_w"/>
                                          </p:val>
                                        </p:tav>
                                      </p:tavLst>
                                    </p:anim>
                                    <p:anim calcmode="lin" valueType="num">
                                      <p:cBhvr>
                                        <p:cTn id="32" dur="1750" fill="hold"/>
                                        <p:tgtEl>
                                          <p:spTgt spid="6"/>
                                        </p:tgtEl>
                                        <p:attrNameLst>
                                          <p:attrName>ppt_h</p:attrName>
                                        </p:attrNameLst>
                                      </p:cBhvr>
                                      <p:tavLst>
                                        <p:tav tm="0">
                                          <p:val>
                                            <p:fltVal val="0"/>
                                          </p:val>
                                        </p:tav>
                                        <p:tav tm="100000">
                                          <p:val>
                                            <p:strVal val="#ppt_h"/>
                                          </p:val>
                                        </p:tav>
                                      </p:tavLst>
                                    </p:anim>
                                    <p:anim calcmode="lin" valueType="num">
                                      <p:cBhvr>
                                        <p:cTn id="33" dur="1750" fill="hold"/>
                                        <p:tgtEl>
                                          <p:spTgt spid="6"/>
                                        </p:tgtEl>
                                        <p:attrNameLst>
                                          <p:attrName>style.rotation</p:attrName>
                                        </p:attrNameLst>
                                      </p:cBhvr>
                                      <p:tavLst>
                                        <p:tav tm="0">
                                          <p:val>
                                            <p:fltVal val="90"/>
                                          </p:val>
                                        </p:tav>
                                        <p:tav tm="100000">
                                          <p:val>
                                            <p:fltVal val="0"/>
                                          </p:val>
                                        </p:tav>
                                      </p:tavLst>
                                    </p:anim>
                                    <p:animEffect transition="in" filter="fade">
                                      <p:cBhvr>
                                        <p:cTn id="34" dur="175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1750" fill="hold"/>
                                        <p:tgtEl>
                                          <p:spTgt spid="7"/>
                                        </p:tgtEl>
                                        <p:attrNameLst>
                                          <p:attrName>ppt_w</p:attrName>
                                        </p:attrNameLst>
                                      </p:cBhvr>
                                      <p:tavLst>
                                        <p:tav tm="0">
                                          <p:val>
                                            <p:fltVal val="0"/>
                                          </p:val>
                                        </p:tav>
                                        <p:tav tm="100000">
                                          <p:val>
                                            <p:strVal val="#ppt_w"/>
                                          </p:val>
                                        </p:tav>
                                      </p:tavLst>
                                    </p:anim>
                                    <p:anim calcmode="lin" valueType="num">
                                      <p:cBhvr>
                                        <p:cTn id="40" dur="1750" fill="hold"/>
                                        <p:tgtEl>
                                          <p:spTgt spid="7"/>
                                        </p:tgtEl>
                                        <p:attrNameLst>
                                          <p:attrName>ppt_h</p:attrName>
                                        </p:attrNameLst>
                                      </p:cBhvr>
                                      <p:tavLst>
                                        <p:tav tm="0">
                                          <p:val>
                                            <p:fltVal val="0"/>
                                          </p:val>
                                        </p:tav>
                                        <p:tav tm="100000">
                                          <p:val>
                                            <p:strVal val="#ppt_h"/>
                                          </p:val>
                                        </p:tav>
                                      </p:tavLst>
                                    </p:anim>
                                    <p:anim calcmode="lin" valueType="num">
                                      <p:cBhvr>
                                        <p:cTn id="41" dur="1750" fill="hold"/>
                                        <p:tgtEl>
                                          <p:spTgt spid="7"/>
                                        </p:tgtEl>
                                        <p:attrNameLst>
                                          <p:attrName>style.rotation</p:attrName>
                                        </p:attrNameLst>
                                      </p:cBhvr>
                                      <p:tavLst>
                                        <p:tav tm="0">
                                          <p:val>
                                            <p:fltVal val="90"/>
                                          </p:val>
                                        </p:tav>
                                        <p:tav tm="100000">
                                          <p:val>
                                            <p:fltVal val="0"/>
                                          </p:val>
                                        </p:tav>
                                      </p:tavLst>
                                    </p:anim>
                                    <p:animEffect transition="in" filter="fade">
                                      <p:cBhvr>
                                        <p:cTn id="42" dur="175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1750" fill="hold"/>
                                        <p:tgtEl>
                                          <p:spTgt spid="8"/>
                                        </p:tgtEl>
                                        <p:attrNameLst>
                                          <p:attrName>ppt_w</p:attrName>
                                        </p:attrNameLst>
                                      </p:cBhvr>
                                      <p:tavLst>
                                        <p:tav tm="0">
                                          <p:val>
                                            <p:fltVal val="0"/>
                                          </p:val>
                                        </p:tav>
                                        <p:tav tm="100000">
                                          <p:val>
                                            <p:strVal val="#ppt_w"/>
                                          </p:val>
                                        </p:tav>
                                      </p:tavLst>
                                    </p:anim>
                                    <p:anim calcmode="lin" valueType="num">
                                      <p:cBhvr>
                                        <p:cTn id="48" dur="1750" fill="hold"/>
                                        <p:tgtEl>
                                          <p:spTgt spid="8"/>
                                        </p:tgtEl>
                                        <p:attrNameLst>
                                          <p:attrName>ppt_h</p:attrName>
                                        </p:attrNameLst>
                                      </p:cBhvr>
                                      <p:tavLst>
                                        <p:tav tm="0">
                                          <p:val>
                                            <p:fltVal val="0"/>
                                          </p:val>
                                        </p:tav>
                                        <p:tav tm="100000">
                                          <p:val>
                                            <p:strVal val="#ppt_h"/>
                                          </p:val>
                                        </p:tav>
                                      </p:tavLst>
                                    </p:anim>
                                    <p:anim calcmode="lin" valueType="num">
                                      <p:cBhvr>
                                        <p:cTn id="49" dur="1750" fill="hold"/>
                                        <p:tgtEl>
                                          <p:spTgt spid="8"/>
                                        </p:tgtEl>
                                        <p:attrNameLst>
                                          <p:attrName>style.rotation</p:attrName>
                                        </p:attrNameLst>
                                      </p:cBhvr>
                                      <p:tavLst>
                                        <p:tav tm="0">
                                          <p:val>
                                            <p:fltVal val="90"/>
                                          </p:val>
                                        </p:tav>
                                        <p:tav tm="100000">
                                          <p:val>
                                            <p:fltVal val="0"/>
                                          </p:val>
                                        </p:tav>
                                      </p:tavLst>
                                    </p:anim>
                                    <p:animEffect transition="in" filter="fade">
                                      <p:cBhvr>
                                        <p:cTn id="50" dur="175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1750" fill="hold"/>
                                        <p:tgtEl>
                                          <p:spTgt spid="9"/>
                                        </p:tgtEl>
                                        <p:attrNameLst>
                                          <p:attrName>ppt_w</p:attrName>
                                        </p:attrNameLst>
                                      </p:cBhvr>
                                      <p:tavLst>
                                        <p:tav tm="0">
                                          <p:val>
                                            <p:fltVal val="0"/>
                                          </p:val>
                                        </p:tav>
                                        <p:tav tm="100000">
                                          <p:val>
                                            <p:strVal val="#ppt_w"/>
                                          </p:val>
                                        </p:tav>
                                      </p:tavLst>
                                    </p:anim>
                                    <p:anim calcmode="lin" valueType="num">
                                      <p:cBhvr>
                                        <p:cTn id="56" dur="1750" fill="hold"/>
                                        <p:tgtEl>
                                          <p:spTgt spid="9"/>
                                        </p:tgtEl>
                                        <p:attrNameLst>
                                          <p:attrName>ppt_h</p:attrName>
                                        </p:attrNameLst>
                                      </p:cBhvr>
                                      <p:tavLst>
                                        <p:tav tm="0">
                                          <p:val>
                                            <p:fltVal val="0"/>
                                          </p:val>
                                        </p:tav>
                                        <p:tav tm="100000">
                                          <p:val>
                                            <p:strVal val="#ppt_h"/>
                                          </p:val>
                                        </p:tav>
                                      </p:tavLst>
                                    </p:anim>
                                    <p:anim calcmode="lin" valueType="num">
                                      <p:cBhvr>
                                        <p:cTn id="57" dur="1750" fill="hold"/>
                                        <p:tgtEl>
                                          <p:spTgt spid="9"/>
                                        </p:tgtEl>
                                        <p:attrNameLst>
                                          <p:attrName>style.rotation</p:attrName>
                                        </p:attrNameLst>
                                      </p:cBhvr>
                                      <p:tavLst>
                                        <p:tav tm="0">
                                          <p:val>
                                            <p:fltVal val="90"/>
                                          </p:val>
                                        </p:tav>
                                        <p:tav tm="100000">
                                          <p:val>
                                            <p:fltVal val="0"/>
                                          </p:val>
                                        </p:tav>
                                      </p:tavLst>
                                    </p:anim>
                                    <p:animEffect transition="in" filter="fade">
                                      <p:cBhvr>
                                        <p:cTn id="58" dur="175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1750" fill="hold"/>
                                        <p:tgtEl>
                                          <p:spTgt spid="10"/>
                                        </p:tgtEl>
                                        <p:attrNameLst>
                                          <p:attrName>ppt_w</p:attrName>
                                        </p:attrNameLst>
                                      </p:cBhvr>
                                      <p:tavLst>
                                        <p:tav tm="0">
                                          <p:val>
                                            <p:fltVal val="0"/>
                                          </p:val>
                                        </p:tav>
                                        <p:tav tm="100000">
                                          <p:val>
                                            <p:strVal val="#ppt_w"/>
                                          </p:val>
                                        </p:tav>
                                      </p:tavLst>
                                    </p:anim>
                                    <p:anim calcmode="lin" valueType="num">
                                      <p:cBhvr>
                                        <p:cTn id="64" dur="1750" fill="hold"/>
                                        <p:tgtEl>
                                          <p:spTgt spid="10"/>
                                        </p:tgtEl>
                                        <p:attrNameLst>
                                          <p:attrName>ppt_h</p:attrName>
                                        </p:attrNameLst>
                                      </p:cBhvr>
                                      <p:tavLst>
                                        <p:tav tm="0">
                                          <p:val>
                                            <p:fltVal val="0"/>
                                          </p:val>
                                        </p:tav>
                                        <p:tav tm="100000">
                                          <p:val>
                                            <p:strVal val="#ppt_h"/>
                                          </p:val>
                                        </p:tav>
                                      </p:tavLst>
                                    </p:anim>
                                    <p:anim calcmode="lin" valueType="num">
                                      <p:cBhvr>
                                        <p:cTn id="65" dur="1750" fill="hold"/>
                                        <p:tgtEl>
                                          <p:spTgt spid="10"/>
                                        </p:tgtEl>
                                        <p:attrNameLst>
                                          <p:attrName>style.rotation</p:attrName>
                                        </p:attrNameLst>
                                      </p:cBhvr>
                                      <p:tavLst>
                                        <p:tav tm="0">
                                          <p:val>
                                            <p:fltVal val="90"/>
                                          </p:val>
                                        </p:tav>
                                        <p:tav tm="100000">
                                          <p:val>
                                            <p:fltVal val="0"/>
                                          </p:val>
                                        </p:tav>
                                      </p:tavLst>
                                    </p:anim>
                                    <p:animEffect transition="in" filter="fade">
                                      <p:cBhvr>
                                        <p:cTn id="66" dur="175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1750" fill="hold"/>
                                        <p:tgtEl>
                                          <p:spTgt spid="11"/>
                                        </p:tgtEl>
                                        <p:attrNameLst>
                                          <p:attrName>ppt_w</p:attrName>
                                        </p:attrNameLst>
                                      </p:cBhvr>
                                      <p:tavLst>
                                        <p:tav tm="0">
                                          <p:val>
                                            <p:fltVal val="0"/>
                                          </p:val>
                                        </p:tav>
                                        <p:tav tm="100000">
                                          <p:val>
                                            <p:strVal val="#ppt_w"/>
                                          </p:val>
                                        </p:tav>
                                      </p:tavLst>
                                    </p:anim>
                                    <p:anim calcmode="lin" valueType="num">
                                      <p:cBhvr>
                                        <p:cTn id="72" dur="1750" fill="hold"/>
                                        <p:tgtEl>
                                          <p:spTgt spid="11"/>
                                        </p:tgtEl>
                                        <p:attrNameLst>
                                          <p:attrName>ppt_h</p:attrName>
                                        </p:attrNameLst>
                                      </p:cBhvr>
                                      <p:tavLst>
                                        <p:tav tm="0">
                                          <p:val>
                                            <p:fltVal val="0"/>
                                          </p:val>
                                        </p:tav>
                                        <p:tav tm="100000">
                                          <p:val>
                                            <p:strVal val="#ppt_h"/>
                                          </p:val>
                                        </p:tav>
                                      </p:tavLst>
                                    </p:anim>
                                    <p:anim calcmode="lin" valueType="num">
                                      <p:cBhvr>
                                        <p:cTn id="73" dur="1750" fill="hold"/>
                                        <p:tgtEl>
                                          <p:spTgt spid="11"/>
                                        </p:tgtEl>
                                        <p:attrNameLst>
                                          <p:attrName>style.rotation</p:attrName>
                                        </p:attrNameLst>
                                      </p:cBhvr>
                                      <p:tavLst>
                                        <p:tav tm="0">
                                          <p:val>
                                            <p:fltVal val="90"/>
                                          </p:val>
                                        </p:tav>
                                        <p:tav tm="100000">
                                          <p:val>
                                            <p:fltVal val="0"/>
                                          </p:val>
                                        </p:tav>
                                      </p:tavLst>
                                    </p:anim>
                                    <p:animEffect transition="in" filter="fade">
                                      <p:cBhvr>
                                        <p:cTn id="74" dur="1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extLst>
              <p:ext uri="{D42A27DB-BD31-4B8C-83A1-F6EECF244321}">
                <p14:modId xmlns:p14="http://schemas.microsoft.com/office/powerpoint/2010/main" val="3487172465"/>
              </p:ext>
            </p:extLst>
          </p:nvPr>
        </p:nvGraphicFramePr>
        <p:xfrm>
          <a:off x="0" y="1"/>
          <a:ext cx="11760593" cy="6583062"/>
        </p:xfrm>
        <a:graphic>
          <a:graphicData uri="http://schemas.openxmlformats.org/drawingml/2006/table">
            <a:tbl>
              <a:tblPr firstRow="1" firstCol="1" bandRow="1">
                <a:tableStyleId>{5C22544A-7EE6-4342-B048-85BDC9FD1C3A}</a:tableStyleId>
              </a:tblPr>
              <a:tblGrid>
                <a:gridCol w="2520561"/>
                <a:gridCol w="1890027"/>
                <a:gridCol w="2520561"/>
                <a:gridCol w="1890027"/>
                <a:gridCol w="2520561"/>
                <a:gridCol w="418856"/>
              </a:tblGrid>
              <a:tr h="487268">
                <a:tc>
                  <a:txBody>
                    <a:bodyPr/>
                    <a:lstStyle/>
                    <a:p>
                      <a:pPr algn="ctr">
                        <a:lnSpc>
                          <a:spcPct val="115000"/>
                        </a:lnSpc>
                        <a:spcAft>
                          <a:spcPts val="0"/>
                        </a:spcAft>
                      </a:pPr>
                      <a:r>
                        <a:rPr lang="fr-FR" sz="2400" b="1" dirty="0">
                          <a:effectLst/>
                          <a:latin typeface="Calibri Light" panose="020F0302020204030204" pitchFamily="34" charset="0"/>
                        </a:rPr>
                        <a:t>Objet technique</a:t>
                      </a:r>
                      <a:endParaRPr lang="fr-FR" sz="2800" b="1" dirty="0">
                        <a:effectLst/>
                        <a:latin typeface="Calibri Light" panose="020F03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Aft>
                          <a:spcPts val="0"/>
                        </a:spcAft>
                      </a:pPr>
                      <a:r>
                        <a:rPr lang="fr-FR" sz="8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solidFill>
                  </a:tcPr>
                </a:tc>
                <a:tc>
                  <a:txBody>
                    <a:bodyPr/>
                    <a:lstStyle/>
                    <a:p>
                      <a:pPr algn="ctr">
                        <a:lnSpc>
                          <a:spcPct val="115000"/>
                        </a:lnSpc>
                        <a:spcAft>
                          <a:spcPts val="0"/>
                        </a:spcAft>
                      </a:pPr>
                      <a:r>
                        <a:rPr lang="fr-FR" sz="2000" dirty="0">
                          <a:effectLst/>
                          <a:latin typeface="Calibri Light" panose="020F0302020204030204" pitchFamily="34" charset="0"/>
                        </a:rPr>
                        <a:t>Fonctions </a:t>
                      </a:r>
                      <a:r>
                        <a:rPr lang="fr-FR" sz="2000" dirty="0" smtClean="0">
                          <a:effectLst/>
                          <a:latin typeface="Calibri Light" panose="020F0302020204030204" pitchFamily="34" charset="0"/>
                        </a:rPr>
                        <a:t>Techniques</a:t>
                      </a:r>
                      <a:endParaRPr lang="fr-FR" sz="2400" dirty="0">
                        <a:effectLst/>
                        <a:latin typeface="Calibri Light" panose="020F03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fr-FR" sz="8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solidFill>
                  </a:tcPr>
                </a:tc>
                <a:tc>
                  <a:txBody>
                    <a:bodyPr/>
                    <a:lstStyle/>
                    <a:p>
                      <a:pPr algn="ctr">
                        <a:lnSpc>
                          <a:spcPct val="115000"/>
                        </a:lnSpc>
                        <a:spcAft>
                          <a:spcPts val="0"/>
                        </a:spcAft>
                      </a:pPr>
                      <a:r>
                        <a:rPr lang="fr-FR" sz="800" dirty="0">
                          <a:effectLst/>
                        </a:rPr>
                        <a:t>Solutions techniques</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solidFill>
                      <a:schemeClr val="bg1"/>
                    </a:solidFill>
                  </a:tcPr>
                </a:tc>
              </a:tr>
              <a:tr h="267999">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solidFill>
                      <a:schemeClr val="bg1"/>
                    </a:solidFill>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solidFill>
                      <a:schemeClr val="bg1"/>
                    </a:solidFill>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solidFill>
                      <a:schemeClr val="bg1"/>
                    </a:solidFill>
                  </a:tcPr>
                </a:tc>
              </a:tr>
              <a:tr h="730903">
                <a:tc rowSpan="8">
                  <a:txBody>
                    <a:bodyPr/>
                    <a:lstStyle/>
                    <a:p>
                      <a:pPr indent="-60325" algn="ctr">
                        <a:lnSpc>
                          <a:spcPct val="115000"/>
                        </a:lnSpc>
                        <a:spcAft>
                          <a:spcPts val="0"/>
                        </a:spcAft>
                      </a:pPr>
                      <a:endParaRPr lang="fr-FR" sz="900" dirty="0">
                        <a:effectLst/>
                      </a:endParaRPr>
                    </a:p>
                    <a:p>
                      <a:pPr indent="-60325">
                        <a:lnSpc>
                          <a:spcPct val="115000"/>
                        </a:lnSpc>
                        <a:spcAft>
                          <a:spcPts val="0"/>
                        </a:spcAft>
                      </a:pPr>
                      <a:r>
                        <a:rPr lang="fr-FR" sz="800" dirty="0">
                          <a:effectLst/>
                        </a:rPr>
                        <a:t> </a:t>
                      </a:r>
                      <a:endParaRPr lang="fr-FR" sz="900" dirty="0">
                        <a:effectLst/>
                      </a:endParaRPr>
                    </a:p>
                    <a:p>
                      <a:pPr>
                        <a:lnSpc>
                          <a:spcPct val="115000"/>
                        </a:lnSpc>
                        <a:spcAft>
                          <a:spcPts val="0"/>
                        </a:spcAft>
                      </a:pPr>
                      <a:r>
                        <a:rPr lang="fr-FR" sz="900" dirty="0">
                          <a:effectLst/>
                        </a:rPr>
                        <a:t> </a:t>
                      </a:r>
                      <a:endParaRPr lang="fr-FR" sz="900" dirty="0" smtClean="0">
                        <a:effectLst/>
                      </a:endParaRPr>
                    </a:p>
                    <a:p>
                      <a:pPr>
                        <a:lnSpc>
                          <a:spcPct val="115000"/>
                        </a:lnSpc>
                        <a:spcAft>
                          <a:spcPts val="0"/>
                        </a:spcAft>
                      </a:pPr>
                      <a:endParaRPr lang="fr-FR" sz="900" dirty="0" smtClean="0">
                        <a:effectLst/>
                      </a:endParaRPr>
                    </a:p>
                    <a:p>
                      <a:pPr>
                        <a:lnSpc>
                          <a:spcPct val="115000"/>
                        </a:lnSpc>
                        <a:spcAft>
                          <a:spcPts val="0"/>
                        </a:spcAft>
                      </a:pPr>
                      <a:endParaRPr lang="fr-FR" sz="900" dirty="0" smtClean="0">
                        <a:effectLst/>
                      </a:endParaRPr>
                    </a:p>
                    <a:p>
                      <a:pPr>
                        <a:lnSpc>
                          <a:spcPct val="115000"/>
                        </a:lnSpc>
                        <a:spcAft>
                          <a:spcPts val="0"/>
                        </a:spcAft>
                      </a:pPr>
                      <a:endParaRPr lang="fr-FR" sz="900" dirty="0" smtClean="0">
                        <a:effectLst/>
                      </a:endParaRPr>
                    </a:p>
                    <a:p>
                      <a:pPr>
                        <a:lnSpc>
                          <a:spcPct val="115000"/>
                        </a:lnSpc>
                        <a:spcAft>
                          <a:spcPts val="0"/>
                        </a:spcAft>
                      </a:pPr>
                      <a:endParaRPr lang="fr-FR" sz="900" dirty="0" smtClean="0">
                        <a:effectLst/>
                      </a:endParaRPr>
                    </a:p>
                    <a:p>
                      <a:pPr>
                        <a:lnSpc>
                          <a:spcPct val="115000"/>
                        </a:lnSpc>
                        <a:spcAft>
                          <a:spcPts val="0"/>
                        </a:spcAft>
                      </a:pPr>
                      <a:endParaRPr lang="fr-FR" sz="900" dirty="0" smtClean="0">
                        <a:effectLst/>
                      </a:endParaRPr>
                    </a:p>
                    <a:p>
                      <a:pPr>
                        <a:lnSpc>
                          <a:spcPct val="115000"/>
                        </a:lnSpc>
                        <a:spcAft>
                          <a:spcPts val="0"/>
                        </a:spcAft>
                      </a:pPr>
                      <a:endParaRPr lang="fr-FR" sz="900" dirty="0" smtClean="0">
                        <a:effectLst/>
                      </a:endParaRPr>
                    </a:p>
                    <a:p>
                      <a:pPr>
                        <a:lnSpc>
                          <a:spcPct val="115000"/>
                        </a:lnSpc>
                        <a:spcAft>
                          <a:spcPts val="0"/>
                        </a:spcAft>
                      </a:pPr>
                      <a:endParaRPr lang="fr-FR" sz="900" dirty="0" smtClean="0">
                        <a:effectLst/>
                      </a:endParaRPr>
                    </a:p>
                    <a:p>
                      <a:pPr>
                        <a:lnSpc>
                          <a:spcPct val="115000"/>
                        </a:lnSpc>
                        <a:spcAft>
                          <a:spcPts val="0"/>
                        </a:spcAft>
                      </a:pPr>
                      <a:endParaRPr lang="fr-FR" sz="900" dirty="0" smtClean="0">
                        <a:effectLst/>
                      </a:endParaRPr>
                    </a:p>
                    <a:p>
                      <a:pPr>
                        <a:lnSpc>
                          <a:spcPct val="115000"/>
                        </a:lnSpc>
                        <a:spcAft>
                          <a:spcPts val="0"/>
                        </a:spcAft>
                      </a:pPr>
                      <a:endParaRPr lang="fr-FR" sz="900" dirty="0" smtClean="0">
                        <a:effectLst/>
                      </a:endParaRPr>
                    </a:p>
                    <a:p>
                      <a:pPr>
                        <a:lnSpc>
                          <a:spcPct val="115000"/>
                        </a:lnSpc>
                        <a:spcAft>
                          <a:spcPts val="0"/>
                        </a:spcAft>
                      </a:pPr>
                      <a:endParaRPr lang="fr-FR" sz="900" dirty="0" smtClean="0">
                        <a:effectLst/>
                      </a:endParaRPr>
                    </a:p>
                    <a:p>
                      <a:pPr>
                        <a:lnSpc>
                          <a:spcPct val="115000"/>
                        </a:lnSpc>
                        <a:spcAft>
                          <a:spcPts val="0"/>
                        </a:spcAft>
                      </a:pPr>
                      <a:endParaRPr lang="fr-FR" sz="900" dirty="0" smtClean="0">
                        <a:effectLst/>
                      </a:endParaRPr>
                    </a:p>
                    <a:p>
                      <a:pPr algn="ctr">
                        <a:lnSpc>
                          <a:spcPct val="100000"/>
                        </a:lnSpc>
                        <a:spcAft>
                          <a:spcPts val="0"/>
                        </a:spcAft>
                      </a:pPr>
                      <a:r>
                        <a:rPr lang="fr-FR" sz="30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Offrir un espace regroupant des commerces</a:t>
                      </a:r>
                      <a:endParaRPr lang="fr-FR" sz="3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spcAft>
                          <a:spcPts val="0"/>
                        </a:spcAft>
                      </a:pPr>
                      <a:r>
                        <a:rPr lang="fr-FR" sz="2000" b="1" dirty="0">
                          <a:effectLst/>
                          <a:latin typeface="Times New Roman" panose="02020603050405020304" pitchFamily="18" charset="0"/>
                          <a:cs typeface="Times New Roman" panose="02020603050405020304" pitchFamily="18" charset="0"/>
                        </a:rPr>
                        <a:t>Héberger des commerces</a:t>
                      </a:r>
                      <a:endParaRPr lang="fr-FR"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fr-FR" sz="8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spcAft>
                          <a:spcPts val="0"/>
                        </a:spcAft>
                      </a:pPr>
                      <a:r>
                        <a:rPr lang="fr-FR" sz="2000" b="1" dirty="0">
                          <a:effectLst/>
                          <a:latin typeface="Times New Roman" panose="02020603050405020304" pitchFamily="18" charset="0"/>
                          <a:cs typeface="Times New Roman" panose="02020603050405020304" pitchFamily="18" charset="0"/>
                        </a:rPr>
                        <a:t>Espaces prédéfinis et aménagés</a:t>
                      </a:r>
                      <a:endParaRPr lang="fr-FR"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solidFill>
                      <a:schemeClr val="bg1"/>
                    </a:solidFill>
                  </a:tcPr>
                </a:tc>
              </a:tr>
              <a:tr h="335720">
                <a:tc vMerge="1">
                  <a:txBody>
                    <a:bodyPr/>
                    <a:lstStyle/>
                    <a:p>
                      <a:endParaRPr lang="fr-FR"/>
                    </a:p>
                  </a:txBody>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solidFill>
                      <a:schemeClr val="bg1"/>
                    </a:solidFill>
                  </a:tcPr>
                </a:tc>
                <a:tc>
                  <a:txBody>
                    <a:bodyPr/>
                    <a:lstStyle/>
                    <a:p>
                      <a:pPr algn="ctr">
                        <a:lnSpc>
                          <a:spcPct val="100000"/>
                        </a:lnSpc>
                        <a:spcAft>
                          <a:spcPts val="0"/>
                        </a:spcAft>
                      </a:pPr>
                      <a:r>
                        <a:rPr lang="fr-FR" sz="2000" b="1" dirty="0">
                          <a:effectLst/>
                          <a:latin typeface="Times New Roman" panose="02020603050405020304" pitchFamily="18" charset="0"/>
                          <a:cs typeface="Times New Roman" panose="02020603050405020304" pitchFamily="18" charset="0"/>
                        </a:rPr>
                        <a:t> </a:t>
                      </a:r>
                      <a:endParaRPr lang="fr-FR"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6834" marR="56834"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solidFill>
                      <a:schemeClr val="bg1"/>
                    </a:solidFill>
                  </a:tcPr>
                </a:tc>
                <a:tc>
                  <a:txBody>
                    <a:bodyPr/>
                    <a:lstStyle/>
                    <a:p>
                      <a:pPr algn="ct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solidFill>
                      <a:schemeClr val="bg1"/>
                    </a:solidFill>
                  </a:tcPr>
                </a:tc>
              </a:tr>
              <a:tr h="730903">
                <a:tc vMerge="1">
                  <a:txBody>
                    <a:bodyPr/>
                    <a:lstStyle/>
                    <a:p>
                      <a:endParaRPr lang="fr-FR"/>
                    </a:p>
                  </a:txBody>
                  <a:tcPr/>
                </a:tc>
                <a:tc>
                  <a:txBody>
                    <a:bodyPr/>
                    <a:lstStyle/>
                    <a:p>
                      <a:pPr>
                        <a:lnSpc>
                          <a:spcPct val="115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spcAft>
                          <a:spcPts val="0"/>
                        </a:spcAft>
                      </a:pPr>
                      <a:r>
                        <a:rPr lang="fr-FR" sz="2000" b="1" dirty="0">
                          <a:effectLst/>
                          <a:latin typeface="Times New Roman" panose="02020603050405020304" pitchFamily="18" charset="0"/>
                          <a:cs typeface="Times New Roman" panose="02020603050405020304" pitchFamily="18" charset="0"/>
                        </a:rPr>
                        <a:t>Permettre de changer d'étages</a:t>
                      </a:r>
                      <a:endParaRPr lang="fr-FR"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fr-FR" sz="8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solidFill>
                  </a:tcPr>
                </a:tc>
                <a:tc>
                  <a:txBody>
                    <a:bodyPr/>
                    <a:lstStyle/>
                    <a:p>
                      <a:pPr algn="ctr">
                        <a:lnSpc>
                          <a:spcPct val="115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solidFill>
                      <a:schemeClr val="bg1"/>
                    </a:solidFill>
                  </a:tcPr>
                </a:tc>
              </a:tr>
              <a:tr h="335720">
                <a:tc vMerge="1">
                  <a:txBody>
                    <a:bodyPr/>
                    <a:lstStyle/>
                    <a:p>
                      <a:endParaRPr lang="fr-FR"/>
                    </a:p>
                  </a:txBody>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solidFill>
                      <a:schemeClr val="bg1"/>
                    </a:solidFill>
                  </a:tcPr>
                </a:tc>
                <a:tc>
                  <a:txBody>
                    <a:bodyPr/>
                    <a:lstStyle/>
                    <a:p>
                      <a:pPr algn="ctr">
                        <a:lnSpc>
                          <a:spcPct val="100000"/>
                        </a:lnSpc>
                        <a:spcAft>
                          <a:spcPts val="0"/>
                        </a:spcAft>
                      </a:pPr>
                      <a:r>
                        <a:rPr lang="fr-FR" sz="2000" b="1" dirty="0">
                          <a:effectLst/>
                          <a:latin typeface="Times New Roman" panose="02020603050405020304" pitchFamily="18" charset="0"/>
                          <a:cs typeface="Times New Roman" panose="02020603050405020304" pitchFamily="18" charset="0"/>
                        </a:rPr>
                        <a:t> </a:t>
                      </a:r>
                      <a:endParaRPr lang="fr-FR"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6834" marR="56834"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solidFill>
                      <a:schemeClr val="bg1"/>
                    </a:solidFill>
                  </a:tcPr>
                </a:tc>
                <a:tc>
                  <a:txBody>
                    <a:bodyPr/>
                    <a:lstStyle/>
                    <a:p>
                      <a:pPr algn="ct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solidFill>
                      <a:schemeClr val="bg1"/>
                    </a:solidFill>
                  </a:tcPr>
                </a:tc>
              </a:tr>
              <a:tr h="730903">
                <a:tc vMerge="1">
                  <a:txBody>
                    <a:bodyPr/>
                    <a:lstStyle/>
                    <a:p>
                      <a:endParaRPr lang="fr-FR"/>
                    </a:p>
                  </a:txBody>
                  <a:tcPr/>
                </a:tc>
                <a:tc>
                  <a:txBody>
                    <a:bodyPr/>
                    <a:lstStyle/>
                    <a:p>
                      <a:pPr>
                        <a:lnSpc>
                          <a:spcPct val="115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spcAft>
                          <a:spcPts val="0"/>
                        </a:spcAft>
                      </a:pPr>
                      <a:endParaRPr lang="fr-FR"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fr-FR" sz="8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spcAft>
                          <a:spcPts val="0"/>
                        </a:spcAft>
                      </a:pPr>
                      <a:r>
                        <a:rPr lang="fr-FR" sz="2000" b="1" dirty="0">
                          <a:effectLst/>
                          <a:latin typeface="Times New Roman" panose="02020603050405020304" pitchFamily="18" charset="0"/>
                          <a:cs typeface="Times New Roman" panose="02020603050405020304" pitchFamily="18" charset="0"/>
                        </a:rPr>
                        <a:t>Allées de</a:t>
                      </a:r>
                    </a:p>
                    <a:p>
                      <a:pPr algn="ctr">
                        <a:lnSpc>
                          <a:spcPct val="100000"/>
                        </a:lnSpc>
                        <a:spcAft>
                          <a:spcPts val="0"/>
                        </a:spcAft>
                      </a:pPr>
                      <a:r>
                        <a:rPr lang="fr-FR" sz="2000" b="1" dirty="0">
                          <a:effectLst/>
                          <a:latin typeface="Times New Roman" panose="02020603050405020304" pitchFamily="18" charset="0"/>
                          <a:cs typeface="Times New Roman" panose="02020603050405020304" pitchFamily="18" charset="0"/>
                        </a:rPr>
                        <a:t>circulation</a:t>
                      </a:r>
                      <a:endParaRPr lang="fr-FR"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solidFill>
                      <a:schemeClr val="bg1"/>
                    </a:solidFill>
                  </a:tcPr>
                </a:tc>
              </a:tr>
              <a:tr h="335720">
                <a:tc vMerge="1">
                  <a:txBody>
                    <a:bodyPr/>
                    <a:lstStyle/>
                    <a:p>
                      <a:endParaRPr lang="fr-FR"/>
                    </a:p>
                  </a:txBody>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solidFill>
                      <a:schemeClr val="bg1"/>
                    </a:solidFill>
                  </a:tcPr>
                </a:tc>
                <a:tc>
                  <a:txBody>
                    <a:bodyPr/>
                    <a:lstStyle/>
                    <a:p>
                      <a:pPr algn="ctr">
                        <a:lnSpc>
                          <a:spcPct val="100000"/>
                        </a:lnSpc>
                        <a:spcAft>
                          <a:spcPts val="0"/>
                        </a:spcAft>
                      </a:pPr>
                      <a:r>
                        <a:rPr lang="fr-FR" sz="2000" b="1" dirty="0">
                          <a:effectLst/>
                          <a:latin typeface="Times New Roman" panose="02020603050405020304" pitchFamily="18" charset="0"/>
                          <a:cs typeface="Times New Roman" panose="02020603050405020304" pitchFamily="18" charset="0"/>
                        </a:rPr>
                        <a:t> </a:t>
                      </a:r>
                      <a:endParaRPr lang="fr-FR"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6834" marR="56834"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solidFill>
                      <a:schemeClr val="bg1"/>
                    </a:solidFill>
                  </a:tcPr>
                </a:tc>
                <a:tc>
                  <a:txBody>
                    <a:bodyPr/>
                    <a:lstStyle/>
                    <a:p>
                      <a:pPr algn="ct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solidFill>
                      <a:schemeClr val="bg1"/>
                    </a:solidFill>
                  </a:tcPr>
                </a:tc>
              </a:tr>
              <a:tr h="1040563">
                <a:tc vMerge="1">
                  <a:txBody>
                    <a:bodyPr/>
                    <a:lstStyle/>
                    <a:p>
                      <a:endParaRPr lang="fr-FR"/>
                    </a:p>
                  </a:txBody>
                  <a:tcPr/>
                </a:tc>
                <a:tc>
                  <a:txBody>
                    <a:bodyPr/>
                    <a:lstStyle/>
                    <a:p>
                      <a:pPr>
                        <a:lnSpc>
                          <a:spcPct val="115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spcAft>
                          <a:spcPts val="0"/>
                        </a:spcAft>
                      </a:pPr>
                      <a:r>
                        <a:rPr lang="fr-FR" sz="2000" b="1" dirty="0">
                          <a:effectLst/>
                          <a:latin typeface="Times New Roman" panose="02020603050405020304" pitchFamily="18" charset="0"/>
                          <a:cs typeface="Times New Roman" panose="02020603050405020304" pitchFamily="18" charset="0"/>
                        </a:rPr>
                        <a:t>Garer </a:t>
                      </a:r>
                    </a:p>
                    <a:p>
                      <a:pPr algn="ctr">
                        <a:lnSpc>
                          <a:spcPct val="100000"/>
                        </a:lnSpc>
                        <a:spcAft>
                          <a:spcPts val="0"/>
                        </a:spcAft>
                      </a:pPr>
                      <a:r>
                        <a:rPr lang="fr-FR" sz="2000" b="1" dirty="0">
                          <a:effectLst/>
                          <a:latin typeface="Times New Roman" panose="02020603050405020304" pitchFamily="18" charset="0"/>
                          <a:cs typeface="Times New Roman" panose="02020603050405020304" pitchFamily="18" charset="0"/>
                        </a:rPr>
                        <a:t>les voitures</a:t>
                      </a:r>
                      <a:endParaRPr lang="fr-FR"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solidFill>
                  </a:tcPr>
                </a:tc>
                <a:tc>
                  <a:txBody>
                    <a:bodyPr/>
                    <a:lstStyle/>
                    <a:p>
                      <a:pPr algn="ctr">
                        <a:lnSpc>
                          <a:spcPct val="115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solidFill>
                      <a:schemeClr val="bg1"/>
                    </a:solidFill>
                  </a:tcPr>
                </a:tc>
              </a:tr>
              <a:tr h="856460">
                <a:tc vMerge="1">
                  <a:txBody>
                    <a:bodyPr/>
                    <a:lstStyle/>
                    <a:p>
                      <a:endParaRPr lang="fr-FR"/>
                    </a:p>
                  </a:txBody>
                  <a:tcPr/>
                </a:tc>
                <a:tc gridSpan="4">
                  <a:txBody>
                    <a:bodyPr/>
                    <a:lstStyle/>
                    <a:p>
                      <a:pPr algn="ctr">
                        <a:lnSpc>
                          <a:spcPct val="100000"/>
                        </a:lnSpc>
                        <a:spcAft>
                          <a:spcPts val="0"/>
                        </a:spcAft>
                      </a:pPr>
                      <a:endParaRPr lang="fr-FR" sz="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solidFill>
                      <a:schemeClr val="bg1"/>
                    </a:solidFill>
                  </a:tcPr>
                </a:tc>
                <a:tc hMerge="1">
                  <a:txBody>
                    <a:bodyPr/>
                    <a:lstStyle/>
                    <a:p>
                      <a:pPr algn="ctr">
                        <a:lnSpc>
                          <a:spcPct val="115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solidFill>
                      <a:schemeClr val="bg1"/>
                    </a:solidFill>
                  </a:tcPr>
                </a:tc>
                <a:tc hMerge="1">
                  <a:txBody>
                    <a:bodyPr/>
                    <a:lstStyle/>
                    <a:p>
                      <a:pPr algn="ctr">
                        <a:lnSpc>
                          <a:spcPct val="115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solidFill>
                      <a:schemeClr val="bg1"/>
                    </a:solidFill>
                  </a:tcPr>
                </a:tc>
                <a:tc hMerge="1">
                  <a:txBody>
                    <a:bodyPr/>
                    <a:lstStyle/>
                    <a:p>
                      <a:endParaRPr lang="fr-FR" dirty="0"/>
                    </a:p>
                  </a:txBody>
                  <a:tcPr marL="56834" marR="56834" marT="0" marB="0" anchor="ctr">
                    <a:solidFill>
                      <a:schemeClr val="bg1"/>
                    </a:solidFill>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solidFill>
                      <a:schemeClr val="bg1"/>
                    </a:solidFill>
                  </a:tcPr>
                </a:tc>
              </a:tr>
              <a:tr h="730903">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T w="38100" cap="flat" cmpd="sng" algn="ctr">
                      <a:solidFill>
                        <a:schemeClr val="tx1"/>
                      </a:solidFill>
                      <a:prstDash val="solid"/>
                      <a:round/>
                      <a:headEnd type="none" w="med" len="med"/>
                      <a:tailEnd type="none" w="med" len="med"/>
                    </a:lnT>
                    <a:solidFill>
                      <a:schemeClr val="bg1"/>
                    </a:solidFill>
                  </a:tcPr>
                </a:tc>
                <a:tc>
                  <a:txBody>
                    <a:bodyPr/>
                    <a:lstStyle/>
                    <a:p>
                      <a:pPr>
                        <a:lnSpc>
                          <a:spcPct val="115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R w="38100" cap="flat" cmpd="sng" algn="ctr">
                      <a:solidFill>
                        <a:schemeClr val="tx1"/>
                      </a:solidFill>
                      <a:prstDash val="solid"/>
                      <a:round/>
                      <a:headEnd type="none" w="med" len="med"/>
                      <a:tailEnd type="none" w="med" len="med"/>
                    </a:lnR>
                    <a:solidFill>
                      <a:schemeClr val="bg1"/>
                    </a:solidFill>
                  </a:tcPr>
                </a:tc>
                <a:tc>
                  <a:txBody>
                    <a:bodyPr/>
                    <a:lstStyle/>
                    <a:p>
                      <a:pPr algn="ctr">
                        <a:lnSpc>
                          <a:spcPct val="100000"/>
                        </a:lnSpc>
                        <a:spcAft>
                          <a:spcPts val="0"/>
                        </a:spcAft>
                      </a:pPr>
                      <a:r>
                        <a:rPr lang="fr-FR" sz="2000" b="1" dirty="0">
                          <a:effectLst/>
                          <a:latin typeface="Times New Roman" panose="02020603050405020304" pitchFamily="18" charset="0"/>
                          <a:cs typeface="Times New Roman" panose="02020603050405020304" pitchFamily="18" charset="0"/>
                        </a:rPr>
                        <a:t>Offrir des zones de détentes</a:t>
                      </a:r>
                      <a:endParaRPr lang="fr-FR"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fr-FR" sz="8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chemeClr val="bg1"/>
                    </a:solidFill>
                  </a:tcPr>
                </a:tc>
                <a:tc>
                  <a:txBody>
                    <a:bodyPr/>
                    <a:lstStyle/>
                    <a:p>
                      <a:pPr algn="ctr">
                        <a:lnSpc>
                          <a:spcPct val="115000"/>
                        </a:lnSpc>
                        <a:spcAft>
                          <a:spcPts val="0"/>
                        </a:spcAft>
                      </a:pP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fr-FR" sz="900" dirty="0">
                          <a:effectLst/>
                        </a:rPr>
                        <a:t> </a:t>
                      </a:r>
                      <a:endParaRPr lang="fr-FR"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6834" marR="56834" marT="0" marB="0">
                    <a:lnL w="38100" cap="flat" cmpd="sng" algn="ctr">
                      <a:solidFill>
                        <a:schemeClr val="tx1"/>
                      </a:solidFill>
                      <a:prstDash val="solid"/>
                      <a:round/>
                      <a:headEnd type="none" w="med" len="med"/>
                      <a:tailEnd type="none" w="med" len="med"/>
                    </a:lnL>
                    <a:solidFill>
                      <a:schemeClr val="bg1"/>
                    </a:solidFill>
                  </a:tcPr>
                </a:tc>
              </a:tr>
            </a:tbl>
          </a:graphicData>
        </a:graphic>
      </p:graphicFrame>
      <p:pic>
        <p:nvPicPr>
          <p:cNvPr id="2062" name="Image 6" descr="http://galleria.mq/addons/shared_addons/themes/galleria/img/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92478"/>
            <a:ext cx="2412239" cy="108816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e 4"/>
          <p:cNvGrpSpPr/>
          <p:nvPr/>
        </p:nvGrpSpPr>
        <p:grpSpPr>
          <a:xfrm>
            <a:off x="6914367" y="1043720"/>
            <a:ext cx="1857247" cy="5089794"/>
            <a:chOff x="0" y="0"/>
            <a:chExt cx="776078" cy="2777706"/>
          </a:xfrm>
        </p:grpSpPr>
        <p:cxnSp>
          <p:nvCxnSpPr>
            <p:cNvPr id="6" name="Connecteur droit avec flèche 5"/>
            <p:cNvCxnSpPr/>
            <p:nvPr/>
          </p:nvCxnSpPr>
          <p:spPr>
            <a:xfrm>
              <a:off x="8627" y="0"/>
              <a:ext cx="758825"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7" name="Connecteur droit avec flèche 6"/>
            <p:cNvCxnSpPr/>
            <p:nvPr/>
          </p:nvCxnSpPr>
          <p:spPr>
            <a:xfrm>
              <a:off x="0" y="2777706"/>
              <a:ext cx="758825"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8" name="Connecteur droit avec flèche 7"/>
            <p:cNvCxnSpPr/>
            <p:nvPr/>
          </p:nvCxnSpPr>
          <p:spPr>
            <a:xfrm>
              <a:off x="8627" y="629728"/>
              <a:ext cx="758825"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p:nvPr/>
          </p:nvCxnSpPr>
          <p:spPr>
            <a:xfrm>
              <a:off x="17253" y="1268083"/>
              <a:ext cx="758825"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p:nvPr/>
          </p:nvCxnSpPr>
          <p:spPr>
            <a:xfrm>
              <a:off x="0" y="1949570"/>
              <a:ext cx="758825"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grpSp>
      <p:cxnSp>
        <p:nvCxnSpPr>
          <p:cNvPr id="12" name="Connecteur droit avec flèche 11"/>
          <p:cNvCxnSpPr/>
          <p:nvPr/>
        </p:nvCxnSpPr>
        <p:spPr>
          <a:xfrm>
            <a:off x="5247672" y="6656387"/>
            <a:ext cx="128891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068" name="Groupe 2067"/>
          <p:cNvGrpSpPr/>
          <p:nvPr/>
        </p:nvGrpSpPr>
        <p:grpSpPr>
          <a:xfrm>
            <a:off x="2532443" y="1001248"/>
            <a:ext cx="1876947" cy="5202604"/>
            <a:chOff x="2532443" y="1001249"/>
            <a:chExt cx="1876947" cy="4577210"/>
          </a:xfrm>
        </p:grpSpPr>
        <p:cxnSp>
          <p:nvCxnSpPr>
            <p:cNvPr id="13" name="Connecteur droit avec flèche 12"/>
            <p:cNvCxnSpPr/>
            <p:nvPr/>
          </p:nvCxnSpPr>
          <p:spPr>
            <a:xfrm flipV="1">
              <a:off x="3235239" y="1954060"/>
              <a:ext cx="1161397" cy="1587"/>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p:nvPr/>
          </p:nvCxnSpPr>
          <p:spPr>
            <a:xfrm>
              <a:off x="3171484" y="2925966"/>
              <a:ext cx="1225152" cy="0"/>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3247993" y="1001249"/>
              <a:ext cx="0" cy="4574329"/>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a:off x="2532443" y="2925966"/>
              <a:ext cx="715550" cy="4757"/>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p:nvPr/>
          </p:nvCxnSpPr>
          <p:spPr>
            <a:xfrm>
              <a:off x="3235239" y="4046167"/>
              <a:ext cx="1161397" cy="12266"/>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51" name="Connecteur droit avec flèche 50"/>
            <p:cNvCxnSpPr/>
            <p:nvPr/>
          </p:nvCxnSpPr>
          <p:spPr>
            <a:xfrm flipV="1">
              <a:off x="3235239" y="5576872"/>
              <a:ext cx="1161397" cy="1587"/>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52" name="Connecteur droit avec flèche 51"/>
            <p:cNvCxnSpPr/>
            <p:nvPr/>
          </p:nvCxnSpPr>
          <p:spPr>
            <a:xfrm flipV="1">
              <a:off x="3247993" y="1001249"/>
              <a:ext cx="1161397" cy="1587"/>
            </a:xfrm>
            <a:prstGeom prst="straightConnector1">
              <a:avLst/>
            </a:prstGeom>
            <a:ln w="63500">
              <a:tailEnd type="triangle"/>
            </a:ln>
          </p:spPr>
          <p:style>
            <a:lnRef idx="1">
              <a:schemeClr val="accent1"/>
            </a:lnRef>
            <a:fillRef idx="0">
              <a:schemeClr val="accent1"/>
            </a:fillRef>
            <a:effectRef idx="0">
              <a:schemeClr val="accent1"/>
            </a:effectRef>
            <a:fontRef idx="minor">
              <a:schemeClr val="tx1"/>
            </a:fontRef>
          </p:style>
        </p:cxnSp>
      </p:grpSp>
      <p:sp>
        <p:nvSpPr>
          <p:cNvPr id="2069" name="ZoneTexte 2068"/>
          <p:cNvSpPr txBox="1"/>
          <p:nvPr/>
        </p:nvSpPr>
        <p:spPr>
          <a:xfrm>
            <a:off x="9183349" y="1936560"/>
            <a:ext cx="2079320" cy="461665"/>
          </a:xfrm>
          <a:prstGeom prst="rect">
            <a:avLst/>
          </a:prstGeom>
          <a:noFill/>
        </p:spPr>
        <p:txBody>
          <a:bodyPr wrap="square" rtlCol="0">
            <a:spAutoFit/>
          </a:bodyPr>
          <a:lstStyle/>
          <a:p>
            <a:r>
              <a:rPr lang="fr-FR" sz="2400" b="1" dirty="0" smtClean="0">
                <a:solidFill>
                  <a:srgbClr val="FF0000"/>
                </a:solidFill>
                <a:latin typeface="Times New Roman" panose="02020603050405020304" pitchFamily="18" charset="0"/>
                <a:cs typeface="Times New Roman" panose="02020603050405020304" pitchFamily="18" charset="0"/>
              </a:rPr>
              <a:t>Ascenseurs </a:t>
            </a:r>
            <a:endParaRPr lang="fr-FR" sz="2400" b="1" dirty="0">
              <a:solidFill>
                <a:srgbClr val="FF0000"/>
              </a:solidFill>
              <a:latin typeface="Times New Roman" panose="02020603050405020304" pitchFamily="18" charset="0"/>
              <a:cs typeface="Times New Roman" panose="02020603050405020304" pitchFamily="18" charset="0"/>
            </a:endParaRPr>
          </a:p>
        </p:txBody>
      </p:sp>
      <p:sp>
        <p:nvSpPr>
          <p:cNvPr id="56" name="ZoneTexte 55"/>
          <p:cNvSpPr txBox="1"/>
          <p:nvPr/>
        </p:nvSpPr>
        <p:spPr>
          <a:xfrm>
            <a:off x="4601869" y="2818522"/>
            <a:ext cx="2079320" cy="769441"/>
          </a:xfrm>
          <a:prstGeom prst="rect">
            <a:avLst/>
          </a:prstGeom>
          <a:noFill/>
        </p:spPr>
        <p:txBody>
          <a:bodyPr wrap="square" rtlCol="0">
            <a:spAutoFit/>
          </a:bodyPr>
          <a:lstStyle/>
          <a:p>
            <a:pPr algn="ctr"/>
            <a:r>
              <a:rPr lang="fr-FR" sz="2200" b="1" dirty="0" smtClean="0">
                <a:solidFill>
                  <a:srgbClr val="0070C0"/>
                </a:solidFill>
                <a:latin typeface="Times New Roman" panose="02020603050405020304" pitchFamily="18" charset="0"/>
                <a:cs typeface="Times New Roman" panose="02020603050405020304" pitchFamily="18" charset="0"/>
              </a:rPr>
              <a:t>Permettre de circuler</a:t>
            </a:r>
            <a:endParaRPr lang="fr-FR" sz="2200" b="1" dirty="0">
              <a:solidFill>
                <a:srgbClr val="0070C0"/>
              </a:solidFill>
              <a:latin typeface="Times New Roman" panose="02020603050405020304" pitchFamily="18" charset="0"/>
              <a:cs typeface="Times New Roman" panose="02020603050405020304" pitchFamily="18" charset="0"/>
            </a:endParaRPr>
          </a:p>
        </p:txBody>
      </p:sp>
      <p:sp>
        <p:nvSpPr>
          <p:cNvPr id="57" name="ZoneTexte 56"/>
          <p:cNvSpPr txBox="1"/>
          <p:nvPr/>
        </p:nvSpPr>
        <p:spPr>
          <a:xfrm>
            <a:off x="9319364" y="4175602"/>
            <a:ext cx="2079320" cy="461665"/>
          </a:xfrm>
          <a:prstGeom prst="rect">
            <a:avLst/>
          </a:prstGeom>
          <a:noFill/>
        </p:spPr>
        <p:txBody>
          <a:bodyPr wrap="square" rtlCol="0">
            <a:spAutoFit/>
          </a:bodyPr>
          <a:lstStyle/>
          <a:p>
            <a:r>
              <a:rPr lang="fr-FR" sz="2400" b="1" dirty="0" smtClean="0">
                <a:solidFill>
                  <a:srgbClr val="FF0000"/>
                </a:solidFill>
                <a:latin typeface="Times New Roman" panose="02020603050405020304" pitchFamily="18" charset="0"/>
                <a:cs typeface="Times New Roman" panose="02020603050405020304" pitchFamily="18" charset="0"/>
              </a:rPr>
              <a:t>Parking</a:t>
            </a:r>
            <a:r>
              <a:rPr lang="fr-FR" sz="2000" b="1" dirty="0" smtClean="0">
                <a:solidFill>
                  <a:srgbClr val="FF0000"/>
                </a:solidFill>
                <a:latin typeface="Times New Roman" panose="02020603050405020304" pitchFamily="18" charset="0"/>
                <a:cs typeface="Times New Roman" panose="02020603050405020304" pitchFamily="18" charset="0"/>
              </a:rPr>
              <a:t>  </a:t>
            </a:r>
            <a:endParaRPr lang="fr-FR" sz="2000" b="1" dirty="0">
              <a:solidFill>
                <a:srgbClr val="FF0000"/>
              </a:solidFill>
              <a:latin typeface="Times New Roman" panose="02020603050405020304" pitchFamily="18" charset="0"/>
              <a:cs typeface="Times New Roman" panose="02020603050405020304" pitchFamily="18" charset="0"/>
            </a:endParaRPr>
          </a:p>
        </p:txBody>
      </p:sp>
      <p:sp>
        <p:nvSpPr>
          <p:cNvPr id="58" name="ZoneTexte 57"/>
          <p:cNvSpPr txBox="1"/>
          <p:nvPr/>
        </p:nvSpPr>
        <p:spPr>
          <a:xfrm>
            <a:off x="8961665" y="5748793"/>
            <a:ext cx="2301004" cy="769441"/>
          </a:xfrm>
          <a:prstGeom prst="rect">
            <a:avLst/>
          </a:prstGeom>
          <a:noFill/>
        </p:spPr>
        <p:txBody>
          <a:bodyPr wrap="square" rtlCol="0">
            <a:spAutoFit/>
          </a:bodyPr>
          <a:lstStyle/>
          <a:p>
            <a:pPr algn="ctr"/>
            <a:r>
              <a:rPr lang="fr-FR" sz="2200" b="1" dirty="0" smtClean="0">
                <a:solidFill>
                  <a:srgbClr val="FF0000"/>
                </a:solidFill>
                <a:latin typeface="Times New Roman" panose="02020603050405020304" pitchFamily="18" charset="0"/>
                <a:cs typeface="Times New Roman" panose="02020603050405020304" pitchFamily="18" charset="0"/>
              </a:rPr>
              <a:t>Aires </a:t>
            </a:r>
            <a:r>
              <a:rPr lang="fr-FR" sz="2200" b="1" dirty="0">
                <a:solidFill>
                  <a:srgbClr val="FF0000"/>
                </a:solidFill>
                <a:latin typeface="Times New Roman" panose="02020603050405020304" pitchFamily="18" charset="0"/>
                <a:cs typeface="Times New Roman" panose="02020603050405020304" pitchFamily="18" charset="0"/>
              </a:rPr>
              <a:t>de </a:t>
            </a:r>
            <a:r>
              <a:rPr lang="fr-FR" sz="2200" b="1" dirty="0" smtClean="0">
                <a:solidFill>
                  <a:srgbClr val="FF0000"/>
                </a:solidFill>
                <a:latin typeface="Times New Roman" panose="02020603050405020304" pitchFamily="18" charset="0"/>
                <a:cs typeface="Times New Roman" panose="02020603050405020304" pitchFamily="18" charset="0"/>
              </a:rPr>
              <a:t>restauration, …</a:t>
            </a:r>
            <a:endParaRPr lang="fr-FR"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58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98"/>
          <p:cNvPicPr/>
          <p:nvPr/>
        </p:nvPicPr>
        <p:blipFill>
          <a:blip r:embed="rId2"/>
          <a:stretch>
            <a:fillRect/>
          </a:stretch>
        </p:blipFill>
        <p:spPr>
          <a:xfrm>
            <a:off x="-1" y="0"/>
            <a:ext cx="6347791" cy="5618922"/>
          </a:xfrm>
          <a:prstGeom prst="rect">
            <a:avLst/>
          </a:prstGeom>
        </p:spPr>
      </p:pic>
      <p:sp>
        <p:nvSpPr>
          <p:cNvPr id="3" name="ZoneTexte 2"/>
          <p:cNvSpPr txBox="1"/>
          <p:nvPr/>
        </p:nvSpPr>
        <p:spPr>
          <a:xfrm>
            <a:off x="6652591" y="238539"/>
            <a:ext cx="5009322" cy="1138773"/>
          </a:xfrm>
          <a:prstGeom prst="rect">
            <a:avLst/>
          </a:prstGeom>
          <a:noFill/>
        </p:spPr>
        <p:txBody>
          <a:bodyPr wrap="square" rtlCol="0">
            <a:spAutoFit/>
          </a:bodyPr>
          <a:lstStyle/>
          <a:p>
            <a:pPr marL="514350" indent="-514350">
              <a:buFont typeface="+mj-lt"/>
              <a:buAutoNum type="arabicPeriod"/>
            </a:pPr>
            <a:r>
              <a:rPr lang="fr-FR" sz="3200" dirty="0" smtClean="0">
                <a:solidFill>
                  <a:srgbClr val="0070C0"/>
                </a:solidFill>
              </a:rPr>
              <a:t>Il y a </a:t>
            </a:r>
            <a:r>
              <a:rPr lang="fr-FR" sz="3600" dirty="0" smtClean="0">
                <a:solidFill>
                  <a:srgbClr val="0070C0"/>
                </a:solidFill>
              </a:rPr>
              <a:t>4 chambres </a:t>
            </a:r>
            <a:r>
              <a:rPr lang="fr-FR" sz="3200" dirty="0" smtClean="0">
                <a:solidFill>
                  <a:srgbClr val="0070C0"/>
                </a:solidFill>
              </a:rPr>
              <a:t>dans cet appartement.</a:t>
            </a:r>
            <a:endParaRPr lang="fr-FR" sz="3600" dirty="0">
              <a:solidFill>
                <a:srgbClr val="0070C0"/>
              </a:solidFill>
            </a:endParaRPr>
          </a:p>
        </p:txBody>
      </p:sp>
      <p:sp>
        <p:nvSpPr>
          <p:cNvPr id="4" name="ZoneTexte 3"/>
          <p:cNvSpPr txBox="1"/>
          <p:nvPr/>
        </p:nvSpPr>
        <p:spPr>
          <a:xfrm>
            <a:off x="6652591" y="1438868"/>
            <a:ext cx="5009322" cy="1138773"/>
          </a:xfrm>
          <a:prstGeom prst="rect">
            <a:avLst/>
          </a:prstGeom>
          <a:noFill/>
        </p:spPr>
        <p:txBody>
          <a:bodyPr wrap="square" rtlCol="0">
            <a:spAutoFit/>
          </a:bodyPr>
          <a:lstStyle/>
          <a:p>
            <a:pPr marL="542925" indent="-542925">
              <a:buFont typeface="+mj-lt"/>
              <a:buAutoNum type="arabicPeriod" startAt="2"/>
            </a:pPr>
            <a:r>
              <a:rPr lang="fr-FR" sz="3400" dirty="0" smtClean="0">
                <a:solidFill>
                  <a:srgbClr val="00B0F0"/>
                </a:solidFill>
              </a:rPr>
              <a:t>S = (7,29x5,66)-(2,5x2,4)  S = 35 m²</a:t>
            </a:r>
            <a:endParaRPr lang="fr-FR" sz="3400" dirty="0">
              <a:solidFill>
                <a:srgbClr val="00B0F0"/>
              </a:solidFill>
            </a:endParaRPr>
          </a:p>
        </p:txBody>
      </p:sp>
      <p:sp>
        <p:nvSpPr>
          <p:cNvPr id="5" name="ZoneTexte 4"/>
          <p:cNvSpPr txBox="1"/>
          <p:nvPr/>
        </p:nvSpPr>
        <p:spPr>
          <a:xfrm>
            <a:off x="6652591" y="2577641"/>
            <a:ext cx="5461032" cy="1200329"/>
          </a:xfrm>
          <a:prstGeom prst="rect">
            <a:avLst/>
          </a:prstGeom>
          <a:noFill/>
        </p:spPr>
        <p:txBody>
          <a:bodyPr wrap="square" rtlCol="0">
            <a:spAutoFit/>
          </a:bodyPr>
          <a:lstStyle/>
          <a:p>
            <a:pPr marL="542925" indent="-542925">
              <a:buFont typeface="+mj-lt"/>
              <a:buAutoNum type="arabicPeriod" startAt="3"/>
            </a:pPr>
            <a:r>
              <a:rPr lang="fr-FR" sz="3200" dirty="0" smtClean="0">
                <a:solidFill>
                  <a:srgbClr val="0070C0"/>
                </a:solidFill>
              </a:rPr>
              <a:t>Orientation</a:t>
            </a:r>
            <a:r>
              <a:rPr lang="fr-FR" sz="3600" dirty="0" smtClean="0">
                <a:solidFill>
                  <a:srgbClr val="0070C0"/>
                </a:solidFill>
              </a:rPr>
              <a:t> nord-ouest / sud-est.</a:t>
            </a:r>
            <a:endParaRPr lang="fr-FR" sz="3600" dirty="0">
              <a:solidFill>
                <a:srgbClr val="0070C0"/>
              </a:solidFill>
            </a:endParaRPr>
          </a:p>
        </p:txBody>
      </p:sp>
      <p:sp>
        <p:nvSpPr>
          <p:cNvPr id="6" name="ZoneTexte 5"/>
          <p:cNvSpPr txBox="1"/>
          <p:nvPr/>
        </p:nvSpPr>
        <p:spPr>
          <a:xfrm>
            <a:off x="6652591" y="3716414"/>
            <a:ext cx="5009322" cy="1138773"/>
          </a:xfrm>
          <a:prstGeom prst="rect">
            <a:avLst/>
          </a:prstGeom>
          <a:noFill/>
        </p:spPr>
        <p:txBody>
          <a:bodyPr wrap="square" rtlCol="0">
            <a:spAutoFit/>
          </a:bodyPr>
          <a:lstStyle/>
          <a:p>
            <a:pPr marL="542925" indent="-542925">
              <a:buFont typeface="+mj-lt"/>
              <a:buAutoNum type="arabicPeriod" startAt="4"/>
            </a:pPr>
            <a:r>
              <a:rPr lang="fr-FR" sz="3200" dirty="0" smtClean="0">
                <a:solidFill>
                  <a:srgbClr val="00B0F0"/>
                </a:solidFill>
              </a:rPr>
              <a:t>La salle de bain possède </a:t>
            </a:r>
            <a:r>
              <a:rPr lang="fr-FR" sz="3600" dirty="0" smtClean="0">
                <a:solidFill>
                  <a:srgbClr val="00B0F0"/>
                </a:solidFill>
              </a:rPr>
              <a:t>une baignoire.</a:t>
            </a:r>
            <a:endParaRPr lang="fr-FR" sz="3600" dirty="0">
              <a:solidFill>
                <a:srgbClr val="00B0F0"/>
              </a:solidFill>
            </a:endParaRPr>
          </a:p>
        </p:txBody>
      </p:sp>
    </p:spTree>
    <p:extLst>
      <p:ext uri="{BB962C8B-B14F-4D97-AF65-F5344CB8AC3E}">
        <p14:creationId xmlns:p14="http://schemas.microsoft.com/office/powerpoint/2010/main" val="1870605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769833" y="2201662"/>
            <a:ext cx="7119891" cy="369332"/>
          </a:xfrm>
          <a:prstGeom prst="rect">
            <a:avLst/>
          </a:prstGeom>
          <a:noFill/>
        </p:spPr>
        <p:txBody>
          <a:bodyPr wrap="square" rtlCol="0">
            <a:spAutoFit/>
          </a:bodyPr>
          <a:lstStyle/>
          <a:p>
            <a:r>
              <a:rPr lang="fr-FR" dirty="0" smtClean="0">
                <a:hlinkClick r:id="rId2" action="ppaction://hlinkfile"/>
              </a:rPr>
              <a:t>Utiliser un logiciel de CAO</a:t>
            </a:r>
            <a:endParaRPr lang="fr-FR" dirty="0"/>
          </a:p>
        </p:txBody>
      </p:sp>
      <p:sp>
        <p:nvSpPr>
          <p:cNvPr id="3" name="ZoneTexte 2"/>
          <p:cNvSpPr txBox="1"/>
          <p:nvPr/>
        </p:nvSpPr>
        <p:spPr>
          <a:xfrm>
            <a:off x="4454554" y="3036815"/>
            <a:ext cx="2583809" cy="369332"/>
          </a:xfrm>
          <a:prstGeom prst="rect">
            <a:avLst/>
          </a:prstGeom>
          <a:noFill/>
        </p:spPr>
        <p:txBody>
          <a:bodyPr wrap="square" rtlCol="0">
            <a:spAutoFit/>
          </a:bodyPr>
          <a:lstStyle/>
          <a:p>
            <a:r>
              <a:rPr lang="fr-FR" dirty="0" smtClean="0">
                <a:hlinkClick r:id="rId3" action="ppaction://hlinkfile"/>
              </a:rPr>
              <a:t>Conceptions</a:t>
            </a:r>
            <a:r>
              <a:rPr lang="fr-FR" dirty="0" smtClean="0"/>
              <a:t> des </a:t>
            </a:r>
            <a:r>
              <a:rPr lang="fr-FR" dirty="0" smtClean="0">
                <a:hlinkClick r:id="rId4" action="ppaction://hlinkfile"/>
              </a:rPr>
              <a:t>élèves</a:t>
            </a:r>
            <a:endParaRPr lang="fr-FR" dirty="0"/>
          </a:p>
        </p:txBody>
      </p:sp>
    </p:spTree>
    <p:extLst>
      <p:ext uri="{BB962C8B-B14F-4D97-AF65-F5344CB8AC3E}">
        <p14:creationId xmlns:p14="http://schemas.microsoft.com/office/powerpoint/2010/main" val="5074867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rot="21420000">
            <a:off x="73151" y="749086"/>
            <a:ext cx="11053274" cy="2766528"/>
          </a:xfrm>
        </p:spPr>
        <p:txBody>
          <a:bodyPr>
            <a:normAutofit fontScale="90000"/>
          </a:bodyPr>
          <a:lstStyle/>
          <a:p>
            <a:pPr algn="l"/>
            <a:r>
              <a:rPr lang="fr-FR" sz="6000" i="1" dirty="0">
                <a:solidFill>
                  <a:srgbClr val="C00000"/>
                </a:solidFill>
                <a:latin typeface="Bauhaus 93" panose="04030905020B02020C02" pitchFamily="82" charset="0"/>
              </a:rPr>
              <a:t>De la hutte à…</a:t>
            </a:r>
            <a:br>
              <a:rPr lang="fr-FR" sz="6000" i="1" dirty="0">
                <a:solidFill>
                  <a:srgbClr val="C00000"/>
                </a:solidFill>
                <a:latin typeface="Bauhaus 93" panose="04030905020B02020C02" pitchFamily="82" charset="0"/>
              </a:rPr>
            </a:br>
            <a:r>
              <a:rPr lang="fr-FR" sz="2000" i="1" dirty="0">
                <a:solidFill>
                  <a:srgbClr val="C00000"/>
                </a:solidFill>
                <a:latin typeface="Bauhaus 93" panose="04030905020B02020C02" pitchFamily="82" charset="0"/>
              </a:rPr>
              <a:t/>
            </a:r>
            <a:br>
              <a:rPr lang="fr-FR" sz="2000" i="1" dirty="0">
                <a:solidFill>
                  <a:srgbClr val="C00000"/>
                </a:solidFill>
                <a:latin typeface="Bauhaus 93" panose="04030905020B02020C02" pitchFamily="82" charset="0"/>
              </a:rPr>
            </a:br>
            <a:r>
              <a:rPr lang="fr-FR" sz="3100" i="1" dirty="0">
                <a:solidFill>
                  <a:srgbClr val="C00000"/>
                </a:solidFill>
                <a:latin typeface="Bauhaus 93" panose="04030905020B02020C02" pitchFamily="82" charset="0"/>
              </a:rPr>
              <a:t>	</a:t>
            </a:r>
            <a:r>
              <a:rPr lang="fr-FR" sz="6700" i="1" dirty="0">
                <a:solidFill>
                  <a:srgbClr val="C00000"/>
                </a:solidFill>
                <a:latin typeface="Bauhaus 93" panose="04030905020B02020C02" pitchFamily="82" charset="0"/>
              </a:rPr>
              <a:t>…nos maisons  </a:t>
            </a:r>
            <a:r>
              <a:rPr lang="fr-FR" sz="6700" i="1" dirty="0" smtClean="0">
                <a:solidFill>
                  <a:srgbClr val="C00000"/>
                </a:solidFill>
                <a:latin typeface="Bauhaus 93" panose="04030905020B02020C02" pitchFamily="82" charset="0"/>
              </a:rPr>
              <a:t>« créoles</a:t>
            </a:r>
            <a:r>
              <a:rPr lang="fr-FR" sz="6700" dirty="0" smtClean="0">
                <a:solidFill>
                  <a:srgbClr val="C00000"/>
                </a:solidFill>
                <a:latin typeface="Bauhaus 93" panose="04030905020B02020C02" pitchFamily="82" charset="0"/>
              </a:rPr>
              <a:t>  »</a:t>
            </a:r>
            <a:endParaRPr lang="fr-FR" sz="6700" dirty="0">
              <a:latin typeface="Bauhaus 93" panose="04030905020B02020C02" pitchFamily="82" charset="0"/>
            </a:endParaRPr>
          </a:p>
        </p:txBody>
      </p:sp>
    </p:spTree>
    <p:extLst>
      <p:ext uri="{BB962C8B-B14F-4D97-AF65-F5344CB8AC3E}">
        <p14:creationId xmlns:p14="http://schemas.microsoft.com/office/powerpoint/2010/main" val="646767288"/>
      </p:ext>
    </p:extLst>
  </p:cSld>
  <p:clrMapOvr>
    <a:masterClrMapping/>
  </p:clrMapOvr>
  <p:timing>
    <p:tnLst>
      <p:par>
        <p:cTn id="1" dur="indefinite" restart="never" nodeType="tmRoot"/>
      </p:par>
    </p:tnLst>
  </p:timing>
</p:sld>
</file>

<file path=ppt/theme/theme1.xml><?xml version="1.0" encoding="utf-8"?>
<a:theme xmlns:a="http://schemas.openxmlformats.org/drawingml/2006/main" name="Ronds dans l’eau">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TC104033925[[fn=Ronds dans l’eau]]</Template>
  <TotalTime>3092</TotalTime>
  <Words>373</Words>
  <Application>Microsoft Office PowerPoint</Application>
  <PresentationFormat>Personnalisé</PresentationFormat>
  <Paragraphs>169</Paragraphs>
  <Slides>17</Slides>
  <Notes>0</Notes>
  <HiddenSlides>0</HiddenSlides>
  <MMClips>0</MMClips>
  <ScaleCrop>false</ScaleCrop>
  <HeadingPairs>
    <vt:vector size="4" baseType="variant">
      <vt:variant>
        <vt:lpstr>Thème</vt:lpstr>
      </vt:variant>
      <vt:variant>
        <vt:i4>1</vt:i4>
      </vt:variant>
      <vt:variant>
        <vt:lpstr>Titres des diapositives</vt:lpstr>
      </vt:variant>
      <vt:variant>
        <vt:i4>17</vt:i4>
      </vt:variant>
    </vt:vector>
  </HeadingPairs>
  <TitlesOfParts>
    <vt:vector size="18" baseType="lpstr">
      <vt:lpstr>Ronds dans l’eau</vt:lpstr>
      <vt:lpstr>Autre Exemple d’activité menée en 5ème  </vt:lpstr>
      <vt:lpstr>Mod,I-Séq.2</vt:lpstr>
      <vt:lpstr>Présentation PowerPoint</vt:lpstr>
      <vt:lpstr>Présentation PowerPoint</vt:lpstr>
      <vt:lpstr>Présentation PowerPoint</vt:lpstr>
      <vt:lpstr>Présentation PowerPoint</vt:lpstr>
      <vt:lpstr>Présentation PowerPoint</vt:lpstr>
      <vt:lpstr>Présentation PowerPoint</vt:lpstr>
      <vt:lpstr>De la hutte à…   …nos maisons  « créoles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Joël AUGUSTIN</dc:creator>
  <cp:lastModifiedBy>Heisenberg</cp:lastModifiedBy>
  <cp:revision>96</cp:revision>
  <dcterms:created xsi:type="dcterms:W3CDTF">2013-11-12T18:39:17Z</dcterms:created>
  <dcterms:modified xsi:type="dcterms:W3CDTF">2013-12-11T14:44:48Z</dcterms:modified>
</cp:coreProperties>
</file>