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410" r:id="rId2"/>
    <p:sldId id="316" r:id="rId3"/>
    <p:sldId id="321" r:id="rId4"/>
    <p:sldId id="322" r:id="rId5"/>
    <p:sldId id="323" r:id="rId6"/>
    <p:sldId id="324" r:id="rId7"/>
    <p:sldId id="325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105" d="100"/>
          <a:sy n="105" d="100"/>
        </p:scale>
        <p:origin x="-96" y="-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6102F-8FD0-4967-BC74-7A15428CD7A8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FE3B6-0270-4090-AF3F-967B4E5D46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5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FE3B6-0270-4090-AF3F-967B4E5D46E7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4341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FE3B6-0270-4090-AF3F-967B4E5D46E7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2982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sketcupfinal.pdf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71302" y="136386"/>
            <a:ext cx="8830718" cy="3356992"/>
          </a:xfrm>
        </p:spPr>
        <p:txBody>
          <a:bodyPr>
            <a:normAutofit/>
          </a:bodyPr>
          <a:lstStyle/>
          <a:p>
            <a:pPr algn="ctr"/>
            <a:r>
              <a:rPr lang="fr-FR" sz="4000" dirty="0"/>
              <a:t>L'homme peut exploiter le vivant, </a:t>
            </a:r>
            <a:br>
              <a:rPr lang="fr-FR" sz="4000" dirty="0"/>
            </a:br>
            <a:r>
              <a:rPr lang="fr-FR" sz="4000" dirty="0"/>
              <a:t>en modifiant les conditions :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3835103" y="3983420"/>
            <a:ext cx="75031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 smtClean="0">
                <a:solidFill>
                  <a:srgbClr val="FF0000"/>
                </a:solidFill>
              </a:rPr>
              <a:t>Construisons une SERRE</a:t>
            </a:r>
            <a:endParaRPr lang="fr-FR" sz="5400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MI-S3-s2b</a:t>
            </a:r>
            <a:endParaRPr lang="en-US" dirty="0"/>
          </a:p>
        </p:txBody>
      </p:sp>
      <p:pic>
        <p:nvPicPr>
          <p:cNvPr id="6" name="Picture 2" descr="http://bejen95.unblog.fr/files/2011/03/02044770photominiserreenmetaljardila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3774" y="2389482"/>
            <a:ext cx="2230984" cy="18166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2908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794857" y="1582024"/>
            <a:ext cx="6732240" cy="2868168"/>
          </a:xfrm>
        </p:spPr>
        <p:txBody>
          <a:bodyPr/>
          <a:lstStyle/>
          <a:p>
            <a:r>
              <a:rPr lang="fr-FR" sz="7200" dirty="0"/>
              <a:t>Construisons une serre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51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847528" y="836712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Démarche pour la construction d'une serre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447691" y="2636990"/>
            <a:ext cx="1138140" cy="737003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ts val="1000"/>
              </a:spcAft>
            </a:pPr>
            <a:r>
              <a:rPr lang="fr-FR" b="1" dirty="0">
                <a:latin typeface="Calibri" pitchFamily="34" charset="0"/>
                <a:cs typeface="Arial" pitchFamily="34" charset="0"/>
              </a:rPr>
              <a:t>Concevoir le produit</a:t>
            </a: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6887832" y="2997051"/>
            <a:ext cx="1138140" cy="699872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ts val="1000"/>
              </a:spcAft>
            </a:pPr>
            <a:r>
              <a:rPr lang="fr-FR" b="1" dirty="0">
                <a:latin typeface="Calibri" pitchFamily="34" charset="0"/>
                <a:cs typeface="Arial" pitchFamily="34" charset="0"/>
              </a:rPr>
              <a:t>Fabriquer le produit</a:t>
            </a: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8327974" y="3285102"/>
            <a:ext cx="1138140" cy="7178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ts val="1000"/>
              </a:spcAft>
            </a:pPr>
            <a:r>
              <a:rPr lang="fr-FR" b="1" dirty="0">
                <a:latin typeface="Calibri" pitchFamily="34" charset="0"/>
                <a:cs typeface="Arial" pitchFamily="34" charset="0"/>
              </a:rPr>
              <a:t>Utiliser le produit</a:t>
            </a: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633" name="AutoShape 9"/>
          <p:cNvCxnSpPr>
            <a:cxnSpLocks noChangeShapeType="1"/>
          </p:cNvCxnSpPr>
          <p:nvPr/>
        </p:nvCxnSpPr>
        <p:spPr bwMode="auto">
          <a:xfrm>
            <a:off x="3697285" y="2290430"/>
            <a:ext cx="304255" cy="303803"/>
          </a:xfrm>
          <a:prstGeom prst="bentConnector3">
            <a:avLst>
              <a:gd name="adj1" fmla="val 49875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6634" name="AutoShape 10"/>
          <p:cNvCxnSpPr>
            <a:cxnSpLocks noChangeShapeType="1"/>
          </p:cNvCxnSpPr>
          <p:nvPr/>
        </p:nvCxnSpPr>
        <p:spPr bwMode="auto">
          <a:xfrm>
            <a:off x="5139680" y="2729256"/>
            <a:ext cx="304255" cy="303803"/>
          </a:xfrm>
          <a:prstGeom prst="bentConnector3">
            <a:avLst>
              <a:gd name="adj1" fmla="val 49875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6635" name="AutoShape 11"/>
          <p:cNvCxnSpPr>
            <a:cxnSpLocks noChangeShapeType="1"/>
          </p:cNvCxnSpPr>
          <p:nvPr/>
        </p:nvCxnSpPr>
        <p:spPr bwMode="auto">
          <a:xfrm>
            <a:off x="6559538" y="3033059"/>
            <a:ext cx="304255" cy="303803"/>
          </a:xfrm>
          <a:prstGeom prst="bentConnector3">
            <a:avLst>
              <a:gd name="adj1" fmla="val 49875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6636" name="AutoShape 12"/>
          <p:cNvCxnSpPr>
            <a:cxnSpLocks noChangeShapeType="1"/>
          </p:cNvCxnSpPr>
          <p:nvPr/>
        </p:nvCxnSpPr>
        <p:spPr bwMode="auto">
          <a:xfrm>
            <a:off x="7979396" y="3303105"/>
            <a:ext cx="304255" cy="303803"/>
          </a:xfrm>
          <a:prstGeom prst="bentConnector3">
            <a:avLst>
              <a:gd name="adj1" fmla="val 49875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1775520" y="1834725"/>
            <a:ext cx="783624" cy="759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ts val="1000"/>
              </a:spcAft>
            </a:pPr>
            <a:r>
              <a:rPr lang="fr-FR" sz="2000" b="1" dirty="0">
                <a:latin typeface="Calibri" pitchFamily="34" charset="0"/>
                <a:cs typeface="Arial" pitchFamily="34" charset="0"/>
              </a:rPr>
              <a:t>Idée</a:t>
            </a:r>
            <a:endParaRPr lang="fr-FR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641" name="AutoShape 17"/>
          <p:cNvCxnSpPr>
            <a:cxnSpLocks noChangeShapeType="1"/>
          </p:cNvCxnSpPr>
          <p:nvPr/>
        </p:nvCxnSpPr>
        <p:spPr bwMode="auto">
          <a:xfrm>
            <a:off x="3829564" y="1412776"/>
            <a:ext cx="0" cy="4742698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</p:cxnSp>
      <p:cxnSp>
        <p:nvCxnSpPr>
          <p:cNvPr id="26642" name="AutoShape 18"/>
          <p:cNvCxnSpPr>
            <a:cxnSpLocks noChangeShapeType="1"/>
          </p:cNvCxnSpPr>
          <p:nvPr/>
        </p:nvCxnSpPr>
        <p:spPr bwMode="auto">
          <a:xfrm>
            <a:off x="6690978" y="1463410"/>
            <a:ext cx="0" cy="4742698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</p:cxnSp>
      <p:cxnSp>
        <p:nvCxnSpPr>
          <p:cNvPr id="26643" name="AutoShape 19"/>
          <p:cNvCxnSpPr>
            <a:cxnSpLocks noChangeShapeType="1"/>
          </p:cNvCxnSpPr>
          <p:nvPr/>
        </p:nvCxnSpPr>
        <p:spPr bwMode="auto">
          <a:xfrm>
            <a:off x="5301827" y="1463410"/>
            <a:ext cx="0" cy="4742698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</p:cxnSp>
      <p:cxnSp>
        <p:nvCxnSpPr>
          <p:cNvPr id="26644" name="AutoShape 20"/>
          <p:cNvCxnSpPr>
            <a:cxnSpLocks noChangeShapeType="1"/>
          </p:cNvCxnSpPr>
          <p:nvPr/>
        </p:nvCxnSpPr>
        <p:spPr bwMode="auto">
          <a:xfrm>
            <a:off x="2434872" y="1412776"/>
            <a:ext cx="0" cy="4742698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</p:cxnSp>
      <p:cxnSp>
        <p:nvCxnSpPr>
          <p:cNvPr id="26645" name="AutoShape 21"/>
          <p:cNvCxnSpPr>
            <a:cxnSpLocks noChangeShapeType="1"/>
          </p:cNvCxnSpPr>
          <p:nvPr/>
        </p:nvCxnSpPr>
        <p:spPr bwMode="auto">
          <a:xfrm>
            <a:off x="8110208" y="1463410"/>
            <a:ext cx="0" cy="4742698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</p:cxn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007549" y="2204914"/>
            <a:ext cx="1224355" cy="936054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ts val="1000"/>
              </a:spcAft>
            </a:pPr>
            <a:r>
              <a:rPr lang="fr-FR" b="1" dirty="0">
                <a:latin typeface="Calibri" pitchFamily="34" charset="0"/>
                <a:cs typeface="Arial" pitchFamily="34" charset="0"/>
              </a:rPr>
              <a:t>Étudier la faisabilité</a:t>
            </a: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495600" y="1716580"/>
            <a:ext cx="1224136" cy="992341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ts val="1000"/>
              </a:spcAft>
            </a:pPr>
            <a:r>
              <a:rPr lang="fr-FR" b="1" dirty="0">
                <a:latin typeface="Calibri" pitchFamily="34" charset="0"/>
                <a:cs typeface="Arial" pitchFamily="34" charset="0"/>
              </a:rPr>
              <a:t>Analyser le besoin</a:t>
            </a:r>
            <a:endParaRPr lang="fr-FR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72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0" y="980729"/>
            <a:ext cx="7452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sz="32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À quel type de besoin une serre répond</a:t>
            </a:r>
            <a:r>
              <a:rPr lang="fr-FR" sz="32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?</a:t>
            </a:r>
            <a:endParaRPr lang="fr-FR" sz="1600" b="1" dirty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524000" y="1988840"/>
            <a:ext cx="82444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latin typeface="Calibri" pitchFamily="34" charset="0"/>
                <a:cs typeface="Times New Roman" pitchFamily="18" charset="0"/>
              </a:rPr>
              <a:t>La "SERRE" répond à un </a:t>
            </a:r>
            <a:r>
              <a:rPr lang="fr-FR" sz="4800" b="1" cap="small" dirty="0">
                <a:latin typeface="Calibri" pitchFamily="34" charset="0"/>
                <a:cs typeface="Times New Roman" pitchFamily="18" charset="0"/>
              </a:rPr>
              <a:t>Besoin Vital </a:t>
            </a:r>
            <a:r>
              <a:rPr lang="fr-FR" sz="4800" b="1" dirty="0">
                <a:latin typeface="Calibri" pitchFamily="34" charset="0"/>
                <a:cs typeface="Times New Roman" pitchFamily="18" charset="0"/>
              </a:rPr>
              <a:t>qui est de faire pousser les plantes de façon autonome.</a:t>
            </a:r>
            <a:endParaRPr lang="fr-FR" sz="48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15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/>
          <p:cNvGraphicFramePr>
            <a:graphicFrameLocks noGrp="1"/>
          </p:cNvGraphicFramePr>
          <p:nvPr/>
        </p:nvGraphicFramePr>
        <p:xfrm>
          <a:off x="1524000" y="-1"/>
          <a:ext cx="8028384" cy="6799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2040"/>
                <a:gridCol w="3096344"/>
              </a:tblGrid>
              <a:tr h="10316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La fonction d'usage </a:t>
                      </a:r>
                      <a:endParaRPr kumimoji="0" lang="fr-FR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Les fonctions d'estime </a:t>
                      </a:r>
                      <a:endParaRPr kumimoji="0" lang="fr-FR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</a:tr>
              <a:tr h="2210600">
                <a:tc>
                  <a:txBody>
                    <a:bodyPr/>
                    <a:lstStyle/>
                    <a:p>
                      <a:pPr marL="177800" indent="-177800">
                        <a:buFontTx/>
                        <a:buChar char="-"/>
                      </a:pP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02A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Permettre à l’utilisateur de faire pousser les plantes de façon autonome, </a:t>
                      </a:r>
                    </a:p>
                    <a:p>
                      <a:pPr marL="177800" indent="-177800">
                        <a:buFontTx/>
                        <a:buChar char="-"/>
                      </a:pPr>
                      <a:endParaRPr kumimoji="0" lang="fr-FR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4F402A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177800" indent="-177800">
                        <a:buFontTx/>
                        <a:buChar char="-"/>
                      </a:pPr>
                      <a:endParaRPr kumimoji="0" lang="fr-FR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4F402A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177800" indent="-177800">
                        <a:buFontTx/>
                        <a:buChar char="-"/>
                      </a:pPr>
                      <a:endParaRPr kumimoji="0" lang="fr-FR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4F402A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endParaRPr kumimoji="0" lang="fr-FR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4F402A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273050" indent="-273050">
                        <a:buFontTx/>
                        <a:buChar char="-"/>
                      </a:pP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02A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Plaire à l’utilisateur</a:t>
                      </a:r>
                    </a:p>
                    <a:p>
                      <a:pPr marL="273050" indent="-273050">
                        <a:buFontTx/>
                        <a:buChar char="-"/>
                      </a:pP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02A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Être à un prix raisonnable</a:t>
                      </a:r>
                    </a:p>
                    <a:p>
                      <a:pPr>
                        <a:buFontTx/>
                        <a:buChar char="-"/>
                      </a:pPr>
                      <a:endParaRPr lang="fr-FR" sz="2400" dirty="0"/>
                    </a:p>
                  </a:txBody>
                  <a:tcPr/>
                </a:tc>
              </a:tr>
              <a:tr h="560019">
                <a:tc>
                  <a:txBody>
                    <a:bodyPr/>
                    <a:lstStyle/>
                    <a:p>
                      <a:pPr algn="ctr">
                        <a:buFontTx/>
                        <a:buNone/>
                      </a:pPr>
                      <a:r>
                        <a:rPr lang="fr-FR" sz="3200" b="1" dirty="0" smtClean="0">
                          <a:solidFill>
                            <a:schemeClr val="bg1"/>
                          </a:solidFill>
                        </a:rPr>
                        <a:t>Contraintes</a:t>
                      </a:r>
                      <a:endParaRPr lang="fr-FR" sz="3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endParaRPr lang="fr-FR" dirty="0"/>
                    </a:p>
                  </a:txBody>
                  <a:tcPr/>
                </a:tc>
              </a:tr>
              <a:tr h="2867128">
                <a:tc>
                  <a:txBody>
                    <a:bodyPr/>
                    <a:lstStyle/>
                    <a:p>
                      <a:pPr marL="273050" indent="-273050">
                        <a:buFontTx/>
                        <a:buChar char="-"/>
                      </a:pP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02A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Assurer la photosynthèse,</a:t>
                      </a:r>
                    </a:p>
                    <a:p>
                      <a:pPr marL="273050" indent="-273050">
                        <a:buFontTx/>
                        <a:buChar char="-"/>
                      </a:pP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02A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Assurer une bonne hygrométrie </a:t>
                      </a:r>
                    </a:p>
                    <a:p>
                      <a:pPr marL="273050" indent="-273050">
                        <a:buFontTx/>
                        <a:buChar char="-"/>
                      </a:pP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02A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Permettre l’intervention de l’utilisateur </a:t>
                      </a:r>
                    </a:p>
                    <a:p>
                      <a:pPr marL="273050" indent="-273050">
                        <a:buFontTx/>
                        <a:buChar char="-"/>
                      </a:pP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02A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Assurer une bonne température</a:t>
                      </a:r>
                    </a:p>
                    <a:p>
                      <a:pPr marL="273050" indent="-273050">
                        <a:buFontTx/>
                        <a:buChar char="-"/>
                      </a:pP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02A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Assurer la sécurité </a:t>
                      </a:r>
                    </a:p>
                    <a:p>
                      <a:pPr marL="273050" indent="-273050">
                        <a:buFontTx/>
                        <a:buChar char="-"/>
                      </a:pP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F402A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S’adapter au sol </a:t>
                      </a:r>
                      <a:endParaRPr lang="fr-FR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14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392144" y="33265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linkClick r:id="rId2" action="ppaction://hlinkfile"/>
              </a:rPr>
              <a:t>Quelle serre</a:t>
            </a:r>
            <a:r>
              <a:rPr lang="fr-FR" u="sng" dirty="0"/>
              <a:t> </a:t>
            </a:r>
            <a:r>
              <a:rPr lang="fr-FR" dirty="0"/>
              <a:t>?</a:t>
            </a:r>
          </a:p>
        </p:txBody>
      </p:sp>
      <p:graphicFrame>
        <p:nvGraphicFramePr>
          <p:cNvPr id="3" name="Tableau 2"/>
          <p:cNvGraphicFramePr>
            <a:graphicFrameLocks noGrp="1"/>
          </p:cNvGraphicFramePr>
          <p:nvPr/>
        </p:nvGraphicFramePr>
        <p:xfrm>
          <a:off x="1524001" y="764704"/>
          <a:ext cx="8172399" cy="5923702"/>
        </p:xfrm>
        <a:graphic>
          <a:graphicData uri="http://schemas.openxmlformats.org/drawingml/2006/table">
            <a:tbl>
              <a:tblPr/>
              <a:tblGrid>
                <a:gridCol w="848370"/>
                <a:gridCol w="764381"/>
                <a:gridCol w="2839458"/>
                <a:gridCol w="2085094"/>
                <a:gridCol w="1635096"/>
              </a:tblGrid>
              <a:tr h="550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b="1" dirty="0" smtClean="0">
                          <a:latin typeface="Calibri"/>
                          <a:ea typeface="Calibri"/>
                          <a:cs typeface="Times New Roman"/>
                        </a:rPr>
                        <a:t>Rep.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b="1" dirty="0" smtClean="0">
                          <a:latin typeface="Calibri"/>
                          <a:ea typeface="Calibri"/>
                          <a:cs typeface="Times New Roman"/>
                        </a:rPr>
                        <a:t>Nbre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b="1" dirty="0">
                          <a:latin typeface="Calibri"/>
                          <a:ea typeface="Calibri"/>
                          <a:cs typeface="Times New Roman"/>
                        </a:rPr>
                        <a:t>Désignation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b="1" dirty="0">
                          <a:latin typeface="Calibri"/>
                          <a:ea typeface="Calibri"/>
                          <a:cs typeface="Times New Roman"/>
                        </a:rPr>
                        <a:t>Caractéristiques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b="1" dirty="0">
                          <a:latin typeface="Calibri"/>
                          <a:ea typeface="Calibri"/>
                          <a:cs typeface="Times New Roman"/>
                        </a:rPr>
                        <a:t>Observations</a:t>
                      </a:r>
                      <a:endParaRPr lang="fr-FR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1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063552" y="980729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Je retiens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991544" y="1628800"/>
            <a:ext cx="748883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. </a:t>
            </a:r>
            <a:r>
              <a:rPr lang="fr-FR" sz="3200" b="1" dirty="0">
                <a:solidFill>
                  <a:srgbClr val="FF0000"/>
                </a:solidFill>
              </a:rPr>
              <a:t>La répartition des êtres vivants est aussi liée à l'action de l'homme. Il peut modifier son environnement en fabriquant des objets techniques répondant à ses besoins (serres, systèmes d'irrigation, etc.)</a:t>
            </a:r>
            <a:endParaRPr lang="fr-FR" sz="3200" dirty="0">
              <a:solidFill>
                <a:srgbClr val="FF0000"/>
              </a:solidFill>
            </a:endParaRPr>
          </a:p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78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847528" y="764704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u="sng" dirty="0">
                <a:solidFill>
                  <a:srgbClr val="FF0000"/>
                </a:solidFill>
              </a:rPr>
              <a:t>Cycle de vie d'un Objet Technique</a:t>
            </a:r>
            <a:endParaRPr lang="fr-FR" sz="2800" dirty="0">
              <a:solidFill>
                <a:srgbClr val="FF0000"/>
              </a:solidFill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775520" y="1412776"/>
            <a:ext cx="7690594" cy="4793332"/>
            <a:chOff x="1275" y="7545"/>
            <a:chExt cx="9716" cy="4260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2265" y="7815"/>
              <a:ext cx="8726" cy="2032"/>
              <a:chOff x="1440" y="7425"/>
              <a:chExt cx="9194" cy="2032"/>
            </a:xfrm>
          </p:grpSpPr>
          <p:sp>
            <p:nvSpPr>
              <p:cNvPr id="26628" name="Text Box 4"/>
              <p:cNvSpPr txBox="1">
                <a:spLocks noChangeArrowheads="1"/>
              </p:cNvSpPr>
              <p:nvPr/>
            </p:nvSpPr>
            <p:spPr bwMode="auto">
              <a:xfrm>
                <a:off x="1440" y="7425"/>
                <a:ext cx="1515" cy="690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fr-FR" b="1" dirty="0">
                    <a:solidFill>
                      <a:srgbClr val="FF0000"/>
                    </a:solidFill>
                    <a:latin typeface="Calibri" pitchFamily="34" charset="0"/>
                    <a:cs typeface="Arial" pitchFamily="34" charset="0"/>
                  </a:rPr>
                  <a:t>Analyser le besoin</a:t>
                </a:r>
                <a:endParaRPr lang="fr-FR" sz="2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629" name="Text Box 5"/>
              <p:cNvSpPr txBox="1">
                <a:spLocks noChangeArrowheads="1"/>
              </p:cNvSpPr>
              <p:nvPr/>
            </p:nvSpPr>
            <p:spPr bwMode="auto">
              <a:xfrm>
                <a:off x="3368" y="7859"/>
                <a:ext cx="1515" cy="695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fr-FR" b="1" dirty="0">
                    <a:solidFill>
                      <a:srgbClr val="FF0000"/>
                    </a:solidFill>
                    <a:latin typeface="Calibri" pitchFamily="34" charset="0"/>
                    <a:cs typeface="Arial" pitchFamily="34" charset="0"/>
                  </a:rPr>
                  <a:t>Étudier la faisabilité</a:t>
                </a:r>
                <a:endParaRPr lang="fr-FR" sz="2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630" name="Text Box 6"/>
              <p:cNvSpPr txBox="1">
                <a:spLocks noChangeArrowheads="1"/>
              </p:cNvSpPr>
              <p:nvPr/>
            </p:nvSpPr>
            <p:spPr bwMode="auto">
              <a:xfrm>
                <a:off x="5285" y="8243"/>
                <a:ext cx="1515" cy="655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fr-FR" b="1" dirty="0">
                    <a:solidFill>
                      <a:srgbClr val="FF0000"/>
                    </a:solidFill>
                    <a:latin typeface="Calibri" pitchFamily="34" charset="0"/>
                    <a:cs typeface="Arial" pitchFamily="34" charset="0"/>
                  </a:rPr>
                  <a:t>Concevoir le produit</a:t>
                </a:r>
                <a:endParaRPr lang="fr-FR" sz="2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631" name="Text Box 7"/>
              <p:cNvSpPr txBox="1">
                <a:spLocks noChangeArrowheads="1"/>
              </p:cNvSpPr>
              <p:nvPr/>
            </p:nvSpPr>
            <p:spPr bwMode="auto">
              <a:xfrm>
                <a:off x="7202" y="8563"/>
                <a:ext cx="1515" cy="622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fr-FR" b="1" dirty="0">
                    <a:solidFill>
                      <a:srgbClr val="FF0000"/>
                    </a:solidFill>
                    <a:latin typeface="Calibri" pitchFamily="34" charset="0"/>
                    <a:cs typeface="Arial" pitchFamily="34" charset="0"/>
                  </a:rPr>
                  <a:t>Fabriquer le produit</a:t>
                </a:r>
                <a:endParaRPr lang="fr-FR" sz="2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632" name="Text Box 8"/>
              <p:cNvSpPr txBox="1">
                <a:spLocks noChangeArrowheads="1"/>
              </p:cNvSpPr>
              <p:nvPr/>
            </p:nvSpPr>
            <p:spPr bwMode="auto">
              <a:xfrm>
                <a:off x="9119" y="8819"/>
                <a:ext cx="1515" cy="638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ts val="1000"/>
                  </a:spcAft>
                </a:pPr>
                <a:r>
                  <a:rPr lang="fr-FR" b="1" dirty="0">
                    <a:solidFill>
                      <a:srgbClr val="FF0000"/>
                    </a:solidFill>
                    <a:latin typeface="Calibri" pitchFamily="34" charset="0"/>
                    <a:cs typeface="Arial" pitchFamily="34" charset="0"/>
                  </a:rPr>
                  <a:t>Utiliser le produit</a:t>
                </a:r>
                <a:endParaRPr lang="fr-FR" sz="2800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26633" name="AutoShape 9"/>
              <p:cNvCxnSpPr>
                <a:cxnSpLocks noChangeShapeType="1"/>
              </p:cNvCxnSpPr>
              <p:nvPr/>
            </p:nvCxnSpPr>
            <p:spPr bwMode="auto">
              <a:xfrm>
                <a:off x="2955" y="7935"/>
                <a:ext cx="405" cy="270"/>
              </a:xfrm>
              <a:prstGeom prst="bentConnector3">
                <a:avLst>
                  <a:gd name="adj1" fmla="val 49875"/>
                </a:avLst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26634" name="AutoShape 10"/>
              <p:cNvCxnSpPr>
                <a:cxnSpLocks noChangeShapeType="1"/>
              </p:cNvCxnSpPr>
              <p:nvPr/>
            </p:nvCxnSpPr>
            <p:spPr bwMode="auto">
              <a:xfrm>
                <a:off x="4875" y="8325"/>
                <a:ext cx="405" cy="270"/>
              </a:xfrm>
              <a:prstGeom prst="bentConnector3">
                <a:avLst>
                  <a:gd name="adj1" fmla="val 49875"/>
                </a:avLst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26635" name="AutoShape 11"/>
              <p:cNvCxnSpPr>
                <a:cxnSpLocks noChangeShapeType="1"/>
              </p:cNvCxnSpPr>
              <p:nvPr/>
            </p:nvCxnSpPr>
            <p:spPr bwMode="auto">
              <a:xfrm>
                <a:off x="6765" y="8595"/>
                <a:ext cx="405" cy="270"/>
              </a:xfrm>
              <a:prstGeom prst="bentConnector3">
                <a:avLst>
                  <a:gd name="adj1" fmla="val 49875"/>
                </a:avLst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26636" name="AutoShape 12"/>
              <p:cNvCxnSpPr>
                <a:cxnSpLocks noChangeShapeType="1"/>
              </p:cNvCxnSpPr>
              <p:nvPr/>
            </p:nvCxnSpPr>
            <p:spPr bwMode="auto">
              <a:xfrm>
                <a:off x="8655" y="8835"/>
                <a:ext cx="405" cy="270"/>
              </a:xfrm>
              <a:prstGeom prst="bentConnector3">
                <a:avLst>
                  <a:gd name="adj1" fmla="val 49875"/>
                </a:avLst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 type="triangle" w="med" len="med"/>
              </a:ln>
            </p:spPr>
          </p:cxnSp>
        </p:grpSp>
        <p:sp>
          <p:nvSpPr>
            <p:cNvPr id="26637" name="Text Box 13"/>
            <p:cNvSpPr txBox="1">
              <a:spLocks noChangeArrowheads="1"/>
            </p:cNvSpPr>
            <p:nvPr/>
          </p:nvSpPr>
          <p:spPr bwMode="auto">
            <a:xfrm>
              <a:off x="1275" y="7920"/>
              <a:ext cx="990" cy="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fr-FR" sz="2000" b="1" dirty="0">
                  <a:solidFill>
                    <a:srgbClr val="FF0000"/>
                  </a:solidFill>
                  <a:latin typeface="Calibri" pitchFamily="34" charset="0"/>
                  <a:cs typeface="Arial" pitchFamily="34" charset="0"/>
                </a:rPr>
                <a:t>Idée</a:t>
              </a:r>
              <a:endParaRPr lang="fr-FR" sz="3200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6638" name="AutoShape 14"/>
            <p:cNvCxnSpPr>
              <a:cxnSpLocks noChangeShapeType="1"/>
            </p:cNvCxnSpPr>
            <p:nvPr/>
          </p:nvCxnSpPr>
          <p:spPr bwMode="auto">
            <a:xfrm>
              <a:off x="2912" y="8505"/>
              <a:ext cx="0" cy="108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6639" name="AutoShape 15"/>
            <p:cNvCxnSpPr>
              <a:cxnSpLocks noChangeShapeType="1"/>
            </p:cNvCxnSpPr>
            <p:nvPr/>
          </p:nvCxnSpPr>
          <p:spPr bwMode="auto">
            <a:xfrm>
              <a:off x="4732" y="8953"/>
              <a:ext cx="0" cy="6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6640" name="AutoShape 16"/>
            <p:cNvCxnSpPr>
              <a:cxnSpLocks noChangeShapeType="1"/>
            </p:cNvCxnSpPr>
            <p:nvPr/>
          </p:nvCxnSpPr>
          <p:spPr bwMode="auto">
            <a:xfrm flipH="1">
              <a:off x="6642" y="9273"/>
              <a:ext cx="3" cy="35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6641" name="AutoShape 17"/>
            <p:cNvCxnSpPr>
              <a:cxnSpLocks noChangeShapeType="1"/>
            </p:cNvCxnSpPr>
            <p:nvPr/>
          </p:nvCxnSpPr>
          <p:spPr bwMode="auto">
            <a:xfrm>
              <a:off x="3870" y="7545"/>
              <a:ext cx="0" cy="42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26642" name="AutoShape 18"/>
            <p:cNvCxnSpPr>
              <a:cxnSpLocks noChangeShapeType="1"/>
            </p:cNvCxnSpPr>
            <p:nvPr/>
          </p:nvCxnSpPr>
          <p:spPr bwMode="auto">
            <a:xfrm>
              <a:off x="7485" y="7590"/>
              <a:ext cx="0" cy="42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26643" name="AutoShape 19"/>
            <p:cNvCxnSpPr>
              <a:cxnSpLocks noChangeShapeType="1"/>
            </p:cNvCxnSpPr>
            <p:nvPr/>
          </p:nvCxnSpPr>
          <p:spPr bwMode="auto">
            <a:xfrm>
              <a:off x="5730" y="7590"/>
              <a:ext cx="0" cy="42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26644" name="AutoShape 20"/>
            <p:cNvCxnSpPr>
              <a:cxnSpLocks noChangeShapeType="1"/>
            </p:cNvCxnSpPr>
            <p:nvPr/>
          </p:nvCxnSpPr>
          <p:spPr bwMode="auto">
            <a:xfrm>
              <a:off x="2108" y="7545"/>
              <a:ext cx="0" cy="42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26645" name="AutoShape 21"/>
            <p:cNvCxnSpPr>
              <a:cxnSpLocks noChangeShapeType="1"/>
            </p:cNvCxnSpPr>
            <p:nvPr/>
          </p:nvCxnSpPr>
          <p:spPr bwMode="auto">
            <a:xfrm>
              <a:off x="9278" y="7590"/>
              <a:ext cx="0" cy="42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</p:grpSp>
      <p:graphicFrame>
        <p:nvGraphicFramePr>
          <p:cNvPr id="28" name="Tableau 27"/>
          <p:cNvGraphicFramePr>
            <a:graphicFrameLocks noGrp="1"/>
          </p:cNvGraphicFramePr>
          <p:nvPr/>
        </p:nvGraphicFramePr>
        <p:xfrm>
          <a:off x="2423593" y="3861048"/>
          <a:ext cx="4392487" cy="1577340"/>
        </p:xfrm>
        <a:graphic>
          <a:graphicData uri="http://schemas.openxmlformats.org/drawingml/2006/table">
            <a:tbl>
              <a:tblPr/>
              <a:tblGrid>
                <a:gridCol w="1383621"/>
                <a:gridCol w="1504433"/>
                <a:gridCol w="1504433"/>
              </a:tblGrid>
              <a:tr h="0">
                <a:tc>
                  <a:txBody>
                    <a:bodyPr/>
                    <a:lstStyle/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Calibri"/>
                        <a:buChar char="-"/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Times New Roman"/>
                        </a:rPr>
                        <a:t>Pourquoi le fait-on?</a:t>
                      </a:r>
                    </a:p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Calibri"/>
                        <a:buChar char="-"/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Times New Roman"/>
                        </a:rPr>
                        <a:t>Pour qui le fait-on 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Calibri"/>
                        <a:buChar char="-"/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Times New Roman"/>
                        </a:rPr>
                        <a:t>Qu'est-ce qui existe ?</a:t>
                      </a:r>
                    </a:p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Calibri"/>
                        <a:buChar char="-"/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Times New Roman"/>
                        </a:rPr>
                        <a:t>Déterminer les fonctions de service.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5250" lvl="0" indent="-9525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100"/>
                        <a:buFont typeface="Calibri"/>
                        <a:buChar char="-"/>
                      </a:pPr>
                      <a:r>
                        <a:rPr lang="fr-FR" sz="1800" b="1" dirty="0">
                          <a:latin typeface="Calibri"/>
                          <a:ea typeface="Calibri"/>
                          <a:cs typeface="Times New Roman"/>
                        </a:rPr>
                        <a:t>Expression des solutions techniques retenues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25" name="Connecteur droit avec flèche 24"/>
          <p:cNvCxnSpPr/>
          <p:nvPr/>
        </p:nvCxnSpPr>
        <p:spPr>
          <a:xfrm>
            <a:off x="2135560" y="2204864"/>
            <a:ext cx="43204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12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78" y="0"/>
            <a:ext cx="11834192" cy="681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76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538845"/>
              </p:ext>
            </p:extLst>
          </p:nvPr>
        </p:nvGraphicFramePr>
        <p:xfrm>
          <a:off x="1524000" y="1268761"/>
          <a:ext cx="8208912" cy="4313117"/>
        </p:xfrm>
        <a:graphic>
          <a:graphicData uri="http://schemas.openxmlformats.org/drawingml/2006/table">
            <a:tbl>
              <a:tblPr/>
              <a:tblGrid>
                <a:gridCol w="5049455"/>
                <a:gridCol w="3159457"/>
              </a:tblGrid>
              <a:tr h="6056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3600" b="1" dirty="0">
                          <a:latin typeface="Times New Roman"/>
                          <a:ea typeface="Times New Roman"/>
                        </a:rPr>
                        <a:t>Besoin</a:t>
                      </a:r>
                      <a:r>
                        <a:rPr lang="fr-FR" sz="1000" b="1" dirty="0">
                          <a:latin typeface="Times New Roman"/>
                          <a:ea typeface="Times New Roman"/>
                        </a:rPr>
                        <a:t> </a:t>
                      </a:r>
                      <a:endParaRPr lang="fr-FR" sz="11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Produit </a:t>
                      </a:r>
                      <a:r>
                        <a:rPr lang="fr-FR" sz="1800" b="1" dirty="0">
                          <a:latin typeface="Times New Roman"/>
                          <a:ea typeface="Times New Roman"/>
                        </a:rPr>
                        <a:t>qui </a:t>
                      </a: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satisfait </a:t>
                      </a:r>
                      <a:r>
                        <a:rPr lang="fr-FR" sz="1800" b="1" dirty="0">
                          <a:latin typeface="Times New Roman"/>
                          <a:ea typeface="Times New Roman"/>
                        </a:rPr>
                        <a:t>mon besoin</a:t>
                      </a:r>
                      <a:endParaRPr lang="fr-FR" sz="24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910715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fr-FR" sz="2800" dirty="0">
                          <a:latin typeface="Times New Roman"/>
                          <a:ea typeface="Times New Roman"/>
                        </a:rPr>
                        <a:t>Lorsqu'il pleut, j'ai besoin </a:t>
                      </a:r>
                      <a:r>
                        <a:rPr lang="fr-FR" sz="2800" dirty="0" smtClean="0">
                          <a:latin typeface="Times New Roman"/>
                          <a:ea typeface="Times New Roman"/>
                        </a:rPr>
                        <a:t>de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fr-FR" sz="3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36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715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fr-FR" sz="2800" dirty="0">
                          <a:latin typeface="Times New Roman"/>
                          <a:ea typeface="Times New Roman"/>
                        </a:rPr>
                        <a:t>Lorsque j'ai faim à 8h55, j'ai besoin de </a:t>
                      </a:r>
                      <a:endParaRPr lang="fr-FR" sz="36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36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715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fr-FR" sz="2800" dirty="0">
                          <a:latin typeface="Times New Roman"/>
                          <a:ea typeface="Times New Roman"/>
                        </a:rPr>
                        <a:t>Pour me laver les dents, j'ai besoin de </a:t>
                      </a:r>
                      <a:r>
                        <a:rPr lang="fr-FR" sz="2800" dirty="0" smtClean="0">
                          <a:latin typeface="Times New Roman"/>
                          <a:ea typeface="Times New Roman"/>
                        </a:rPr>
                        <a:t>les</a:t>
                      </a:r>
                      <a:endParaRPr lang="fr-FR" sz="36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36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715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fr-FR" sz="2800" dirty="0">
                          <a:latin typeface="Times New Roman"/>
                          <a:ea typeface="Times New Roman"/>
                        </a:rPr>
                        <a:t>Pour me rendre au cinéma, j'ai besoin </a:t>
                      </a:r>
                      <a:r>
                        <a:rPr lang="fr-FR" sz="2800" dirty="0" smtClean="0">
                          <a:latin typeface="Times New Roman"/>
                          <a:ea typeface="Times New Roman"/>
                        </a:rPr>
                        <a:t>de </a:t>
                      </a:r>
                      <a:endParaRPr lang="fr-FR" sz="36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36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1524000" y="2276873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me protéger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3071664" y="3284985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manger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03712" y="4221089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brosser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999656" y="5052182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me déplacer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7248128" y="2060849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7030A0"/>
                </a:solidFill>
              </a:rPr>
              <a:t>Un parapluie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7320136" y="3068961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7030A0"/>
                </a:solidFill>
              </a:rPr>
              <a:t>Un goûter 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6672064" y="4077073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7030A0"/>
                </a:solidFill>
              </a:rPr>
              <a:t>Une brosse à dents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6672064" y="4725145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7030A0"/>
                </a:solidFill>
              </a:rPr>
              <a:t>Un bus, une voiture, mes pieds</a:t>
            </a:r>
          </a:p>
        </p:txBody>
      </p:sp>
      <p:sp>
        <p:nvSpPr>
          <p:cNvPr id="2" name="Rectangle 1"/>
          <p:cNvSpPr/>
          <p:nvPr/>
        </p:nvSpPr>
        <p:spPr>
          <a:xfrm>
            <a:off x="3503712" y="375804"/>
            <a:ext cx="48798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dirty="0"/>
              <a:t>Les besoins de l'homme</a:t>
            </a:r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04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524000" y="1988840"/>
            <a:ext cx="8100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7030A0"/>
                </a:solidFill>
              </a:rPr>
              <a:t>Un </a:t>
            </a:r>
            <a:r>
              <a:rPr lang="fr-FR" sz="4800" b="1" dirty="0">
                <a:solidFill>
                  <a:srgbClr val="7030A0"/>
                </a:solidFill>
              </a:rPr>
              <a:t>BESOIN</a:t>
            </a:r>
            <a:r>
              <a:rPr lang="fr-FR" sz="4800" dirty="0">
                <a:solidFill>
                  <a:srgbClr val="7030A0"/>
                </a:solidFill>
              </a:rPr>
              <a:t> est un sentiment qui reflète un </a:t>
            </a:r>
            <a:r>
              <a:rPr lang="fr-FR" sz="4800" b="1" dirty="0">
                <a:solidFill>
                  <a:srgbClr val="7030A0"/>
                </a:solidFill>
              </a:rPr>
              <a:t>manque</a:t>
            </a:r>
            <a:r>
              <a:rPr lang="fr-FR" sz="4800" dirty="0">
                <a:solidFill>
                  <a:srgbClr val="7030A0"/>
                </a:solidFill>
              </a:rPr>
              <a:t>, une </a:t>
            </a:r>
            <a:r>
              <a:rPr lang="fr-FR" sz="4800" b="1" dirty="0">
                <a:solidFill>
                  <a:srgbClr val="7030A0"/>
                </a:solidFill>
              </a:rPr>
              <a:t>insatisfaction</a:t>
            </a:r>
            <a:r>
              <a:rPr lang="fr-FR" sz="4800" dirty="0">
                <a:solidFill>
                  <a:srgbClr val="7030A0"/>
                </a:solidFill>
              </a:rPr>
              <a:t> 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26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0" y="1"/>
            <a:ext cx="8172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/>
              <a:t>Les besoins vitaux</a:t>
            </a:r>
            <a:r>
              <a:rPr lang="fr-FR" sz="3200" dirty="0"/>
              <a:t> (ou besoins primaires) qui sont indispensables pour la survie de l'individu.</a:t>
            </a:r>
          </a:p>
        </p:txBody>
      </p:sp>
      <p:pic>
        <p:nvPicPr>
          <p:cNvPr id="7169" name="Picture 1" descr="PH02753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553" y="2852936"/>
            <a:ext cx="2981755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PH03041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0330" y="1556792"/>
            <a:ext cx="3616030" cy="239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2207568" y="537321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manger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240016" y="414908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Se loger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92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0" y="1"/>
            <a:ext cx="8172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/>
              <a:t>Les besoins sociaux</a:t>
            </a:r>
            <a:r>
              <a:rPr lang="fr-FR" sz="2800" dirty="0"/>
              <a:t> (ou besoins secondaires) proviennent du fait que l’individu doit vivre en société, communiquer avec les autres </a:t>
            </a:r>
          </a:p>
        </p:txBody>
      </p:sp>
      <p:pic>
        <p:nvPicPr>
          <p:cNvPr id="6145" name="Picture 1" descr="BD0014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512" y="1556792"/>
            <a:ext cx="3096344" cy="304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J01018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4072" y="3284985"/>
            <a:ext cx="2088232" cy="3136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1991544" y="4725145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S'instruire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312024" y="2204864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Communiquer à distance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23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0" y="1"/>
            <a:ext cx="8172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r-FR" sz="2800" b="1" dirty="0"/>
              <a:t>Les besoins personnels</a:t>
            </a:r>
            <a:r>
              <a:rPr lang="fr-FR" sz="2800" dirty="0"/>
              <a:t> (ou besoins tertiaires) qui sont liés à des désirs non nécessaires, qui sont superflus même si j'aurais du mal à m'en passer. 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847528" y="4509120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Se parer de bijoux luxueux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096000" y="1844824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Posséder un véhicule de luxe</a:t>
            </a:r>
          </a:p>
        </p:txBody>
      </p:sp>
      <p:pic>
        <p:nvPicPr>
          <p:cNvPr id="35842" name="Picture 2" descr="J03415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4982" y="2492896"/>
            <a:ext cx="27145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5879976" y="2996952"/>
            <a:ext cx="3830888" cy="2232248"/>
          </a:xfrm>
          <a:prstGeom prst="rect">
            <a:avLst/>
          </a:prstGeom>
          <a:noFill/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1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/>
          <p:cNvGraphicFramePr>
            <a:graphicFrameLocks noGrp="1"/>
          </p:cNvGraphicFramePr>
          <p:nvPr/>
        </p:nvGraphicFramePr>
        <p:xfrm>
          <a:off x="1524001" y="0"/>
          <a:ext cx="8100393" cy="6741408"/>
        </p:xfrm>
        <a:graphic>
          <a:graphicData uri="http://schemas.openxmlformats.org/drawingml/2006/table">
            <a:tbl>
              <a:tblPr/>
              <a:tblGrid>
                <a:gridCol w="2411760"/>
                <a:gridCol w="5688633"/>
              </a:tblGrid>
              <a:tr h="8892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latin typeface="Univers-Bold"/>
                          <a:ea typeface="Times New Roman"/>
                          <a:cs typeface="Univers-Bold"/>
                        </a:rPr>
                        <a:t>Objets </a:t>
                      </a:r>
                      <a:r>
                        <a:rPr lang="fr-FR" sz="2000" b="1" dirty="0" smtClean="0">
                          <a:latin typeface="Univers-Bold"/>
                          <a:ea typeface="Times New Roman"/>
                          <a:cs typeface="Univers-Bold"/>
                        </a:rPr>
                        <a:t>Techniques</a:t>
                      </a:r>
                      <a:endParaRPr lang="fr-FR" sz="20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latin typeface="Univers-Bold"/>
                          <a:ea typeface="Times New Roman"/>
                          <a:cs typeface="Univers-Bold"/>
                        </a:rPr>
                        <a:t>À quoi sert-il ? (Fonction d'usage)</a:t>
                      </a:r>
                      <a:endParaRPr lang="fr-FR" sz="20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924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2800" dirty="0">
                          <a:latin typeface="Univers"/>
                          <a:ea typeface="Times New Roman"/>
                          <a:cs typeface="Univers"/>
                        </a:rPr>
                        <a:t>Un cartable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3200" b="1" dirty="0">
                          <a:solidFill>
                            <a:srgbClr val="FF0000"/>
                          </a:solidFill>
                          <a:latin typeface="Univers-Bold"/>
                          <a:ea typeface="Times New Roman"/>
                          <a:cs typeface="Univers-Bold"/>
                        </a:rPr>
                        <a:t>Ranger et transporter le matériel scolaire de la journée</a:t>
                      </a:r>
                      <a:endParaRPr lang="fr-FR" sz="32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924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2800" dirty="0">
                          <a:latin typeface="Univers"/>
                          <a:ea typeface="Times New Roman"/>
                          <a:cs typeface="Univers"/>
                        </a:rPr>
                        <a:t>Une montre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3200" b="1" dirty="0">
                          <a:solidFill>
                            <a:srgbClr val="FF0000"/>
                          </a:solidFill>
                          <a:latin typeface="Univers-Bold"/>
                          <a:ea typeface="Times New Roman"/>
                          <a:cs typeface="Univers-Bold"/>
                        </a:rPr>
                        <a:t>Connaître l’heure à tout instant</a:t>
                      </a:r>
                      <a:endParaRPr lang="fr-FR" sz="32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924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2800" dirty="0">
                          <a:latin typeface="Univers"/>
                          <a:ea typeface="Times New Roman"/>
                          <a:cs typeface="Univers"/>
                        </a:rPr>
                        <a:t>Un stylo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3200" b="1" dirty="0">
                          <a:solidFill>
                            <a:srgbClr val="FF0000"/>
                          </a:solidFill>
                          <a:latin typeface="Univers-Bold"/>
                          <a:ea typeface="Times New Roman"/>
                          <a:cs typeface="Univers-Bold"/>
                        </a:rPr>
                        <a:t>Écrire et dessiner sur une feuille (laisser une trace)</a:t>
                      </a:r>
                      <a:endParaRPr lang="fr-FR" sz="32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924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2800" dirty="0">
                          <a:latin typeface="Univers"/>
                          <a:ea typeface="Times New Roman"/>
                          <a:cs typeface="Univers"/>
                        </a:rPr>
                        <a:t>Une bouteille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3200" b="1" dirty="0">
                          <a:solidFill>
                            <a:srgbClr val="FF0000"/>
                          </a:solidFill>
                          <a:latin typeface="Univers-Bold"/>
                          <a:ea typeface="Times New Roman"/>
                          <a:cs typeface="Univers-Bold"/>
                        </a:rPr>
                        <a:t>Contenir, déplacer, stocker, conserver un liquide</a:t>
                      </a:r>
                      <a:endParaRPr lang="fr-FR" sz="32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8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2800" dirty="0">
                          <a:latin typeface="Univers"/>
                          <a:ea typeface="Times New Roman"/>
                          <a:cs typeface="Univers"/>
                        </a:rPr>
                        <a:t>Un avion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3200" b="1" dirty="0">
                          <a:solidFill>
                            <a:srgbClr val="FF0000"/>
                          </a:solidFill>
                          <a:latin typeface="Univers-Bold"/>
                          <a:ea typeface="Times New Roman"/>
                          <a:cs typeface="Univers-Bold"/>
                        </a:rPr>
                        <a:t>Transporter des personnes et des marchandises dans les airs</a:t>
                      </a:r>
                      <a:endParaRPr lang="fr-FR" sz="3200" dirty="0">
                        <a:latin typeface="Times New Roman"/>
                        <a:ea typeface="Times New Roman"/>
                      </a:endParaRPr>
                    </a:p>
                  </a:txBody>
                  <a:tcPr marL="63647" marR="636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13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Image 35" descr="http://www.pifauto.com/images/44326_1318USH5ML2amUp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57907" y="2685443"/>
            <a:ext cx="2572346" cy="1944216"/>
          </a:xfrm>
          <a:prstGeom prst="rect">
            <a:avLst/>
          </a:prstGeom>
          <a:noFill/>
        </p:spPr>
      </p:pic>
      <p:pic>
        <p:nvPicPr>
          <p:cNvPr id="2052" name="Image 38" descr="http://upload.wikimedia.org/wikipedia/commons/thumb/7/76/Renault_Twingo_II_Phase_I_Perlmuttschwarz.JPG/280px-Renault_Twingo_II_Phase_I_Perlmuttschwar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0374" y="913201"/>
            <a:ext cx="2382712" cy="1662935"/>
          </a:xfrm>
          <a:prstGeom prst="rect">
            <a:avLst/>
          </a:prstGeom>
          <a:noFill/>
        </p:spPr>
      </p:pic>
      <p:pic>
        <p:nvPicPr>
          <p:cNvPr id="2051" name="Image 47" descr="http://images.caradisiac.com/logos-ref/modele/modele--land-rover-range-rover-evoque-coupe/S7-modele--land-rover-range-rover-evoque-coup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2361" y="2082253"/>
            <a:ext cx="2092560" cy="1575298"/>
          </a:xfrm>
          <a:prstGeom prst="rect">
            <a:avLst/>
          </a:prstGeom>
          <a:noFill/>
        </p:spPr>
      </p:pic>
      <p:pic>
        <p:nvPicPr>
          <p:cNvPr id="2050" name="Image 41" descr="http://www.automotoconso.com/leblog/IMG/infos6/mercedes-classe-k200-34-a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2548" y="953216"/>
            <a:ext cx="2024355" cy="1512168"/>
          </a:xfrm>
          <a:prstGeom prst="rect">
            <a:avLst/>
          </a:prstGeom>
          <a:noFill/>
        </p:spPr>
      </p:pic>
      <p:pic>
        <p:nvPicPr>
          <p:cNvPr id="2049" name="Image 44" descr="http://voiture.kidioui.fr/image/img-auto/bmw-serie-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7482" y="3156699"/>
            <a:ext cx="2882892" cy="1368152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4439817" y="138500"/>
            <a:ext cx="38884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3200" u="sng" dirty="0">
                <a:latin typeface="Bauhaus 93" pitchFamily="82" charset="0"/>
                <a:ea typeface="Times New Roman" pitchFamily="18" charset="0"/>
                <a:cs typeface="Univers"/>
              </a:rPr>
              <a:t>La fonction d'estime</a:t>
            </a:r>
            <a:r>
              <a:rPr lang="fr-FR" sz="1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</a:t>
            </a: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524000" y="953216"/>
            <a:ext cx="39626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1000"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endParaRPr lang="fr-FR"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1524000" y="1591391"/>
            <a:ext cx="39626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1000"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endParaRPr lang="fr-FR"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524000" y="2229566"/>
            <a:ext cx="36099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1000"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lang="fr-FR"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1524000" y="2820116"/>
            <a:ext cx="43152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1000"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endParaRPr lang="fr-FR"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1524000" y="4767537"/>
            <a:ext cx="817240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lang="fr-FR" sz="800" dirty="0">
              <a:latin typeface="Arial" pitchFamily="34" charset="0"/>
              <a:cs typeface="Arial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32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On utilise des critères personnels (</a:t>
            </a:r>
            <a:r>
              <a:rPr lang="fr-FR" sz="3200" b="1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c'est à dire </a:t>
            </a:r>
            <a:r>
              <a:rPr lang="fr-FR" sz="3200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subjectifs) liés à la couleur, la forme, le prix, le poids, …</a:t>
            </a:r>
            <a:endParaRPr lang="fr-F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MI-S3-s3b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06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onds dans l’eau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TC104033925[[fn=Ronds dans l’eau]]</Template>
  <TotalTime>3090</TotalTime>
  <Words>483</Words>
  <Application>Microsoft Office PowerPoint</Application>
  <PresentationFormat>Personnalisé</PresentationFormat>
  <Paragraphs>108</Paragraphs>
  <Slides>16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Ronds dans l’eau</vt:lpstr>
      <vt:lpstr>L'homme peut exploiter le vivant,  en modifiant les conditions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Construisons une serre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Joël AUGUSTIN</dc:creator>
  <cp:lastModifiedBy>Heisenberg</cp:lastModifiedBy>
  <cp:revision>93</cp:revision>
  <dcterms:created xsi:type="dcterms:W3CDTF">2013-11-12T18:39:17Z</dcterms:created>
  <dcterms:modified xsi:type="dcterms:W3CDTF">2013-12-11T14:43:53Z</dcterms:modified>
</cp:coreProperties>
</file>